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55"/>
  </p:notesMasterIdLst>
  <p:sldIdLst>
    <p:sldId id="312" r:id="rId3"/>
    <p:sldId id="313" r:id="rId4"/>
    <p:sldId id="314" r:id="rId5"/>
    <p:sldId id="315" r:id="rId6"/>
    <p:sldId id="316" r:id="rId7"/>
    <p:sldId id="317" r:id="rId8"/>
    <p:sldId id="318" r:id="rId9"/>
    <p:sldId id="319" r:id="rId10"/>
    <p:sldId id="320" r:id="rId11"/>
    <p:sldId id="321" r:id="rId12"/>
    <p:sldId id="322" r:id="rId13"/>
    <p:sldId id="323" r:id="rId14"/>
    <p:sldId id="324" r:id="rId15"/>
    <p:sldId id="325" r:id="rId16"/>
    <p:sldId id="326" r:id="rId17"/>
    <p:sldId id="327" r:id="rId18"/>
    <p:sldId id="328" r:id="rId19"/>
    <p:sldId id="329" r:id="rId20"/>
    <p:sldId id="330" r:id="rId21"/>
    <p:sldId id="331" r:id="rId22"/>
    <p:sldId id="417" r:id="rId23"/>
    <p:sldId id="423" r:id="rId24"/>
    <p:sldId id="333" r:id="rId25"/>
    <p:sldId id="334" r:id="rId26"/>
    <p:sldId id="335" r:id="rId27"/>
    <p:sldId id="336" r:id="rId28"/>
    <p:sldId id="337" r:id="rId29"/>
    <p:sldId id="338" r:id="rId30"/>
    <p:sldId id="339" r:id="rId31"/>
    <p:sldId id="340" r:id="rId32"/>
    <p:sldId id="458" r:id="rId33"/>
    <p:sldId id="370" r:id="rId34"/>
    <p:sldId id="342" r:id="rId35"/>
    <p:sldId id="343" r:id="rId36"/>
    <p:sldId id="344" r:id="rId37"/>
    <p:sldId id="345" r:id="rId38"/>
    <p:sldId id="346" r:id="rId39"/>
    <p:sldId id="429" r:id="rId40"/>
    <p:sldId id="350" r:id="rId41"/>
    <p:sldId id="351" r:id="rId42"/>
    <p:sldId id="487" r:id="rId43"/>
    <p:sldId id="488" r:id="rId44"/>
    <p:sldId id="361" r:id="rId45"/>
    <p:sldId id="362" r:id="rId46"/>
    <p:sldId id="412" r:id="rId47"/>
    <p:sldId id="428" r:id="rId48"/>
    <p:sldId id="414" r:id="rId49"/>
    <p:sldId id="415" r:id="rId50"/>
    <p:sldId id="366" r:id="rId51"/>
    <p:sldId id="418" r:id="rId52"/>
    <p:sldId id="433" r:id="rId53"/>
    <p:sldId id="484" r:id="rId54"/>
    <p:sldId id="485" r:id="rId56"/>
    <p:sldId id="367" r:id="rId57"/>
  </p:sldIdLst>
  <p:sldSz cx="12192000" cy="6858000"/>
  <p:notesSz cx="5143500" cy="9144000"/>
  <p:embeddedFontLst>
    <p:embeddedFont>
      <p:font typeface="Calibri" panose="020F0502020204030204" charset="0"/>
      <p:regular r:id="rId62"/>
    </p:embeddedFont>
  </p:embeddedFontLst>
  <p:custDataLst>
    <p:tags r:id="rId63"/>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杜春江" initials="DCJ" lastIdx="11" clrIdx="0"/>
  <p:cmAuthor id="71" name="徐 宁" initials="徐" lastIdx="1" clrIdx="0"/>
  <p:cmAuthor id="1" name="温巧灵" initials="s" lastIdx="3" clrIdx="0"/>
  <p:cmAuthor id="72" name="QBOSSCHEN" initials="Q" lastIdx="1" clrIdx="0"/>
  <p:cmAuthor id="2" name="kingsoft" initials="k" lastIdx="1" clrIdx="0"/>
  <p:cmAuthor id="73" name="Calvin G" initials="C" lastIdx="1" clrIdx="0"/>
  <p:cmAuthor id="3" name="张茜" initials="张茜" lastIdx="1" clrIdx="2"/>
  <p:cmAuthor id="74" name="MC SYSTEM" initials="M" lastIdx="2" clrIdx="0"/>
  <p:cmAuthor id="4" name="think" initials="t" lastIdx="1" clrIdx="3"/>
  <p:cmAuthor id="75" name="作者" initials="A" lastIdx="0" clrIdx="24"/>
  <p:cmAuthor id="5" name="Wang, Jingxuan" initials="WJ" lastIdx="1" clrIdx="4"/>
  <p:cmAuthor id="76" name="viola_yang" initials="v" lastIdx="2" clrIdx="2"/>
  <p:cmAuthor id="6" name="石 国平" initials="石" lastIdx="6" clrIdx="6"/>
  <p:cmAuthor id="77" name="李璐---寿险总公司营销管理部" initials="李" lastIdx="0" clrIdx="0"/>
  <p:cmAuthor id="7" name="胡雁310536" initials="胡雁310536" lastIdx="3" clrIdx="7"/>
  <p:cmAuthor id="78" name="xuqing" initials="x" lastIdx="4" clrIdx="0"/>
  <p:cmAuthor id="8" name="曹荣强" initials="曹荣强" lastIdx="1" clrIdx="8"/>
  <p:cmAuthor id="79" name="马纪梅" initials="马" lastIdx="2" clrIdx="0"/>
  <p:cmAuthor id="80" name="松 李" initials="松" lastIdx="1" clrIdx="4"/>
  <p:cmAuthor id="10" name="xiongxi" initials="x" lastIdx="1" clrIdx="9"/>
  <p:cmAuthor id="81" name="未知用户9" initials="未" lastIdx="0" clrIdx="0"/>
  <p:cmAuthor id="82" name="杨姗" initials="杨" lastIdx="3" clrIdx="1"/>
  <p:cmAuthor id="12" name="Windows 用户" initials="W" lastIdx="4" clrIdx="2"/>
  <p:cmAuthor id="83" name="孙现民" initials="孙" lastIdx="1" clrIdx="0"/>
  <p:cmAuthor id="13" name="张莹" initials="张" lastIdx="1" clrIdx="0"/>
  <p:cmAuthor id="84" name="不灰心骑士" initials="不" lastIdx="1" clrIdx="0"/>
  <p:cmAuthor id="14" name="sunlj002" initials="s" lastIdx="5" clrIdx="1"/>
  <p:cmAuthor id="85" name="岳文甲" initials="岳" lastIdx="1" clrIdx="1"/>
  <p:cmAuthor id="15" name="YANQING BAO" initials="Y" lastIdx="3" clrIdx="0"/>
  <p:cmAuthor id="16" name="Tracy Chen" initials="T" lastIdx="1" clrIdx="0"/>
  <p:cmAuthor id="17" name="dongwc0205" initials="d" lastIdx="1" clrIdx="15"/>
  <p:cmAuthor id="18" name="Hi_ Young" initials="H" lastIdx="20" clrIdx="0"/>
  <p:cmAuthor id="19" name="zhenwb" initials="z" lastIdx="1" clrIdx="17"/>
  <p:cmAuthor id="20" name="ansen emma" initials="a" lastIdx="1" clrIdx="18"/>
  <p:cmAuthor id="22" name="WHTP" initials="W" lastIdx="1" clrIdx="20"/>
  <p:cmAuthor id="23" name="王顶" initials="王" lastIdx="1" clrIdx="0"/>
  <p:cmAuthor id="24" name="catlaohu" initials="c" lastIdx="2" clrIdx="0"/>
  <p:cmAuthor id="25" name="CHEN LONG" initials="C" lastIdx="1" clrIdx="21"/>
  <p:cmAuthor id="26" name="彬 罗" initials="彬" lastIdx="1" clrIdx="1"/>
  <p:cmAuthor id="27" name="PC" initials="P" lastIdx="1" clrIdx="0"/>
  <p:cmAuthor id="28" name="罗彬" initials="罗" lastIdx="1" clrIdx="0"/>
  <p:cmAuthor id="29" name="刘盛潮" initials="刘" lastIdx="8" clrIdx="0"/>
  <p:cmAuthor id="30" name="1 mac" initials="1" lastIdx="1" clrIdx="0"/>
  <p:cmAuthor id="31" name="宋昆" initials="宋" lastIdx="0" clrIdx="0"/>
  <p:cmAuthor id="32" name="Jinyi" initials="J" lastIdx="42" clrIdx="2"/>
  <p:cmAuthor id="33" name="江涛 李" initials="江" lastIdx="2" clrIdx="0"/>
  <p:cmAuthor id="34" name="杨国" initials="杨" lastIdx="3" clrIdx="0"/>
  <p:cmAuthor id="35" name="caoyq0624" initials="c" lastIdx="2" clrIdx="0"/>
  <p:cmAuthor id="36" name="Q Q" initials="Q" lastIdx="1" clrIdx="3"/>
  <p:cmAuthor id="37" name="柳 先涛" initials="柳" lastIdx="8" clrIdx="0"/>
  <p:cmAuthor id="38" name="Mz" initials="M" lastIdx="1" clrIdx="0"/>
  <p:cmAuthor id="39" name="benbenonroad zhao" initials="b" lastIdx="2" clrIdx="0"/>
  <p:cmAuthor id="40" name="SHMILY" initials="S" lastIdx="1" clrIdx="0"/>
  <p:cmAuthor id="41" name="China" initials="C" lastIdx="1" clrIdx="0"/>
  <p:cmAuthor id="42" name="USER" initials="U" lastIdx="1" clrIdx="0"/>
  <p:cmAuthor id="43" name="grace" initials="g" lastIdx="1" clrIdx="1"/>
  <p:cmAuthor id="44" name="hy-tkyl" initials="h" lastIdx="2" clrIdx="0"/>
  <p:cmAuthor id="45" name="黄元" initials="黄" lastIdx="1" clrIdx="1"/>
  <p:cmAuthor id="46" name="未知用户37" initials="未" lastIdx="0" clrIdx="0"/>
  <p:cmAuthor id="47" name="胡君" initials="胡" lastIdx="20" clrIdx="0"/>
  <p:cmAuthor id="48" name="tkuser" initials="t" lastIdx="1" clrIdx="0"/>
  <p:cmAuthor id="49" name="冰箱" initials="冰" lastIdx="1" clrIdx="0"/>
  <p:cmAuthor id="50" name="刘莹" initials="刘" lastIdx="1" clrIdx="2"/>
  <p:cmAuthor id="51" name="tplife" initials="t" lastIdx="2" clrIdx="0"/>
  <p:cmAuthor id="52" name="仝德志" initials="仝" lastIdx="1" clrIdx="0"/>
  <p:cmAuthor id="53" name="stillu" initials="s" lastIdx="1" clrIdx="0"/>
  <p:cmAuthor id="54" name="吴晓梅" initials="吴" lastIdx="12" clrIdx="1"/>
  <p:cmAuthor id="55" name="liquanxi" initials="l" lastIdx="0" clrIdx="0"/>
  <p:cmAuthor id="56" name="未知用户8" initials="未" lastIdx="2" clrIdx="0"/>
  <p:cmAuthor id="57" name="未知用户38" initials="未" lastIdx="1" clrIdx="0"/>
  <p:cmAuthor id="58" name="未知用户39" initials="未" lastIdx="1" clrIdx="0"/>
  <p:cmAuthor id="59" name="未知用户40" initials="未" lastIdx="3" clrIdx="0"/>
  <p:cmAuthor id="60" name="未知用户41" initials="未" lastIdx="1" clrIdx="0"/>
  <p:cmAuthor id="61" name="未知用户42" initials="未" lastIdx="1" clrIdx="15"/>
  <p:cmAuthor id="62" name="未知用户24" initials="未" lastIdx="1" clrIdx="0"/>
  <p:cmAuthor id="63" name="未知用户14" initials="未" lastIdx="4" clrIdx="2"/>
  <p:cmAuthor id="64" name="Sky123.Org" initials="S" lastIdx="1" clrIdx="0"/>
  <p:cmAuthor id="65" name="zhouyiming" initials="z" lastIdx="15" clrIdx="0"/>
  <p:cmAuthor id="66" name="User_2" initials="U" lastIdx="3" clrIdx="1"/>
  <p:cmAuthor id="67" name="刘承刚" initials="刘" lastIdx="2" clrIdx="3"/>
  <p:cmAuthor id="68" name=" " initials=" " lastIdx="1" clrIdx="1"/>
  <p:cmAuthor id="69" name="志龙 姜" initials="志" lastIdx="3" clrIdx="0"/>
  <p:cmAuthor id="70" name="幺以谦" initials="幺" lastIdx="2" clrIdx="1"/>
  <p:cmAuthor id="307" name="821375975@qq.com" initials="8" lastIdx="1" clrIdx="23"/>
  <p:cmAuthor id="313" name="86139" initials="8" lastIdx="1" clrIdx="0"/>
  <p:cmAuthor id="9" name="ASUS" initials="A" lastIdx="4" clrIdx="0"/>
  <p:cmAuthor id="316" name="ozg106" initials="o" lastIdx="1" clrIdx="92"/>
  <p:cmAuthor id="11" name="Bryan-YB Wang" initials="B" lastIdx="1" clrIdx="0"/>
  <p:cmAuthor id="318" name="lixun" initials="l" lastIdx="0" clrIdx="16"/>
  <p:cmAuthor id="319" name="Isabella" initials="I" lastIdx="4" clrIdx="4"/>
  <p:cmAuthor id="21" name="Judith" initials="J" lastIdx="1" clrIdx="0"/>
  <p:cmAuthor id="342" name="KK Yoda" initials="KY" lastIdx="1" clrIdx="10"/>
  <p:cmAuthor id="86" name="康玮华" initials="康" lastIdx="1" clrIdx="0"/>
  <p:cmAuthor id="90" name="王怀璋" initials="王" lastIdx="1" clrIdx="0"/>
  <p:cmAuthor id="91" name="lenovo0" initials="l" lastIdx="1" clrIdx="0"/>
  <p:cmAuthor id="93" name="Wangzhi gang" initials="W" lastIdx="1" clrIdx="0"/>
  <p:cmAuthor id="94" name="未知用户11" initials="未" lastIdx="10" clrIdx="0"/>
  <p:cmAuthor id="100" name="郭荣辉" initials="郭" lastIdx="1" clrIdx="0"/>
  <p:cmAuthor id="101" name="陈静雯" initials="陈" lastIdx="1" clrIdx="0"/>
  <p:cmAuthor id="102" name="廖爽亚" initials="廖" lastIdx="4" clrIdx="2"/>
  <p:cmAuthor id="103" name="CN=谢俊/OU=技术总监室/OU=软件开发中心/OU=总行机关/O=ABC" initials="C" lastIdx="3" clrIdx="3"/>
  <p:cmAuthor id="104" name="赖强/技术总监室/软件开发中心/总行机关/ABC" initials="赖" lastIdx="5" clrIdx="2"/>
  <p:cmAuthor id="105" name="部室管理员/软件开发中心/总行机关/ABC" initials="部" lastIdx="1" clrIdx="5"/>
  <p:cmAuthor id="108" name="Ms" initials="M" lastIdx="2" clrIdx="0"/>
  <p:cmAuthor id="111" name="未知用户10" initials="未" lastIdx="4" clrIdx="0"/>
  <p:cmAuthor id="114" name="AbuSina" initials="A" lastIdx="2" clrIdx="0"/>
  <p:cmAuthor id="115" name="ZhangYu" initials="Z" lastIdx="1" clrIdx="0"/>
  <p:cmAuthor id="116" name="邓蓉榕" initials="邓" lastIdx="1" clrIdx="0"/>
  <p:cmAuthor id="117" name="古二蛋" initials="古" lastIdx="1" clrIdx="2"/>
  <p:cmAuthor id="118" name="武立强" initials="武" lastIdx="1" clrIdx="0"/>
  <p:cmAuthor id="425" name="ZZC" initials="Z" lastIdx="1" clrIdx="1"/>
  <p:cmAuthor id="426" name="李晨曦" initials="李" lastIdx="14" clrIdx="0"/>
  <p:cmAuthor id="120" name="nieyp" initials="n" lastIdx="2" clrIdx="0"/>
  <p:cmAuthor id="427" name="Bonan Qi" initials="B" lastIdx="43" clrIdx="0"/>
  <p:cmAuthor id="428" name="yaoxiaojun" initials="y" lastIdx="1" clrIdx="0"/>
  <p:cmAuthor id="430" name="朱雪松" initials="朱" lastIdx="2" clrIdx="2"/>
  <p:cmAuthor id="125" name="Microsoft" initials="M" lastIdx="1" clrIdx="0"/>
  <p:cmAuthor id="128" name="张妍" initials="张" lastIdx="5" clrIdx="0"/>
  <p:cmAuthor id="436" name="Vagun Vagun" initials="V" lastIdx="1" clrIdx="0"/>
  <p:cmAuthor id="437" name="李秋静" initials="李" lastIdx="1" clrIdx="1"/>
  <p:cmAuthor id="131" name="zhengwen" initials="z" lastIdx="1" clrIdx="0"/>
  <p:cmAuthor id="438" name="陈林" initials="陈" lastIdx="1" clrIdx="0"/>
  <p:cmAuthor id="132" name="Wanwei Liang" initials="W" lastIdx="1" clrIdx="0"/>
  <p:cmAuthor id="439" name="未知用户36" initials="未" lastIdx="10" clrIdx="0"/>
  <p:cmAuthor id="133" name="chinalife" initials="c" lastIdx="1" clrIdx="0"/>
  <p:cmAuthor id="440" name="未知用户148" initials="未" lastIdx="1" clrIdx="0"/>
  <p:cmAuthor id="134" name="杨东风" initials="杨" lastIdx="9" clrIdx="0"/>
  <p:cmAuthor id="441" name="未知用户163" initials="未" lastIdx="1" clrIdx="0"/>
  <p:cmAuthor id="135" name="LiWei" initials="L" lastIdx="1" clrIdx="0"/>
  <p:cmAuthor id="442" name="未知用户151" initials="未" lastIdx="0" clrIdx="1"/>
  <p:cmAuthor id="136" name="刘 思蜀" initials="刘" lastIdx="1" clrIdx="0"/>
  <p:cmAuthor id="443" name="未知用户152" initials="未" lastIdx="3" clrIdx="0"/>
  <p:cmAuthor id="137" name="何秀英" initials="何" lastIdx="1" clrIdx="8"/>
  <p:cmAuthor id="444" name="未知用户164" initials="未" lastIdx="0" clrIdx="1"/>
  <p:cmAuthor id="445" name="未知用户153" initials="未" lastIdx="2" clrIdx="0"/>
  <p:cmAuthor id="446" name="未知用户154" initials="未" lastIdx="1" clrIdx="0"/>
  <p:cmAuthor id="447" name="未知用户155" initials="未" lastIdx="2" clrIdx="0"/>
  <p:cmAuthor id="140" name="贺龙" initials="贺" lastIdx="1" clrIdx="0"/>
  <p:cmAuthor id="448" name="未知用户156" initials="未" lastIdx="15" clrIdx="0"/>
  <p:cmAuthor id="449" name="未知用户157" initials="未" lastIdx="1" clrIdx="0"/>
  <p:cmAuthor id="450" name="未知用户158" initials="未" lastIdx="7" clrIdx="0"/>
  <p:cmAuthor id="143" name="zhuyk" initials="z" lastIdx="1" clrIdx="1"/>
  <p:cmAuthor id="451" name="未知用户159" initials="未" lastIdx="1" clrIdx="0"/>
  <p:cmAuthor id="144" name="zhuqy3" initials="z" lastIdx="1" clrIdx="0"/>
  <p:cmAuthor id="452" name="未知用户160" initials="未" lastIdx="1" clrIdx="0"/>
  <p:cmAuthor id="145" name="lgp" initials="l" lastIdx="1" clrIdx="0"/>
  <p:cmAuthor id="453" name="未知用户161" initials="未" lastIdx="1" clrIdx="0"/>
  <p:cmAuthor id="146" name="沛斯 钟" initials="沛" lastIdx="1" clrIdx="2"/>
  <p:cmAuthor id="454" name="未知用户162" initials="未" lastIdx="2" clrIdx="0"/>
  <p:cmAuthor id="147" name="甘源" initials="甘" lastIdx="4" clrIdx="0"/>
  <p:cmAuthor id="455" name="未知用户149" initials="未" lastIdx="0" clrIdx="0"/>
  <p:cmAuthor id="148" name="潈ऎ䕨அ" initials="潈" lastIdx="1" clrIdx="0"/>
  <p:cmAuthor id="456" name="未知用户146" initials="未" lastIdx="1" clrIdx="21"/>
  <p:cmAuthor id="149" name="pangyt" initials="p" lastIdx="1" clrIdx="0"/>
  <p:cmAuthor id="457" name="未知用户147" initials="未" lastIdx="1" clrIdx="0"/>
  <p:cmAuthor id="150" name="马妍" initials="马" lastIdx="1" clrIdx="0"/>
  <p:cmAuthor id="151" name="yanqiqi-lgd" initials="y" lastIdx="2" clrIdx="5"/>
  <p:cmAuthor id="152" name="547716734@qq.com" initials="5" lastIdx="0" clrIdx="0"/>
  <p:cmAuthor id="153" name="shuaibing" initials="s" lastIdx="5" clrIdx="0"/>
  <p:cmAuthor id="154" name="刘淼" initials="刘" lastIdx="4" clrIdx="6"/>
  <p:cmAuthor id="155" name="个险部" initials="个" lastIdx="1" clrIdx="0"/>
  <p:cmAuthor id="157" name="林 声洋" initials="林" lastIdx="1" clrIdx="0"/>
  <p:cmAuthor id="158" name="Ray" initials="R" lastIdx="0" clrIdx="0"/>
  <p:cmAuthor id="159" name="zhengzhong" initials="z" lastIdx="2" clrIdx="0"/>
  <p:cmAuthor id="160" name="新萝卜家园" initials="新" lastIdx="0" clrIdx="0"/>
  <p:cmAuthor id="161" name="ydx2003new@163.com" initials="y" lastIdx="1" clrIdx="0"/>
  <p:cmAuthor id="162" name="肖 雷" initials="肖" lastIdx="1" clrIdx="0"/>
  <p:cmAuthor id="163" name="gongxuan" initials="g" lastIdx="1" clrIdx="0"/>
  <p:cmAuthor id="164" name="wangyuan20" initials="w" lastIdx="0" clrIdx="1"/>
  <p:cmAuthor id="165" name="FS" initials="F" lastIdx="1" clrIdx="0"/>
  <p:cmAuthor id="166" name="雷庭" initials="雷" lastIdx="8" clrIdx="0"/>
  <p:cmAuthor id="168" name="张林林" initials="张" lastIdx="1" clrIdx="0"/>
  <p:cmAuthor id="172" name="未知用户22" initials="未" lastIdx="1" clrIdx="0"/>
  <p:cmAuthor id="173" name="temp" initials="t" lastIdx="1" clrIdx="3"/>
  <p:cmAuthor id="176" name="未知用户18" initials="未" lastIdx="1" clrIdx="0"/>
  <p:cmAuthor id="177" name="jiansheng li" initials="j" lastIdx="0" clrIdx="0"/>
  <p:cmAuthor id="178" name="李增增" initials="李" lastIdx="1" clrIdx="2"/>
  <p:cmAuthor id="179" name="video" initials="v" lastIdx="1" clrIdx="0"/>
  <p:cmAuthor id="180" name="郭禹希" initials="郭" lastIdx="3" clrIdx="0"/>
  <p:cmAuthor id="181" name="YZB" initials="Y" lastIdx="1" clrIdx="15"/>
  <p:cmAuthor id="184" name="Temp" initials="T" lastIdx="0" clrIdx="0"/>
  <p:cmAuthor id="185" name="未知用户144" initials="未知用户144" lastIdx="1" clrIdx="0"/>
  <p:cmAuthor id="186" name="刘岸亮" initials="刘" lastIdx="1" clrIdx="0"/>
  <p:cmAuthor id="187" name="雍中婧" initials="雍" lastIdx="26" clrIdx="0"/>
  <p:cmAuthor id="188" name="任斐" initials="任" lastIdx="1" clrIdx="1"/>
  <p:cmAuthor id="190" name="1206988966@qq.com" initials="1" lastIdx="1" clrIdx="2"/>
  <p:cmAuthor id="191" name="姜伟光" initials="姜" lastIdx="1" clrIdx="0"/>
  <p:cmAuthor id="192" name="宋洁然" initials="宋" lastIdx="2" clrIdx="1"/>
  <p:cmAuthor id="193" name="ming qiu" initials="m" lastIdx="17" clrIdx="1"/>
  <p:cmAuthor id="194" name="JAMES 杨" initials="J" lastIdx="1" clrIdx="6"/>
  <p:cmAuthor id="195" name="闫志深" initials="闫" lastIdx="1" clrIdx="0"/>
  <p:cmAuthor id="202" name="FrogPrince1121" initials="F" lastIdx="1" clrIdx="1"/>
  <p:cmAuthor id="209" name="minty minty" initials="m" lastIdx="1" clrIdx="0"/>
  <p:cmAuthor id="210" name="Windows" initials="W" lastIdx="1" clrIdx="3"/>
  <p:cmAuthor id="212" name="陈 橙橙" initials="陈" lastIdx="1" clrIdx="21"/>
  <p:cmAuthor id="213" name="郭书含" initials="郭" lastIdx="1" clrIdx="0"/>
  <p:cmAuthor id="214" name="sivaram" initials="s" lastIdx="1" clrIdx="0"/>
  <p:cmAuthor id="215" name="пользователь Microsoft Office" initials="п" lastIdx="1" clrIdx="0"/>
  <p:cmAuthor id="217" name="Office 365" initials="O" lastIdx="1" clrIdx="0"/>
  <p:cmAuthor id="218" name="1716266060@qq.com" initials="1" lastIdx="1" clrIdx="0"/>
  <p:cmAuthor id="219" name="程学春 cxc" initials="程" lastIdx="1" clrIdx="0"/>
  <p:cmAuthor id="220" name="chenli8" initials="c" lastIdx="10" clrIdx="0"/>
  <p:cmAuthor id="221" name="448097321@qq.com" initials="4" lastIdx="0" clrIdx="0"/>
  <p:cmAuthor id="222" name="zhumin1" initials="z" lastIdx="1" clrIdx="1"/>
  <p:cmAuthor id="224" name="梁潇-lhq" initials="梁" lastIdx="1" clrIdx="0"/>
  <p:cmAuthor id="227" name="alan" initials="a" lastIdx="1" clrIdx="226"/>
  <p:cmAuthor id="230" name="Yoda KK" initials="Y" lastIdx="1" clrIdx="10"/>
  <p:cmAuthor id="232" name="Dell" initials="D" lastIdx="0" clrIdx="0"/>
  <p:cmAuthor id="233" name="李 斌" initials="李" lastIdx="3" clrIdx="0"/>
  <p:cmAuthor id="234" name="ZYM" initials="Z" lastIdx="0" clrIdx="18"/>
  <p:cmAuthor id="235" name="邓鹏君" initials="邓" lastIdx="1" clrIdx="0"/>
  <p:cmAuthor id="236" name="zhouyangfan" initials="z" lastIdx="0" clrIdx="0"/>
  <p:cmAuthor id="237" name="dingyuemei" initials="d" lastIdx="1" clrIdx="21"/>
  <p:cmAuthor id="242" name="柯 少鹏" initials="柯" lastIdx="1" clrIdx="0"/>
  <p:cmAuthor id="245" name="韩冰" initials="韩" lastIdx="4" clrIdx="0"/>
  <p:cmAuthor id="248" name="acer" initials="a" lastIdx="1" clrIdx="0"/>
  <p:cmAuthor id="249" name="冯敏" initials="冯" lastIdx="1" clrIdx="0"/>
  <p:cmAuthor id="250" name="Simona" initials="S" lastIdx="1" clrIdx="0"/>
  <p:cmAuthor id="251" name="pc" initials="p" lastIdx="1" clrIdx="1"/>
  <p:cmAuthor id="252" name="贾彬彬" initials="贾" lastIdx="1" clrIdx="0"/>
  <p:cmAuthor id="253" name="未知用户46" initials="未" lastIdx="1" clrIdx="2"/>
  <p:cmAuthor id="255" name="未知用户47" initials="未" lastIdx="1" clrIdx="0"/>
  <p:cmAuthor id="256" name="未知用户32" initials="未" lastIdx="1" clrIdx="0"/>
  <p:cmAuthor id="257" name="未知用户33" initials="未" lastIdx="0" clrIdx="0"/>
  <p:cmAuthor id="258" name="未知用户34" initials="未" lastIdx="1" clrIdx="1"/>
  <p:cmAuthor id="259" name="未知用户25" initials="未" lastIdx="8" clrIdx="0"/>
  <p:cmAuthor id="260" name="未知用户26" initials="未" lastIdx="1" clrIdx="0"/>
  <p:cmAuthor id="261" name="未知用户48" initials="未" lastIdx="20" clrIdx="0"/>
  <p:cmAuthor id="262" name="未知用户27" initials="未" lastIdx="0" clrIdx="0"/>
  <p:cmAuthor id="263" name="未知用户28" initials="未" lastIdx="1" clrIdx="0"/>
  <p:cmAuthor id="264" name="未知用户29" initials="未" lastIdx="9" clrIdx="0"/>
  <p:cmAuthor id="265" name="未知用户30" initials="未" lastIdx="1" clrIdx="0"/>
  <p:cmAuthor id="266" name="未知用户31" initials="未" lastIdx="1" clrIdx="1"/>
  <p:cmAuthor id="267" name="未知用户35" initials="未" lastIdx="4" clrIdx="6"/>
  <p:cmAuthor id="271" name="未知用户43" initials="未" lastIdx="1" clrIdx="1"/>
  <p:cmAuthor id="272" name="未知用户44" initials="未" lastIdx="1" clrIdx="0"/>
  <p:cmAuthor id="273" name="未知用户45" initials="未" lastIdx="1" clrIdx="0"/>
  <p:cmAuthor id="274" name="王雅静" initials="王" lastIdx="1" clrIdx="0"/>
  <p:cmAuthor id="275" name="sun frank" initials="s" lastIdx="1" clrIdx="0"/>
  <p:cmAuthor id="276" name="zhao wei" initials="z" lastIdx="1" clrIdx="0"/>
  <p:cmAuthor id="277" name="徐 伟钦" initials="徐" lastIdx="2" clrIdx="0"/>
  <p:cmAuthor id="279" name="李昕玫" initials="李" lastIdx="1" clrIdx="0"/>
  <p:cmAuthor id="280" name="lianxing liao" initials="l" lastIdx="1" clrIdx="0"/>
  <p:cmAuthor id="281" name="未知用户" initials="未" lastIdx="1" clrIdx="0"/>
  <p:cmAuthor id="282" name="yangysh" initials="y" lastIdx="1" clrIdx="0"/>
  <p:cmAuthor id="283" name="PF01478" initials="P" lastIdx="12" clrIdx="37"/>
  <p:cmAuthor id="286" name="未知用户23" initials="未" lastIdx="2" clrIdx="0"/>
  <p:cmAuthor id="287" name="未知用户19" initials="未" lastIdx="2" clrIdx="0"/>
  <p:cmAuthor id="288" name="刘仕俭" initials="刘" lastIdx="1" clrIdx="0"/>
  <p:cmAuthor id="289" name="Changing Zhuang" initials="C" lastIdx="1" clrIdx="1"/>
  <p:cmAuthor id="290" name="未知用户177" initials="未" lastIdx="7" clrIdx="0"/>
  <p:cmAuthor id="291" name="未知用户178" initials="未" lastIdx="7" clrIdx="0"/>
  <p:cmAuthor id="292" name="未知用户179" initials="未" lastIdx="1" clrIdx="0"/>
  <p:cmAuthor id="293" name="未知用户180" initials="未" lastIdx="0" clrIdx="0"/>
  <p:cmAuthor id="294" name="未知用户181" initials="未" lastIdx="0" clrIdx="1"/>
  <p:cmAuthor id="295" name="未知用户182" initials="未" lastIdx="1" clrIdx="0"/>
  <p:cmAuthor id="296" name="未知用户183" initials="未" lastIdx="1" clrIdx="0"/>
  <p:cmAuthor id="297" name="未知用户184" initials="未" lastIdx="2" clrIdx="0"/>
  <p:cmAuthor id="298" name="未知用户187" initials="未" lastIdx="0" clrIdx="0"/>
  <p:cmAuthor id="299" name="未知用户185" initials="未" lastIdx="1" clrIdx="21"/>
  <p:cmAuthor id="300" name="未知用户186" initials="未" lastIdx="1" clrIdx="0"/>
  <p:cmAuthor id="301" name="哒哒 熊猫" initials="哒" lastIdx="1" clrIdx="0"/>
  <p:cmAuthor id="302" name="Yun-Ting Tseng" initials="Y" lastIdx="7" clrIdx="0"/>
  <p:cmAuthor id="303" name="Miss 豆" initials="M" lastIdx="0" clrIdx="0"/>
  <p:cmAuthor id="304" name="G" initials="G" lastIdx="1" clrIdx="22"/>
  <p:cmAuthor id="305" name="我" initials="我" lastIdx="1" clrIdx="32"/>
  <p:cmAuthor id="701" name="未知用户419" initials="未" lastIdx="2" clrIdx="0"/>
  <p:cmAuthor id="702" name="未知用户425" initials="未" lastIdx="1" clrIdx="0"/>
  <p:cmAuthor id="703" name="未知用户426" initials="未" lastIdx="1" clrIdx="0"/>
  <p:cmAuthor id="704" name="未知用户427" initials="未" lastIdx="1" clrIdx="1"/>
  <p:cmAuthor id="705" name="未知用户428" initials="未" lastIdx="7" clrIdx="0"/>
  <p:cmAuthor id="706" name="未知用户429" initials="未" lastIdx="3" clrIdx="0"/>
  <p:cmAuthor id="707" name="未知用户430" initials="未" lastIdx="1" clrIdx="0"/>
  <p:cmAuthor id="708" name="未知用户431" initials="未" lastIdx="1" clrIdx="0"/>
  <p:cmAuthor id="709" name="未知用户432" initials="未" lastIdx="0" clrIdx="0"/>
  <p:cmAuthor id="710" name="未知用户433" initials="未" lastIdx="1" clrIdx="0"/>
  <p:cmAuthor id="711" name="未知用户434" initials="未" lastIdx="9" clrIdx="0"/>
  <p:cmAuthor id="712" name="未知用户435" initials="未" lastIdx="1" clrIdx="0"/>
  <p:cmAuthor id="713" name="未知用户436" initials="未" lastIdx="1" clrIdx="0"/>
  <p:cmAuthor id="714" name="未知用户437" initials="未" lastIdx="2" clrIdx="0"/>
  <p:cmAuthor id="715" name="未知用户438" initials="未" lastIdx="1" clrIdx="0"/>
  <p:cmAuthor id="716" name="未知用户417" initials="未" lastIdx="10" clrIdx="0"/>
  <p:cmAuthor id="717" name="未知用户439" initials="未" lastIdx="1" clrIdx="0"/>
  <p:cmAuthor id="718" name="未知用户440" initials="未" lastIdx="0" clrIdx="0"/>
  <p:cmAuthor id="719" name="未知用户441" initials="未" lastIdx="1" clrIdx="0"/>
  <p:cmAuthor id="720" name="未知用户442" initials="未" lastIdx="1" clrIdx="0"/>
  <p:cmAuthor id="721" name="未知用户443" initials="未" lastIdx="1" clrIdx="1"/>
  <p:cmAuthor id="722" name="未知用户444" initials="未" lastIdx="1" clrIdx="0"/>
  <p:cmAuthor id="723" name="未知用户445" initials="未" lastIdx="1" clrIdx="0"/>
  <p:cmAuthor id="724" name="未知用户446" initials="未" lastIdx="1" clrIdx="0"/>
  <p:cmAuthor id="725" name="未知用户447" initials="未" lastIdx="2" clrIdx="0"/>
  <p:cmAuthor id="726" name="未知用户448" initials="未" lastIdx="2" clrIdx="0"/>
  <p:cmAuthor id="727" name="郭成报" initials="郭" lastIdx="1" clrIdx="726"/>
  <p:cmAuthor id="729" name="zcy" initials="z" lastIdx="1" clrIdx="728"/>
  <p:cmAuthor id="730" name="zhang li" initials="z" lastIdx="1" clrIdx="138"/>
  <p:cmAuthor id="731" name="崔艳鹏" initials="崔" lastIdx="1" clrIdx="730"/>
  <p:cmAuthor id="734" name="cs" initials="c" lastIdx="1" clrIdx="733"/>
  <p:cmAuthor id="735" name="wfbs" initials="w" lastIdx="1" clrIdx="734"/>
  <p:cmAuthor id="738" name="8613250766486" initials="8" lastIdx="2" clrIdx="729"/>
  <p:cmAuthor id="739" name="丁喆彤" initials="丁" lastIdx="1" clrIdx="0"/>
  <p:cmAuthor id="740" name="未知用户3" initials="未" lastIdx="0" clrIdx="0"/>
  <p:cmAuthor id="741" name="Eliva Sun" initials="E" lastIdx="1" clrIdx="0"/>
  <p:cmAuthor id="742" name="张辉" initials="张" lastIdx="2" clrIdx="741"/>
  <p:cmAuthor id="743" name="hainan zheng" initials="h" lastIdx="1" clrIdx="0"/>
  <p:cmAuthor id="744" name="gayxb" initials="g" lastIdx="1" clrIdx="743"/>
  <p:cmAuthor id="745" name="lish54" initials="l" lastIdx="2" clrIdx="744"/>
  <p:cmAuthor id="747" name="wenle369@sina.com" initials="w" lastIdx="1" clrIdx="0"/>
  <p:cmAuthor id="749" name="未知用户66" initials="未" lastIdx="2" clrIdx="1"/>
  <p:cmAuthor id="750" name="未知用户67" initials="未" lastIdx="3" clrIdx="0"/>
  <p:cmAuthor id="751" name="未知用户58" initials="未" lastIdx="0" clrIdx="0"/>
  <p:cmAuthor id="753" name="未知用户192" initials="未" lastIdx="1" clrIdx="0"/>
  <p:cmAuthor id="754" name="志刚 赵" initials="志" lastIdx="1" clrIdx="0"/>
  <p:cmAuthor id="755" name="未知用户418" initials="未" lastIdx="1" clrIdx="0"/>
  <p:cmAuthor id="756" name="未知用户271" initials="未" lastIdx="1" clrIdx="0"/>
  <p:cmAuthor id="759" name="张逸晨" initials="张" lastIdx="1" clrIdx="0"/>
  <p:cmAuthor id="761" name="雨林木风" initials="雨" lastIdx="14" clrIdx="1"/>
  <p:cmAuthor id="762" name="cindy.yi.huang@hsbc.com.cn" initials="c" lastIdx="4" clrIdx="0"/>
  <p:cmAuthor id="763" name="池依曼" initials="池" lastIdx="2" clrIdx="72"/>
  <p:cmAuthor id="764" name="未知用户219" initials="未" lastIdx="3" clrIdx="0"/>
  <p:cmAuthor id="765" name="未知用户230" initials="未" lastIdx="2" clrIdx="0"/>
  <p:cmAuthor id="766" name="未知用户231" initials="未" lastIdx="1" clrIdx="0"/>
  <p:cmAuthor id="767" name="未知用户232" initials="未" lastIdx="1" clrIdx="0"/>
  <p:cmAuthor id="768" name="未知用户237" initials="未" lastIdx="7" clrIdx="0"/>
  <p:cmAuthor id="769" name="未知用户226" initials="未" lastIdx="1" clrIdx="0"/>
  <p:cmAuthor id="770" name="亚运 曹" initials="亚" lastIdx="3" clrIdx="2"/>
  <p:cmAuthor id="772" name="张正明" initials="张" lastIdx="1" clrIdx="0"/>
  <p:cmAuthor id="773" name="FANG SUN" initials="F" lastIdx="2" clrIdx="4"/>
  <p:cmAuthor id="774" name="富德生命人寿" initials="富" lastIdx="1" clrIdx="0"/>
  <p:cmAuthor id="776" name="未知用户416" initials="未" lastIdx="1" clrIdx="0"/>
  <p:cmAuthor id="777" name="未知用户404" initials="未" lastIdx="15" clrIdx="0"/>
  <p:cmAuthor id="778" name="未知用户408" initials="未" lastIdx="1" clrIdx="1"/>
  <p:cmAuthor id="779" name="未知用户409" initials="未" lastIdx="7" clrIdx="0"/>
  <p:cmAuthor id="780" name="未知用户412" initials="未" lastIdx="0" clrIdx="1"/>
  <p:cmAuthor id="781" name="未知用户413" initials="未" lastIdx="1" clrIdx="0"/>
  <p:cmAuthor id="782" name="未知用户414" initials="未" lastIdx="1" clrIdx="0"/>
  <p:cmAuthor id="783" name="未知用户415" initials="未" lastIdx="1" clrIdx="0"/>
  <p:cmAuthor id="784" name="未知用户215" initials="未" lastIdx="0" clrIdx="0"/>
  <p:cmAuthor id="785" name="未知用户217" initials="未" lastIdx="0" clrIdx="0"/>
  <p:cmAuthor id="786" name="未知用户261" initials="未" lastIdx="0" clrIdx="0"/>
  <p:cmAuthor id="787" name="未知用户371" initials="未" lastIdx="1" clrIdx="0"/>
  <p:cmAuthor id="788" name="未知用户370" initials="未" lastIdx="1" clrIdx="0"/>
  <p:cmAuthor id="88" name="卫天一" initials="卫" lastIdx="1" clrIdx="0"/>
  <p:cmAuthor id="789" name="未知用户347" initials="未" lastIdx="10" clrIdx="0"/>
  <p:cmAuthor id="89" name="未知用户7" initials="未" lastIdx="1" clrIdx="0"/>
  <p:cmAuthor id="790" name="未知用户348" initials="未" lastIdx="1" clrIdx="0"/>
  <p:cmAuthor id="791" name="未知用户286" initials="未" lastIdx="1" clrIdx="0"/>
  <p:cmAuthor id="792" name="未知用户373" initials="未" lastIdx="2" clrIdx="0"/>
  <p:cmAuthor id="92" name="Han Bo" initials="HB" lastIdx="7" clrIdx="22"/>
  <p:cmAuthor id="793" name="未知用户350" initials="未" lastIdx="1" clrIdx="0"/>
  <p:cmAuthor id="794" name="未知用户218" initials="未" lastIdx="0" clrIdx="0"/>
  <p:cmAuthor id="795" name="未知用户351" initials="未" lastIdx="1" clrIdx="0"/>
  <p:cmAuthor id="796" name="未知用户352" initials="未" lastIdx="1" clrIdx="1"/>
  <p:cmAuthor id="96" name="57867" initials="5" lastIdx="1" clrIdx="95"/>
  <p:cmAuthor id="797" name="未知用户353" initials="未" lastIdx="7" clrIdx="0"/>
  <p:cmAuthor id="97" name="Dlj0533" initials="D" lastIdx="1" clrIdx="96"/>
  <p:cmAuthor id="798" name="未知用户354" initials="未" lastIdx="3" clrIdx="0"/>
  <p:cmAuthor id="799" name="未知用户355" initials="未" lastIdx="1" clrIdx="0"/>
  <p:cmAuthor id="800" name="未知用户356" initials="未" lastIdx="0" clrIdx="0"/>
  <p:cmAuthor id="801" name="未知用户378" initials="未" lastIdx="1" clrIdx="0"/>
  <p:cmAuthor id="802" name="未知用户357" initials="未" lastIdx="9" clrIdx="0"/>
  <p:cmAuthor id="803" name="未知用户362" initials="未" lastIdx="1" clrIdx="0"/>
  <p:cmAuthor id="804" name="未知用户363" initials="未" lastIdx="0" clrIdx="0"/>
  <p:cmAuthor id="805" name="未知用户374" initials="未" lastIdx="1" clrIdx="0"/>
  <p:cmAuthor id="806" name="未知用户375" initials="未" lastIdx="1" clrIdx="0"/>
  <p:cmAuthor id="807" name="未知用户369" initials="未" lastIdx="2" clrIdx="0"/>
  <p:cmAuthor id="107" name="李鹏飞" initials="李" lastIdx="1" clrIdx="1"/>
  <p:cmAuthor id="808" name="未知用户376" initials="未" lastIdx="22" clrIdx="0"/>
  <p:cmAuthor id="809" name="未知用户377" initials="未" lastIdx="1" clrIdx="0"/>
  <p:cmAuthor id="109" name="lp" initials="l" lastIdx="1" clrIdx="0"/>
  <p:cmAuthor id="810" name="未知用户372" initials="未" lastIdx="1" clrIdx="1"/>
  <p:cmAuthor id="113" name="未知用户89" initials="未" lastIdx="0" clrIdx="0"/>
  <p:cmAuthor id="814" name="未知用户466" initials="未" lastIdx="3" clrIdx="0"/>
  <p:cmAuthor id="815" name="未知用户460" initials="未" lastIdx="1" clrIdx="0"/>
  <p:cmAuthor id="816" name="未知用户454" initials="未" lastIdx="2" clrIdx="0"/>
  <p:cmAuthor id="817" name="未知用户461" initials="未" lastIdx="0" clrIdx="0"/>
  <p:cmAuthor id="818" name="未知用户455" initials="未" lastIdx="1" clrIdx="0"/>
  <p:cmAuthor id="819" name="未知用户462" initials="未" lastIdx="10" clrIdx="0"/>
  <p:cmAuthor id="820" name="未知用户465" initials="未" lastIdx="1" clrIdx="5"/>
  <p:cmAuthor id="821" name="未知用户457" initials="未" lastIdx="1" clrIdx="0"/>
  <p:cmAuthor id="121" name="cuizijin01" initials="c" lastIdx="6" clrIdx="2"/>
  <p:cmAuthor id="822" name="未知用户450" initials="未" lastIdx="0" clrIdx="0"/>
  <p:cmAuthor id="823" name="未知用户463" initials="未" lastIdx="1" clrIdx="18"/>
  <p:cmAuthor id="824" name="未知用户467" initials="未" lastIdx="0" clrIdx="0"/>
  <p:cmAuthor id="825" name="未知用户468" initials="未" lastIdx="1" clrIdx="0"/>
  <p:cmAuthor id="826" name="未知用户469" initials="未" lastIdx="1" clrIdx="0"/>
  <p:cmAuthor id="827" name="未知用户458" initials="未" lastIdx="2" clrIdx="0"/>
  <p:cmAuthor id="127" name="songchunhua" initials="s" lastIdx="0" clrIdx="0"/>
  <p:cmAuthor id="828" name="未知用户470" initials="未" lastIdx="1" clrIdx="0"/>
  <p:cmAuthor id="829" name="未知用户471" initials="未" lastIdx="1" clrIdx="0"/>
  <p:cmAuthor id="129" name="lixiaosong" initials="l" lastIdx="0" clrIdx="2"/>
  <p:cmAuthor id="830" name="未知用户472" initials="未" lastIdx="1" clrIdx="0"/>
  <p:cmAuthor id="130" name="未知用户78" initials="未" lastIdx="1" clrIdx="0"/>
  <p:cmAuthor id="831" name="未知用户473" initials="未" lastIdx="4" clrIdx="0"/>
  <p:cmAuthor id="832" name="未知用户235" initials="未" lastIdx="0" clrIdx="1"/>
  <p:cmAuthor id="833" name="未知用户453" initials="未" lastIdx="1" clrIdx="0"/>
  <p:cmAuthor id="834" name="未知用户474" initials="未" lastIdx="0" clrIdx="0"/>
  <p:cmAuthor id="835" name="未知用户475" initials="未" lastIdx="0" clrIdx="0"/>
  <p:cmAuthor id="836" name="未知用户476" initials="未" lastIdx="1" clrIdx="0"/>
  <p:cmAuthor id="837" name="未知用户459" initials="未" lastIdx="1" clrIdx="1"/>
  <p:cmAuthor id="838" name="未知用户489" initials="未" lastIdx="1" clrIdx="0"/>
  <p:cmAuthor id="839" name="未知用户488" initials="未" lastIdx="10" clrIdx="0"/>
  <p:cmAuthor id="840" name="未知用户490" initials="未" lastIdx="1" clrIdx="0"/>
  <p:cmAuthor id="841" name="未知用户477" initials="未" lastIdx="2" clrIdx="0"/>
  <p:cmAuthor id="842" name="未知用户478" initials="未" lastIdx="1" clrIdx="0"/>
  <p:cmAuthor id="843" name="未知用户479" initials="未" lastIdx="0" clrIdx="8"/>
  <p:cmAuthor id="844" name="未知用户480" initials="未" lastIdx="1" clrIdx="0"/>
  <p:cmAuthor id="845" name="未知用户481" initials="未" lastIdx="10" clrIdx="0"/>
  <p:cmAuthor id="846" name="未知用户482" initials="未" lastIdx="1" clrIdx="0"/>
  <p:cmAuthor id="847" name="未知用户483" initials="未" lastIdx="1" clrIdx="0"/>
  <p:cmAuthor id="848" name="未知用户484" initials="未" lastIdx="1" clrIdx="0"/>
  <p:cmAuthor id="849" name="未知用户485" initials="未" lastIdx="1" clrIdx="0"/>
  <p:cmAuthor id="850" name="未知用户486" initials="未" lastIdx="0" clrIdx="0"/>
  <p:cmAuthor id="851" name="未知用户452" initials="未" lastIdx="2" clrIdx="0"/>
  <p:cmAuthor id="852" name="未知用户456" initials="未" lastIdx="1" clrIdx="0"/>
  <p:cmAuthor id="853" name="未知用户464" initials="未" lastIdx="0" clrIdx="0"/>
  <p:cmAuthor id="854" name="未知用户487" initials="未" lastIdx="0" clrIdx="0"/>
  <p:cmAuthor id="857" name="zilong.li" initials="z" lastIdx="4" clrIdx="0"/>
  <p:cmAuthor id="861" name="seki" initials="s" lastIdx="1" clrIdx="0"/>
  <p:cmAuthor id="167" name="ProMedican" initials="P" lastIdx="2" clrIdx="1"/>
  <p:cmAuthor id="169" name="齐登宝" initials="齐" lastIdx="1" clrIdx="1"/>
  <p:cmAuthor id="170" name="李 惠" initials="李" lastIdx="1" clrIdx="81"/>
  <p:cmAuthor id="49837067" name="刘浩" initials="刘" lastIdx="180431" clrIdx="0"/>
  <p:cmAuthor id="174" name="f n" initials="fn" lastIdx="1" clrIdx="35"/>
  <p:cmAuthor id="49837068" name="Vivian Liu" initials="VL" lastIdx="1" clrIdx="1"/>
  <p:cmAuthor id="49837069" name="A5937" initials="A" lastIdx="1" clrIdx="137"/>
  <p:cmAuthor id="49837070" name="樊 现静" initials="樊" lastIdx="1" clrIdx="144"/>
  <p:cmAuthor id="49837071" name="8613607323127" initials="8" lastIdx="1" clrIdx="196"/>
  <p:cmAuthor id="49837072" name="Laptop Go" initials="L" lastIdx="1" clrIdx="208"/>
  <p:cmAuthor id="49837073" name="sk" initials="s" lastIdx="1" clrIdx="735"/>
  <p:cmAuthor id="49837074" name="余森" initials="余森" lastIdx="1" clrIdx="449"/>
  <p:cmAuthor id="182" name="b1487" initials="b" lastIdx="1" clrIdx="0"/>
  <p:cmAuthor id="884" name="未知用户410" initials="未" lastIdx="1" clrIdx="0"/>
  <p:cmAuthor id="885" name="kp l" initials="k" lastIdx="2" clrIdx="0"/>
  <p:cmAuthor id="893" name="xq" initials="x" lastIdx="2" clrIdx="11"/>
  <p:cmAuthor id="198" name="Kingsoft" initials="K" lastIdx="2" clrIdx="0"/>
  <p:cmAuthor id="200" name="lin lin" initials="l" lastIdx="1" clrIdx="0"/>
  <p:cmAuthor id="203" name="杨涛-lah" initials="杨" lastIdx="1" clrIdx="0"/>
  <p:cmAuthor id="207" name="xiong" initials="x" lastIdx="1" clrIdx="0"/>
  <p:cmAuthor id="208" name="聂潇丽" initials="聂" lastIdx="1" clrIdx="0"/>
  <p:cmAuthor id="910" name="chenzheng4" initials="c" lastIdx="1" clrIdx="22"/>
  <p:cmAuthor id="911" name="王 震环" initials="王" lastIdx="6" clrIdx="23"/>
  <p:cmAuthor id="924" name="李建阳（内蒙古英才管培生）" initials="李" lastIdx="2" clrIdx="0"/>
  <p:cmAuthor id="225" name="ding" initials="d" lastIdx="1" clrIdx="218"/>
  <p:cmAuthor id="926" name="pingchangxin@outlook.com LI" initials="p" lastIdx="5" clrIdx="0"/>
  <p:cmAuthor id="927" name="张晓燕(内蒙古巴彦淖尔)" initials="张" lastIdx="1" clrIdx="0"/>
  <p:cmAuthor id="928" name="王凯" initials="王" lastIdx="1" clrIdx="0"/>
  <p:cmAuthor id="228" name="吴岩" initials="吴" lastIdx="1" clrIdx="0"/>
  <p:cmAuthor id="231" name="apple" initials="a" lastIdx="1" clrIdx="0"/>
  <p:cmAuthor id="932" name="LUO CHENG" initials="L" lastIdx="1" clrIdx="0"/>
  <p:cmAuthor id="934" name="shenyanning-001" initials="s" lastIdx="8" clrIdx="0"/>
  <p:cmAuthor id="937" name="Evander Wan" initials="E" lastIdx="7" clrIdx="1"/>
  <p:cmAuthor id="238" name="幸全" initials="幸" lastIdx="1" clrIdx="0"/>
  <p:cmAuthor id="239" name="admini" initials="a" lastIdx="2" clrIdx="0"/>
  <p:cmAuthor id="240" name="2819264246@qq.com" initials="2" lastIdx="1" clrIdx="22"/>
  <p:cmAuthor id="943" name="bing" initials="b" lastIdx="2" clrIdx="0"/>
  <p:cmAuthor id="243" name="Poseidon" initials="P" lastIdx="1" clrIdx="0"/>
  <p:cmAuthor id="944" name="hh" initials="h" lastIdx="1" clrIdx="0"/>
  <p:cmAuthor id="244" name="未知用户106" initials="未" lastIdx="2" clrIdx="0"/>
  <p:cmAuthor id="246" name="鱼 飞" initials="鱼" lastIdx="2" clrIdx="0"/>
  <p:cmAuthor id="247" name="sdlife" initials="s" lastIdx="3" clrIdx="1"/>
  <p:cmAuthor id="948" name="Hope0187" initials="H" lastIdx="1" clrIdx="6"/>
  <p:cmAuthor id="254" name="周涛" initials="周" lastIdx="1" clrIdx="0"/>
  <p:cmAuthor id="957" name="Cpic" initials="C" lastIdx="0" clrIdx="0"/>
  <p:cmAuthor id="966" name="李柯然" initials="李" lastIdx="1" clrIdx="0"/>
  <p:cmAuthor id="967" name="LENOVO" initials="L" lastIdx="1" clrIdx="0"/>
  <p:cmAuthor id="268" name="中国人寿曲阜公司个险部" initials="中" lastIdx="1" clrIdx="17"/>
  <p:cmAuthor id="969" name="王玉" initials="王" lastIdx="1" clrIdx="0"/>
  <p:cmAuthor id="269" name="JXGXB" initials="J" lastIdx="1" clrIdx="142"/>
  <p:cmAuthor id="970" name="Ming Zuo" initials="M" lastIdx="1" clrIdx="0"/>
  <p:cmAuthor id="973" name="张星-lgd" initials="张" lastIdx="5" clrIdx="0"/>
  <p:cmAuthor id="974" name="dreamsummit" initials="d" lastIdx="1" clrIdx="0"/>
  <p:cmAuthor id="975" name="张 博" initials="张" lastIdx="1" clrIdx="0"/>
  <p:cmAuthor id="976" name="LS" initials="L" lastIdx="1" clrIdx="0"/>
  <p:cmAuthor id="977" name="McGlasson, Louise" initials="M" lastIdx="6" clrIdx="0"/>
  <p:cmAuthor id="978" name="Morgan, Aaron" initials="M" lastIdx="3" clrIdx="1"/>
  <p:cmAuthor id="278" name="chen" initials="c" lastIdx="1" clrIdx="0"/>
  <p:cmAuthor id="979" name="weige" initials="w" lastIdx="2" clrIdx="0"/>
  <p:cmAuthor id="981" name="李 俊琦" initials="李" lastIdx="1" clrIdx="0"/>
  <p:cmAuthor id="982" name="沈 鹤" initials="沈" lastIdx="1" clrIdx="5"/>
  <p:cmAuthor id="983" name="jilin" initials="j" lastIdx="20" clrIdx="0"/>
  <p:cmAuthor id="984" name="王保青-pah" initials="王" lastIdx="0" clrIdx="0"/>
  <p:cmAuthor id="985" name="Luo Mingjie" initials="L" lastIdx="0" clrIdx="0"/>
  <p:cmAuthor id="986" name="Jason Li" initials="J" lastIdx="1" clrIdx="2"/>
  <p:cmAuthor id="987" name="duxingge" initials="d" lastIdx="2" clrIdx="4"/>
  <p:cmAuthor id="989" name="yingchao xi" initials="y" lastIdx="7" clrIdx="0"/>
  <p:cmAuthor id="990" name="depeng diao" initials="d" lastIdx="0" clrIdx="0"/>
  <p:cmAuthor id="991" name="amyzhang" initials="a" lastIdx="1" clrIdx="0"/>
  <p:cmAuthor id="992" name="JerryW" initials="J" lastIdx="1" clrIdx="0"/>
  <p:cmAuthor id="993" name="shenyy" initials="s" lastIdx="1" clrIdx="7"/>
  <p:cmAuthor id="994" name="Jason Cheung" initials="J" lastIdx="0" clrIdx="0"/>
  <p:cmAuthor id="995" name="刘笑" initials="刘" lastIdx="1" clrIdx="0"/>
  <p:cmAuthor id="997" name="Maggie" initials="M" lastIdx="1" clrIdx="0"/>
  <p:cmAuthor id="308" name="tkyan" initials="t" lastIdx="1" clrIdx="16"/>
  <p:cmAuthor id="328" name="??" initials="?" lastIdx="1" clrIdx="0"/>
  <p:cmAuthor id="330" name="未知用户108" initials="未" lastIdx="1" clrIdx="0"/>
  <p:cmAuthor id="331" name="未知用户72" initials="未" lastIdx="2" clrIdx="0"/>
  <p:cmAuthor id="332" name="未知用户73" initials="未" lastIdx="1" clrIdx="0"/>
  <p:cmAuthor id="333" name="未知用户74" initials="未" lastIdx="0" clrIdx="0"/>
  <p:cmAuthor id="334" name="未知用户110" initials="未" lastIdx="14" clrIdx="0"/>
  <p:cmAuthor id="335" name="未知用户77" initials="未" lastIdx="2" clrIdx="0"/>
  <p:cmAuthor id="336" name="未知用户65" initials="未" lastIdx="1" clrIdx="0"/>
  <p:cmAuthor id="338" name="百里 长青" initials="百" lastIdx="1" clrIdx="0"/>
  <p:cmAuthor id="340" name="zhaoby01" initials="z" lastIdx="2" clrIdx="6"/>
  <p:cmAuthor id="341" name="Lydia" initials="L" lastIdx="1" clrIdx="0"/>
  <p:cmAuthor id="343" name="熘?" initials="熘" lastIdx="1" clrIdx="0"/>
  <p:cmAuthor id="345" name="cpic" initials="c" lastIdx="0" clrIdx="0"/>
  <p:cmAuthor id="346" name="谷雨" initials="谷" lastIdx="1" clrIdx="0"/>
  <p:cmAuthor id="347" name="taowei" initials="t" lastIdx="1" clrIdx="0"/>
  <p:cmAuthor id="349" name="Dizzy" initials="D" lastIdx="3" clrIdx="0"/>
  <p:cmAuthor id="350" name="倚海听风" initials="倚" lastIdx="1" clrIdx="21"/>
  <p:cmAuthor id="352" name="Yvonne Lin" initials="Y" lastIdx="35" clrIdx="3"/>
  <p:cmAuthor id="353" name="Gallivan, John-Paul {MDAO~Basel}" initials="G" lastIdx="4" clrIdx="4"/>
  <p:cmAuthor id="354" name="Helms, Hans-Joachim {MDBA~Basel}" initials="H" lastIdx="36" clrIdx="5"/>
  <p:cmAuthor id="356" name="Petersen, Jenny {MDBD~South San Francisco}" initials="P" lastIdx="4" clrIdx="7"/>
  <p:cmAuthor id="357" name="刘风香" initials="刘" lastIdx="5" clrIdx="20"/>
  <p:cmAuthor id="363" name="Daniel Clyde (HI)" initials="D" lastIdx="24" clrIdx="0"/>
  <p:cmAuthor id="364" name="Fitzpatrick, Nicole {MGAO~Basel}" initials="F" lastIdx="16" clrIdx="1"/>
  <p:cmAuthor id="365" name="Kate Rijnen" initials="K" lastIdx="11" clrIdx="2"/>
  <p:cmAuthor id="367" name="Machackova, Zuzana {MDAO~Basel}" initials="M" lastIdx="37" clrIdx="5"/>
  <p:cmAuthor id="370" name="Helen Keyworth (HI)" initials="H" lastIdx="77" clrIdx="8"/>
  <p:cmAuthor id="372" name="齐涛" initials="齐" lastIdx="1" clrIdx="0"/>
  <p:cmAuthor id="376" name="hpguan" initials="h" lastIdx="27" clrIdx="0"/>
  <p:cmAuthor id="378" name="fengyuan03" initials="f" lastIdx="11" clrIdx="1"/>
  <p:cmAuthor id="379" name="何富军" initials="何" lastIdx="1" clrIdx="0"/>
  <p:cmAuthor id="380" name="闫秀丽" initials="闫" lastIdx="0" clrIdx="0"/>
  <p:cmAuthor id="381" name="fafa" initials="f" lastIdx="2" clrIdx="1"/>
  <p:cmAuthor id="383" name="qatr130" initials="q" lastIdx="1" clrIdx="0"/>
  <p:cmAuthor id="384" name="xusha" initials="x" lastIdx="1" clrIdx="2"/>
  <p:cmAuthor id="385" name="phoenixdhz" initials="p" lastIdx="11" clrIdx="0"/>
  <p:cmAuthor id="386" name="未知用户91" initials="未" lastIdx="0" clrIdx="0"/>
  <p:cmAuthor id="387" name="Codon Medical" initials="C" lastIdx="57" clrIdx="6"/>
  <p:cmAuthor id="389" name="李 东科" initials="李" lastIdx="1" clrIdx="35"/>
  <p:cmAuthor id="390" name="Mary Beattie" initials="M" lastIdx="11" clrIdx="11"/>
  <p:cmAuthor id="391" name="Melanie Smitt" initials="M" lastIdx="33" clrIdx="12"/>
  <p:cmAuthor id="392" name="Andrea Michels" initials="A" lastIdx="13" clrIdx="13"/>
  <p:cmAuthor id="395" name="袁正海" initials="袁" lastIdx="1" clrIdx="0"/>
  <p:cmAuthor id="396" name="Mark McGregor (HI)" initials="M" lastIdx="33" clrIdx="3"/>
  <p:cmAuthor id="397" name="Franca, Ryan {MDAO~Basel}" initials="F" lastIdx="6" clrIdx="6"/>
  <p:cmAuthor id="398" name="Bart Baranowski (HI)" initials="B" lastIdx="16" clrIdx="7"/>
  <p:cmAuthor id="400" name="Louise Adamson (HI)" initials="L" lastIdx="173" clrIdx="9"/>
  <p:cmAuthor id="401" name="未知用户84" initials="未" lastIdx="1" clrIdx="0"/>
  <p:cmAuthor id="405" name="未知用户88" initials="未" lastIdx="1" clrIdx="0"/>
  <p:cmAuthor id="408" name="未知用户92" initials="未" lastIdx="2" clrIdx="0"/>
  <p:cmAuthor id="409" name="未知用户93" initials="未" lastIdx="1" clrIdx="0"/>
  <p:cmAuthor id="410" name="未知用户94" initials="未" lastIdx="0" clrIdx="0"/>
  <p:cmAuthor id="411" name="未知用户95" initials="未" lastIdx="1" clrIdx="0"/>
  <p:cmAuthor id="412" name="未知用户96" initials="未" lastIdx="0" clrIdx="1"/>
  <p:cmAuthor id="413" name="过 去" initials="过" lastIdx="1" clrIdx="0"/>
  <p:cmAuthor id="414" name="ChinaUser" initials="C" lastIdx="1" clrIdx="0"/>
  <p:cmAuthor id="415" name="miaott" initials="m" lastIdx="0" clrIdx="195"/>
  <p:cmAuthor id="418" name="未知用户101" initials="未" lastIdx="1" clrIdx="2"/>
  <p:cmAuthor id="419" name="未知用户75" initials="未" lastIdx="0" clrIdx="0"/>
  <p:cmAuthor id="420" name="未知用户76" initials="未" lastIdx="1" clrIdx="0"/>
  <p:cmAuthor id="421" name="未知用户104" initials="未" lastIdx="7" clrIdx="0"/>
  <p:cmAuthor id="432" name="殷 积波" initials="殷" lastIdx="1" clrIdx="22"/>
  <p:cmAuthor id="435" name="韩蕴智" initials="韩" lastIdx="1" clrIdx="434"/>
  <p:cmAuthor id="461" name="linkplus" initials="l" lastIdx="1" clrIdx="0"/>
  <p:cmAuthor id="464" name="张 美红" initials="张" lastIdx="1" clrIdx="120"/>
  <p:cmAuthor id="465" name="橙子" initials="橙" lastIdx="2" clrIdx="1"/>
  <p:cmAuthor id="466" name="未知用户118" initials="未" lastIdx="1" clrIdx="0"/>
  <p:cmAuthor id="468" name="田海兰" initials="田" lastIdx="4" clrIdx="1"/>
  <p:cmAuthor id="470" name="未知用户119" initials="未" lastIdx="0" clrIdx="0"/>
  <p:cmAuthor id="471" name="未知用户120" initials="未" lastIdx="1" clrIdx="1"/>
  <p:cmAuthor id="472" name="alen" initials="a" lastIdx="2" clrIdx="0"/>
  <p:cmAuthor id="473" name="未知用户121" initials="未" lastIdx="8" clrIdx="0"/>
  <p:cmAuthor id="474" name="未知用户122" initials="未" lastIdx="0" clrIdx="0"/>
  <p:cmAuthor id="475" name="未知用户123" initials="未" lastIdx="1" clrIdx="0"/>
  <p:cmAuthor id="476" name="未知用户124" initials="未" lastIdx="9" clrIdx="0"/>
  <p:cmAuthor id="477" name="未知用户125" initials="未" lastIdx="2" clrIdx="0"/>
  <p:cmAuthor id="478" name="未知用户126" initials="未" lastIdx="1" clrIdx="0"/>
  <p:cmAuthor id="479" name="未知用户127" initials="未" lastIdx="1" clrIdx="0"/>
  <p:cmAuthor id="480" name="未知用户128" initials="未" lastIdx="1" clrIdx="0"/>
  <p:cmAuthor id="481" name="未知用户129" initials="未" lastIdx="0" clrIdx="8"/>
  <p:cmAuthor id="482" name="未知用户130" initials="未" lastIdx="1" clrIdx="0"/>
  <p:cmAuthor id="483" name="未知用户131" initials="未" lastIdx="10" clrIdx="0"/>
  <p:cmAuthor id="484" name="未知用户132" initials="未" lastIdx="1" clrIdx="0"/>
  <p:cmAuthor id="485" name="未知用户133" initials="未" lastIdx="2" clrIdx="0"/>
  <p:cmAuthor id="486" name="未知用户134" initials="未" lastIdx="1" clrIdx="0"/>
  <p:cmAuthor id="487" name="未知用户135" initials="未" lastIdx="0" clrIdx="0"/>
  <p:cmAuthor id="488" name="未知用户136" initials="未" lastIdx="1" clrIdx="0"/>
  <p:cmAuthor id="489" name="未知用户137" initials="未" lastIdx="0" clrIdx="0"/>
  <p:cmAuthor id="490" name="韩喆权" initials="韩" lastIdx="1" clrIdx="0"/>
  <p:cmAuthor id="491" name="李寄思" initials="李" lastIdx="16" clrIdx="0"/>
  <p:cmAuthor id="492" name="ROSIEANNA" initials="R" lastIdx="1" clrIdx="35"/>
  <p:cmAuthor id="493" name="未知用户138" initials="未" lastIdx="7" clrIdx="0"/>
  <p:cmAuthor id="494" name="姚灿" initials="姚" lastIdx="4" clrIdx="0"/>
  <p:cmAuthor id="495" name="赵威然" initials="赵" lastIdx="1" clrIdx="0"/>
  <p:cmAuthor id="496" name="未知用户141" initials="未" lastIdx="0" clrIdx="0"/>
  <p:cmAuthor id="497" name="未知用户142" initials="未" lastIdx="0" clrIdx="1"/>
  <p:cmAuthor id="500" name="未知用户143" initials="未" lastIdx="1" clrIdx="0"/>
  <p:cmAuthor id="503" name="未知用户145" initials="未" lastIdx="2" clrIdx="0"/>
  <p:cmAuthor id="504" name="未知用户194" initials="未" lastIdx="11" clrIdx="0"/>
  <p:cmAuthor id="507" name="未知用户114" initials="未" lastIdx="1" clrIdx="0"/>
  <p:cmAuthor id="508" name="未知用户115" initials="未" lastIdx="0" clrIdx="1"/>
  <p:cmAuthor id="509" name="未知用户116" initials="未" lastIdx="1" clrIdx="0"/>
  <p:cmAuthor id="510" name="未知用户117" initials="未" lastIdx="0" clrIdx="0"/>
  <p:cmAuthor id="511" name="未知用户139" initials="未" lastIdx="0" clrIdx="0"/>
  <p:cmAuthor id="512" name="加 林" initials="加" lastIdx="1" clrIdx="0"/>
  <p:cmAuthor id="516" name="未知用户197" initials="未" lastIdx="0" clrIdx="1"/>
  <p:cmAuthor id="517" name="王 一鸣" initials="王" lastIdx="1" clrIdx="0"/>
  <p:cmAuthor id="520" name="Well Li" initials="W" lastIdx="1" clrIdx="0"/>
  <p:cmAuthor id="521" name="任俊宣" initials="任" lastIdx="1" clrIdx="6"/>
  <p:cmAuthor id="522" name="未知用户188" initials="未" lastIdx="1" clrIdx="0"/>
  <p:cmAuthor id="523" name="未知用户189" initials="未" lastIdx="1" clrIdx="0"/>
  <p:cmAuthor id="524" name="未知用户165" initials="未" lastIdx="1" clrIdx="0"/>
  <p:cmAuthor id="525" name="未知用户166" initials="未" lastIdx="1" clrIdx="0"/>
  <p:cmAuthor id="526" name="未知用户167" initials="未" lastIdx="1" clrIdx="0"/>
  <p:cmAuthor id="527" name="未知用户168" initials="未" lastIdx="0" clrIdx="8"/>
  <p:cmAuthor id="528" name="未知用户169" initials="未" lastIdx="1" clrIdx="0"/>
  <p:cmAuthor id="529" name="未知用户170" initials="未" lastIdx="10" clrIdx="0"/>
  <p:cmAuthor id="530" name="未知用户171" initials="未" lastIdx="1" clrIdx="0"/>
  <p:cmAuthor id="531" name="未知用户172" initials="未" lastIdx="2" clrIdx="0"/>
  <p:cmAuthor id="532" name="未知用户173" initials="未" lastIdx="1" clrIdx="0"/>
  <p:cmAuthor id="533" name="未知用户174" initials="未" lastIdx="0" clrIdx="0"/>
  <p:cmAuthor id="534" name="未知用户175" initials="未" lastIdx="1" clrIdx="0"/>
  <p:cmAuthor id="535" name="未知用户176" initials="未" lastIdx="0" clrIdx="0"/>
  <p:cmAuthor id="536" name="未知用户198" initials="未" lastIdx="0" clrIdx="0"/>
  <p:cmAuthor id="537" name="未知用户150" initials="未" lastIdx="1" clrIdx="0"/>
  <p:cmAuthor id="538" name="未知用户220" initials="未" lastIdx="1" clrIdx="0"/>
  <p:cmAuthor id="539" name="未知用户221" initials="未" lastIdx="1" clrIdx="0"/>
  <p:cmAuthor id="540" name="未知用户199" initials="未" lastIdx="0" clrIdx="1"/>
  <p:cmAuthor id="541" name="未知用户200" initials="未" lastIdx="2" clrIdx="0"/>
  <p:cmAuthor id="542" name="未知用户201" initials="未" lastIdx="11" clrIdx="1"/>
  <p:cmAuthor id="543" name="未知用户214" initials="未" lastIdx="1" clrIdx="0"/>
  <p:cmAuthor id="544" name="未知用户216" initials="未" lastIdx="1" clrIdx="0"/>
  <p:cmAuthor id="545" name="未知用户202" initials="未" lastIdx="2" clrIdx="0"/>
  <p:cmAuthor id="546" name="未知用户203" initials="未" lastIdx="15" clrIdx="0"/>
  <p:cmAuthor id="547" name="未知用户204" initials="未" lastIdx="1" clrIdx="0"/>
  <p:cmAuthor id="548" name="未知用户205" initials="未" lastIdx="7" clrIdx="0"/>
  <p:cmAuthor id="549" name="未知用户206" initials="未" lastIdx="1" clrIdx="0"/>
  <p:cmAuthor id="550" name="未知用户207" initials="未" lastIdx="1" clrIdx="0"/>
  <p:cmAuthor id="551" name="未知用户208" initials="未" lastIdx="1" clrIdx="0"/>
  <p:cmAuthor id="552" name="未知用户209" initials="未" lastIdx="2" clrIdx="0"/>
  <p:cmAuthor id="553" name="未知用户210" initials="未" lastIdx="0" clrIdx="0"/>
  <p:cmAuthor id="554" name="未知用户213" initials="未" lastIdx="1" clrIdx="2"/>
  <p:cmAuthor id="555" name="未知用户211" initials="未" lastIdx="1" clrIdx="0"/>
  <p:cmAuthor id="556" name="未知用户68" initials="未" lastIdx="1" clrIdx="0"/>
  <p:cmAuthor id="557" name="?定义" initials="?" lastIdx="2" clrIdx="0"/>
  <p:cmAuthor id="558" name="未知用户337" initials="未" lastIdx="0" clrIdx="0"/>
  <p:cmAuthor id="559" name="未知用户336" initials="未" lastIdx="1" clrIdx="0"/>
  <p:cmAuthor id="560" name="未知用户318" initials="未" lastIdx="1" clrIdx="1"/>
  <p:cmAuthor id="561" name="sxp" initials="s" lastIdx="1" clrIdx="2"/>
  <p:cmAuthor id="562" name="未知用户320" initials="未" lastIdx="3" clrIdx="0"/>
  <p:cmAuthor id="563" name="allan" initials="a" lastIdx="1" clrIdx="0"/>
  <p:cmAuthor id="564" name="未知用户322" initials="未" lastIdx="0" clrIdx="0"/>
  <p:cmAuthor id="565" name="未知用户323" initials="未" lastIdx="9" clrIdx="0"/>
  <p:cmAuthor id="566" name="未知用户287" initials="未" lastIdx="1" clrIdx="0"/>
  <p:cmAuthor id="567" name="未知用户324" initials="未" lastIdx="1" clrIdx="0"/>
  <p:cmAuthor id="568" name="未知用户325" initials="未" lastIdx="2" clrIdx="0"/>
  <p:cmAuthor id="569" name="未知用户290" initials="未" lastIdx="1" clrIdx="0"/>
  <p:cmAuthor id="570" name="未知用户291" initials="未" lastIdx="1" clrIdx="0"/>
  <p:cmAuthor id="571" name="未知用户292" initials="未" lastIdx="0" clrIdx="0"/>
  <p:cmAuthor id="572" name="未知用户293" initials="未" lastIdx="1" clrIdx="0"/>
  <p:cmAuthor id="573" name="未知用户294" initials="未" lastIdx="1" clrIdx="1"/>
  <p:cmAuthor id="574" name="未知用户295" initials="未" lastIdx="1" clrIdx="0"/>
  <p:cmAuthor id="575" name="未知用户326" initials="未" lastIdx="1" clrIdx="0"/>
  <p:cmAuthor id="576" name="未知用户327" initials="未" lastIdx="2" clrIdx="0"/>
  <p:cmAuthor id="577" name="未知用户328" initials="未" lastIdx="2" clrIdx="0"/>
  <p:cmAuthor id="578" name="未知用户299" initials="未" lastIdx="3" clrIdx="0"/>
  <p:cmAuthor id="579" name="未知用户300" initials="未" lastIdx="22" clrIdx="0"/>
  <p:cmAuthor id="580" name="未知用户301" initials="未" lastIdx="1" clrIdx="0"/>
  <p:cmAuthor id="581" name="未知用户302" initials="未" lastIdx="1" clrIdx="1"/>
  <p:cmAuthor id="582" name="未知用户303" initials="未" lastIdx="1" clrIdx="0"/>
  <p:cmAuthor id="583" name="未知用户304" initials="未" lastIdx="1" clrIdx="35"/>
  <p:cmAuthor id="584" name="未知用户305" initials="未" lastIdx="1" clrIdx="0"/>
  <p:cmAuthor id="585" name="未知用户306" initials="未" lastIdx="0" clrIdx="0"/>
  <p:cmAuthor id="586" name="未知用户222" initials="未" lastIdx="1" clrIdx="1"/>
  <p:cmAuthor id="587" name="未知用户224" initials="未" lastIdx="0" clrIdx="0"/>
  <p:cmAuthor id="588" name="未知用户332" initials="未" lastIdx="1" clrIdx="0"/>
  <p:cmAuthor id="589" name="未知用户309" initials="未" lastIdx="0" clrIdx="0"/>
  <p:cmAuthor id="590" name="未知用户310" initials="未" lastIdx="1" clrIdx="21"/>
  <p:cmAuthor id="591" name="未知用户311" initials="未" lastIdx="1" clrIdx="0"/>
  <p:cmAuthor id="592" name="未知用户312" initials="未" lastIdx="4" clrIdx="1"/>
  <p:cmAuthor id="593" name="未知用户313" initials="未" lastIdx="1" clrIdx="0"/>
  <p:cmAuthor id="594" name="未知用户335" initials="未" lastIdx="1" clrIdx="0"/>
  <p:cmAuthor id="595" name="未知用户316" initials="未" lastIdx="1" clrIdx="0"/>
  <p:cmAuthor id="596" name="未知用户277" initials="未" lastIdx="1" clrIdx="0"/>
  <p:cmAuthor id="597" name="未知用户278" initials="未" lastIdx="1" clrIdx="0"/>
  <p:cmAuthor id="2000" name="张静_QZZvv2Aj" initials="authorId_625078060" lastIdx="1658295" clrIdx="95"/>
  <p:cmAuthor id="598" name="未知用户272" initials="未" lastIdx="10" clrIdx="0"/>
  <p:cmAuthor id="2001" name="张婧玉" initials="张婧玉" lastIdx="1" clrIdx="96"/>
  <p:cmAuthor id="599" name="未知用户273" initials="未" lastIdx="1" clrIdx="0"/>
  <p:cmAuthor id="2002" name="杨舟" initials="Y" lastIdx="1" clrIdx="97"/>
  <p:cmAuthor id="600" name="未知用户279" initials="未" lastIdx="1" clrIdx="1"/>
  <p:cmAuthor id="601" name="未知用户233" initials="未" lastIdx="1" clrIdx="0"/>
  <p:cmAuthor id="602" name="未知用户229" initials="未" lastIdx="0" clrIdx="0"/>
  <p:cmAuthor id="603" name="未知用户234" initials="未" lastIdx="1" clrIdx="0"/>
  <p:cmAuthor id="604" name="未知用户274" initials="未" lastIdx="1" clrIdx="0"/>
  <p:cmAuthor id="605" name="未知用户236" initials="未" lastIdx="0" clrIdx="0"/>
  <p:cmAuthor id="606" name="未知用户280" initials="未" lastIdx="2" clrIdx="0"/>
  <p:cmAuthor id="607" name="未知用户238" initials="未" lastIdx="1" clrIdx="21"/>
  <p:cmAuthor id="608" name="未知用户239" initials="未" lastIdx="1" clrIdx="0"/>
  <p:cmAuthor id="609" name="未知用户240" initials="未" lastIdx="4" clrIdx="1"/>
  <p:cmAuthor id="610" name="未知用户241" initials="未" lastIdx="1" clrIdx="0"/>
  <p:cmAuthor id="611" name="未知用户242" initials="未" lastIdx="1" clrIdx="0"/>
  <p:cmAuthor id="612" name="未知用户243" initials="未" lastIdx="1" clrIdx="0"/>
  <p:cmAuthor id="613" name="未知用户244" initials="未" lastIdx="1" clrIdx="0"/>
  <p:cmAuthor id="614" name="未知用户245" initials="未" lastIdx="1" clrIdx="0"/>
  <p:cmAuthor id="615" name="未知用户246" initials="未" lastIdx="1" clrIdx="1"/>
  <p:cmAuthor id="616" name="未知用户247" initials="未" lastIdx="7" clrIdx="0"/>
  <p:cmAuthor id="617" name="未知用户248" initials="未" lastIdx="3" clrIdx="0"/>
  <p:cmAuthor id="618" name="未知用户249" initials="未" lastIdx="1" clrIdx="0"/>
  <p:cmAuthor id="619" name="未知用户250" initials="未" lastIdx="0" clrIdx="0"/>
  <p:cmAuthor id="620" name="未知用户251" initials="未" lastIdx="9" clrIdx="0"/>
  <p:cmAuthor id="621" name="未知用户252" initials="未" lastIdx="1" clrIdx="0"/>
  <p:cmAuthor id="622" name="未知用户253" initials="未" lastIdx="1" clrIdx="0"/>
  <p:cmAuthor id="623" name="未知用户254" initials="未" lastIdx="2" clrIdx="0"/>
  <p:cmAuthor id="624" name="未知用户255" initials="未" lastIdx="1" clrIdx="0"/>
  <p:cmAuthor id="625" name="未知用户256" initials="未" lastIdx="1" clrIdx="0"/>
  <p:cmAuthor id="626" name="未知用户257" initials="未" lastIdx="0" clrIdx="0"/>
  <p:cmAuthor id="627" name="未知用户258" initials="未" lastIdx="1" clrIdx="0"/>
  <p:cmAuthor id="628" name="未知用户259" initials="未" lastIdx="1" clrIdx="1"/>
  <p:cmAuthor id="629" name="未知用户260" initials="未" lastIdx="1" clrIdx="0"/>
  <p:cmAuthor id="630" name="未知用户275" initials="未" lastIdx="1" clrIdx="0"/>
  <p:cmAuthor id="631" name="未知用户276" initials="未" lastIdx="2" clrIdx="0"/>
  <p:cmAuthor id="632" name="未知用户263" initials="未" lastIdx="2" clrIdx="0"/>
  <p:cmAuthor id="633" name="未知用户264" initials="未" lastIdx="3" clrIdx="0"/>
  <p:cmAuthor id="634" name="未知用户265" initials="未" lastIdx="22" clrIdx="0"/>
  <p:cmAuthor id="635" name="未知用户266" initials="未" lastIdx="1" clrIdx="1"/>
  <p:cmAuthor id="636" name="未知用户267" initials="未" lastIdx="1" clrIdx="0"/>
  <p:cmAuthor id="637" name="未知用户268" initials="未" lastIdx="1" clrIdx="35"/>
  <p:cmAuthor id="638" name="未知用户269" initials="未" lastIdx="1" clrIdx="0"/>
  <p:cmAuthor id="639" name="未知用户270" initials="未" lastIdx="0" clrIdx="0"/>
  <p:cmAuthor id="640" name="未知用户193" initials="未" lastIdx="2" clrIdx="0"/>
  <p:cmAuthor id="641" name="未知用户195" initials="未" lastIdx="22" clrIdx="0"/>
  <p:cmAuthor id="642" name="未知用户196" initials="未" lastIdx="1" clrIdx="0"/>
  <p:cmAuthor id="643" name="未知用户358" initials="未" lastIdx="1" clrIdx="0"/>
  <p:cmAuthor id="644" name="未知用户359" initials="未" lastIdx="1" clrIdx="0"/>
  <p:cmAuthor id="645" name="未知用户360" initials="未" lastIdx="10" clrIdx="0"/>
  <p:cmAuthor id="646" name="未知用户361" initials="未" lastIdx="1" clrIdx="0"/>
  <p:cmAuthor id="647" name="未知用户364" initials="未" lastIdx="2" clrIdx="0"/>
  <p:cmAuthor id="648" name="未知用户288" initials="未" lastIdx="1" clrIdx="0"/>
  <p:cmAuthor id="649" name="未知用户297" initials="未" lastIdx="1" clrIdx="0"/>
  <p:cmAuthor id="650" name="未知用户298" initials="未" lastIdx="1" clrIdx="1"/>
  <p:cmAuthor id="651" name="未知用户307" initials="未" lastIdx="7" clrIdx="0"/>
  <p:cmAuthor id="652" name="未知用户308" initials="未" lastIdx="3" clrIdx="0"/>
  <p:cmAuthor id="653" name="未知用户315" initials="未" lastIdx="1" clrIdx="0"/>
  <p:cmAuthor id="654" name="未知用户317" initials="未" lastIdx="0" clrIdx="0"/>
  <p:cmAuthor id="655" name="未知用户329" initials="未" lastIdx="9" clrIdx="0"/>
  <p:cmAuthor id="656" name="未知用户333" initials="未" lastIdx="1" clrIdx="0"/>
  <p:cmAuthor id="657" name="未知用户334" initials="未" lastIdx="1" clrIdx="0"/>
  <p:cmAuthor id="658" name="未知用户340" initials="未" lastIdx="2" clrIdx="0"/>
  <p:cmAuthor id="659" name="未知用户341" initials="未" lastIdx="1" clrIdx="0"/>
  <p:cmAuthor id="660" name="未知用户342" initials="未" lastIdx="1" clrIdx="0"/>
  <p:cmAuthor id="661" name="未知用户343" initials="未" lastIdx="0" clrIdx="0"/>
  <p:cmAuthor id="662" name="未知用户344" initials="未" lastIdx="1" clrIdx="0"/>
  <p:cmAuthor id="663" name="未知用户345" initials="未" lastIdx="1" clrIdx="1"/>
  <p:cmAuthor id="664" name="未知用户365" initials="未" lastIdx="1" clrIdx="0"/>
  <p:cmAuthor id="665" name="未知用户366" initials="未" lastIdx="1" clrIdx="0"/>
  <p:cmAuthor id="666" name="未知用户367" initials="未" lastIdx="2" clrIdx="0"/>
  <p:cmAuthor id="667" name="未知用户368" initials="未" lastIdx="2" clrIdx="0"/>
  <p:cmAuthor id="668" name="未知用户403" initials="未" lastIdx="1" clrIdx="0"/>
  <p:cmAuthor id="669" name="未知用户402" initials="未" lastIdx="1" clrIdx="0"/>
  <p:cmAuthor id="670" name="未知用户379" initials="未" lastIdx="10" clrIdx="0"/>
  <p:cmAuthor id="671" name="未知用户380" initials="未" lastIdx="1" clrIdx="0"/>
  <p:cmAuthor id="672" name="未知用户405" initials="未" lastIdx="2" clrIdx="0"/>
  <p:cmAuthor id="673" name="未知用户382" initials="未" lastIdx="1" clrIdx="0"/>
  <p:cmAuthor id="674" name="未知用户383" initials="未" lastIdx="1" clrIdx="0"/>
  <p:cmAuthor id="675" name="未知用户384" initials="未" lastIdx="1" clrIdx="1"/>
  <p:cmAuthor id="676" name="未知用户385" initials="未" lastIdx="7" clrIdx="0"/>
  <p:cmAuthor id="677" name="未知用户386" initials="未" lastIdx="3" clrIdx="0"/>
  <p:cmAuthor id="678" name="未知用户387" initials="未" lastIdx="1" clrIdx="0"/>
  <p:cmAuthor id="679" name="未知用户388" initials="未" lastIdx="0" clrIdx="0"/>
  <p:cmAuthor id="680" name="未知用户411" initials="未" lastIdx="1" clrIdx="0"/>
  <p:cmAuthor id="681" name="未知用户389" initials="未" lastIdx="9" clrIdx="0"/>
  <p:cmAuthor id="682" name="未知用户390" initials="未" lastIdx="1" clrIdx="0"/>
  <p:cmAuthor id="683" name="未知用户391" initials="未" lastIdx="1" clrIdx="0"/>
  <p:cmAuthor id="684" name="未知用户392" initials="未" lastIdx="2" clrIdx="0"/>
  <p:cmAuthor id="685" name="未知用户393" initials="未" lastIdx="1" clrIdx="0"/>
  <p:cmAuthor id="686" name="未知用户394" initials="未" lastIdx="1" clrIdx="0"/>
  <p:cmAuthor id="687" name="未知用户395" initials="未" lastIdx="0" clrIdx="0"/>
  <p:cmAuthor id="688" name="未知用户396" initials="未" lastIdx="1" clrIdx="0"/>
  <p:cmAuthor id="689" name="未知用户406" initials="未" lastIdx="1" clrIdx="0"/>
  <p:cmAuthor id="690" name="未知用户397" initials="未" lastIdx="1" clrIdx="1"/>
  <p:cmAuthor id="691" name="未知用户407" initials="未" lastIdx="1" clrIdx="0"/>
  <p:cmAuthor id="692" name="未知用户398" initials="未" lastIdx="1" clrIdx="0"/>
  <p:cmAuthor id="693" name="未知用户399" initials="未" lastIdx="1" clrIdx="0"/>
  <p:cmAuthor id="694" name="未知用户400" initials="未" lastIdx="2" clrIdx="0"/>
  <p:cmAuthor id="695" name="未知用户401" initials="未" lastIdx="2" clrIdx="0"/>
  <p:cmAuthor id="696" name="未知用户420" initials="未" lastIdx="1" clrIdx="0"/>
  <p:cmAuthor id="697" name="未知用户421" initials="未" lastIdx="1" clrIdx="0"/>
  <p:cmAuthor id="698" name="未知用户422" initials="未" lastIdx="10" clrIdx="0"/>
  <p:cmAuthor id="699" name="未知用户423" initials="未" lastIdx="1" clrIdx="0"/>
  <p:cmAuthor id="700" name="未知用户424" initials="未" lastIdx="2" clrIdx="0"/>
  <p:cmAuthor id="95" name="志国 刘" initials="志" lastIdx="1" clrIdx="0"/>
  <p:cmAuthor id="99" name="曾 继" initials="曾" lastIdx="1" clrIdx="1"/>
  <p:cmAuthor id="106" name="DELL" initials="D" lastIdx="1" clrIdx="21"/>
  <p:cmAuthor id="87" name="user" initials="u" lastIdx="1" clrIdx="0"/>
  <p:cmAuthor id="98" name="Lenovo User" initials="L" lastIdx="1" clrIdx="0"/>
  <p:cmAuthor id="110" name="彭凯" initials="彭" lastIdx="1" clrIdx="1"/>
  <p:cmAuthor id="139" name="总公司培训部" initials="总" lastIdx="3" clrIdx="9"/>
  <p:cmAuthor id="141" name="Mia Vida Villanueva" initials="M" lastIdx="1" clrIdx="0"/>
  <p:cmAuthor id="757" name="崔冶鸣（内蒙古英才管培生）" initials="崔" lastIdx="1" clrIdx="0"/>
  <p:cmAuthor id="775" name="袁缘" initials="袁" lastIdx="0" clrIdx="0"/>
  <p:cmAuthor id="811" name="Xzjd" initials="X" lastIdx="2" clrIdx="0"/>
  <p:cmAuthor id="123" name="未知用户86" initials="未" lastIdx="1" clrIdx="0"/>
  <p:cmAuthor id="126" name="宋春华" initials="宋" lastIdx="12" clrIdx="1"/>
  <p:cmAuthor id="156" name="49254" initials="4" lastIdx="1" clrIdx="0"/>
  <p:cmAuthor id="199" name="吕震" initials="吕" lastIdx="6" clrIdx="0"/>
  <p:cmAuthor id="206" name="zhangbw18" initials="z" lastIdx="1" clrIdx="205"/>
  <p:cmAuthor id="211" name="刘云飞" initials="刘" lastIdx="1" clrIdx="6"/>
  <p:cmAuthor id="321" name="CodonMedical" initials="C" lastIdx="109" clrIdx="2"/>
  <p:cmAuthor id="329" name="Meredith Kalish" initials="M" lastIdx="19" clrIdx="10"/>
  <p:cmAuthor id="344" name="Kate Sillitoe (HI)" initials="K" lastIdx="4" clrIdx="12"/>
  <p:cmAuthor id="368" name="未知用户99" initials="未" lastIdx="10" clrIdx="0"/>
  <p:cmAuthor id="513" name="王 金谦" initials="王" lastIdx="2" clrIdx="21"/>
  <p:cmAuthor id="752" name="554154816@qq.com" initials="5" lastIdx="0" clrIdx="0"/>
  <p:cmAuthor id="138" name="万户网络" initials="万" lastIdx="1" clrIdx="0"/>
  <p:cmAuthor id="459" name="李红钢" initials="李" lastIdx="1" clrIdx="458"/>
  <p:cmAuthor id="462" name="刘国强" initials="刘" lastIdx="1" clrIdx="0"/>
  <p:cmAuthor id="732" name="You Zhou" initials="Y" lastIdx="1" clrIdx="95"/>
  <p:cmAuthor id="737" name="PPTer_Tang" initials="P" lastIdx="1" clrIdx="0"/>
  <p:cmAuthor id="746" name="James Conard" initials="J" lastIdx="3" clrIdx="0"/>
  <p:cmAuthor id="306" name="Lenovo" initials="L" lastIdx="1" clrIdx="211"/>
  <p:cmAuthor id="463" name="孙璐璐" initials="孙" lastIdx="1" clrIdx="0"/>
  <p:cmAuthor id="859" name="TaiKang" initials="T" lastIdx="0" clrIdx="0"/>
  <p:cmAuthor id="112" name="330488008@qq.com" initials="3" lastIdx="4" clrIdx="23"/>
  <p:cmAuthor id="142" name="未知用户13" initials="未" lastIdx="11" clrIdx="0"/>
  <p:cmAuthor id="175" name="蔡静敏" initials="CJM" lastIdx="1" clrIdx="174"/>
  <p:cmAuthor id="119" name="Microsoft 帐户" initials="M" lastIdx="1" clrIdx="0"/>
  <p:cmAuthor id="339" name="David Morgan (HI)" initials="D" lastIdx="17" clrIdx="11"/>
  <p:cmAuthor id="359" name="未知用户90" initials="未" lastIdx="1" clrIdx="0"/>
  <p:cmAuthor id="758" name="左健" initials="左" lastIdx="1" clrIdx="748"/>
  <p:cmAuthor id="771" name="39538" initials="3" lastIdx="1" clrIdx="770"/>
  <p:cmAuthor id="812" name="a1270005862@outlook.com" initials="a" lastIdx="1" clrIdx="177"/>
  <p:cmAuthor id="855" name="赵赫" initials="赵" lastIdx="1" clrIdx="120"/>
  <p:cmAuthor id="858" name="未知用户228" initials="未" lastIdx="2" clrIdx="0"/>
  <p:cmAuthor id="860" name="Iris-T Liu" initials="I" lastIdx="10" clrIdx="0"/>
  <p:cmAuthor id="863" name="daliang xu" initials="d" lastIdx="1" clrIdx="0"/>
  <p:cmAuthor id="864" name="刘凯欣" initials="刘" lastIdx="2" clrIdx="0"/>
  <p:cmAuthor id="865" name="3930" initials="3" lastIdx="1" clrIdx="24"/>
  <p:cmAuthor id="866" name="Chinalife_Cz" initials="C" lastIdx="1" clrIdx="0"/>
  <p:cmAuthor id="867" name="asuspc" initials="a" lastIdx="1" clrIdx="866"/>
  <p:cmAuthor id="868" name="李昀东" initials="李" lastIdx="1" clrIdx="0"/>
  <p:cmAuthor id="869" name="回收一" initials="回" lastIdx="1" clrIdx="868"/>
  <p:cmAuthor id="870" name="理者" initials="理" lastIdx="2" clrIdx="0"/>
  <p:cmAuthor id="871" name="闪电杰尼" initials="闪" lastIdx="1" clrIdx="870"/>
  <p:cmAuthor id="872" name="翔宇" initials="翔" lastIdx="1" clrIdx="19"/>
  <p:cmAuthor id="873" name="徐 振" initials="徐" lastIdx="1" clrIdx="135"/>
  <p:cmAuthor id="874" name="郑勇进" initials="郑" lastIdx="0" clrIdx="177"/>
  <p:cmAuthor id="876" name="未知用户111" initials="未" lastIdx="2" clrIdx="0"/>
  <p:cmAuthor id="877" name="19916" initials="1" lastIdx="1" clrIdx="876"/>
  <p:cmAuthor id="878" name="未知用户113" initials="未" lastIdx="1" clrIdx="0"/>
  <p:cmAuthor id="882" name="Eileen Yi" initials="E" lastIdx="35" clrIdx="8"/>
  <p:cmAuthor id="890" name="赵生杰" initials="赵" lastIdx="1" clrIdx="0"/>
  <p:cmAuthor id="891" name="16104" initials="1" lastIdx="1" clrIdx="890"/>
  <p:cmAuthor id="892" name="Abel" initials="A" lastIdx="1" clrIdx="0"/>
  <p:cmAuthor id="901" name="谢俊/技术总监室/软件开发中心/总行机关/ABC" initials="谢" lastIdx="141" clrIdx="2"/>
  <p:cmAuthor id="909" name="tk-taiyuan" initials="t" lastIdx="1" clrIdx="741"/>
  <p:cmAuthor id="912" name="sizx" initials="s" lastIdx="2" clrIdx="759"/>
  <p:cmAuthor id="913" name="T K" initials="T" lastIdx="2" clrIdx="96"/>
  <p:cmAuthor id="914" name="Saku Uchikawa" initials="S" lastIdx="11" clrIdx="0"/>
  <p:cmAuthor id="917" name="125204404@qq.com" initials="1" lastIdx="1" clrIdx="878"/>
  <p:cmAuthor id="918" name="liuys40" initials="l" lastIdx="1" clrIdx="3"/>
  <p:cmAuthor id="919" name="刘 帅" initials="刘" lastIdx="1" clrIdx="0"/>
  <p:cmAuthor id="920" name="martin" initials="m" lastIdx="0" clrIdx="2"/>
  <p:cmAuthor id="921" name="qin yu" initials="q" lastIdx="2" clrIdx="4"/>
  <p:cmAuthor id="922" name="沈 秀敏" initials="沈" lastIdx="2" clrIdx="0"/>
  <p:cmAuthor id="925" name="马靖松" initials="马" lastIdx="1" clrIdx="0"/>
  <p:cmAuthor id="933" name="scx" initials="s" lastIdx="1" clrIdx="0"/>
  <p:cmAuthor id="935" name="lipengfei01111@outlook.com" initials="l" lastIdx="1" clrIdx="0"/>
  <p:cmAuthor id="936" name="wangyang0308" initials="w" lastIdx="1" clrIdx="935"/>
  <p:cmAuthor id="940" name="郭佳宏" initials="郭" lastIdx="1" clrIdx="0"/>
  <p:cmAuthor id="941" name="王书珍" initials="王" lastIdx="1" clrIdx="1"/>
  <p:cmAuthor id="942" name="何兴胜" initials="何" lastIdx="3" clrIdx="0"/>
  <p:cmAuthor id="945" name="273839920@qq.com" initials="2" lastIdx="1" clrIdx="0"/>
  <p:cmAuthor id="949" name="daiyi06" initials="d" lastIdx="0" clrIdx="2"/>
  <p:cmAuthor id="950" name="舒迪" initials="舒" lastIdx="2" clrIdx="0"/>
  <p:cmAuthor id="204" name="deeplm" initials="d" lastIdx="1" clrIdx="0"/>
  <p:cmAuthor id="963" name="张 凯" initials="张" lastIdx="1" clrIdx="34"/>
  <p:cmAuthor id="964" name="喰?" initials="喰" lastIdx="20" clrIdx="0"/>
  <p:cmAuthor id="1316121247" name="林桦桦" initials="林" lastIdx="18242" clrIdx="0"/>
  <p:cmAuthor id="1316121248" name="1716169290@qq.com" initials="1" lastIdx="1" clrIdx="877"/>
  <p:cmAuthor id="1316121249" name="NINGMEI" initials="N" lastIdx="1" clrIdx="878"/>
  <p:cmAuthor id="358" name="未知用户109" initials="未" lastIdx="5" clrIdx="0"/>
  <p:cmAuthor id="375" name="孟轩君" initials="孟" lastIdx="2" clrIdx="0"/>
  <p:cmAuthor id="393" name="许 爽" initials="许" lastIdx="1" clrIdx="207"/>
  <p:cmAuthor id="399" name="未知用户105" initials="未" lastIdx="7" clrIdx="0"/>
  <p:cmAuthor id="404" name="未知用户87" initials="未" lastIdx="8" clrIdx="0"/>
  <p:cmAuthor id="416" name="1" initials="1" lastIdx="1" clrIdx="415"/>
  <p:cmAuthor id="434" name="THINPAD" initials="T" lastIdx="1" clrIdx="92"/>
  <p:cmAuthor id="458" name="26080314@qq.com" initials="2" lastIdx="1" clrIdx="181"/>
  <p:cmAuthor id="469" name="未知用户56" initials="未" lastIdx="1" clrIdx="17"/>
  <p:cmAuthor id="498" name="未知用户330" initials="未" lastIdx="10" clrIdx="0"/>
  <p:cmAuthor id="501" name="未知用户225" initials="未" lastIdx="1" clrIdx="0"/>
  <p:cmAuthor id="515" name="15631" initials="1" lastIdx="1" clrIdx="514"/>
  <p:cmAuthor id="519" name="肖婧" initials="肖" lastIdx="7" clrIdx="0"/>
  <p:cmAuthor id="728" name="陈冰靓" initials="陈" lastIdx="1" clrIdx="1"/>
  <p:cmAuthor id="736" name="Qu song" initials="Q" lastIdx="1" clrIdx="125"/>
  <p:cmAuthor id="49837075" name="sai han" initials="sh" lastIdx="1" clrIdx="452"/>
  <p:cmAuthor id="49837076" name="肖琼" initials="肖琼" lastIdx="1" clrIdx="453"/>
  <p:cmAuthor id="49837077" name="小乐崽子" initials="小乐崽子" lastIdx="1" clrIdx="757"/>
  <p:cmAuthor id="748" name="liu tingting" initials="l" lastIdx="1" clrIdx="137"/>
  <p:cmAuthor id="875" name="李岩" initials="李" lastIdx="4" clrIdx="0"/>
  <p:cmAuthor id="879" name="康炳振" initials="康" lastIdx="1" clrIdx="0"/>
  <p:cmAuthor id="883" name="dellwin" initials="d" lastIdx="5" clrIdx="0"/>
  <p:cmAuthor id="888" name="ae2000" initials="a" lastIdx="1" clrIdx="0"/>
  <p:cmAuthor id="894" name="盛红" initials="盛" lastIdx="0" clrIdx="0"/>
  <p:cmAuthor id="895" name="黄 兴贵" initials="黄" lastIdx="1" clrIdx="0"/>
  <p:cmAuthor id="896" name="hanwen luo" initials="h" lastIdx="1" clrIdx="33"/>
  <p:cmAuthor id="899" name="小田" initials="小" lastIdx="1" clrIdx="0"/>
  <p:cmAuthor id="900" name="tpuser" initials="t" lastIdx="1" clrIdx="0"/>
  <p:cmAuthor id="906" name="贝贝ai猪" initials="贝" lastIdx="1" clrIdx="119"/>
  <p:cmAuthor id="908" name="li hw" initials="l" lastIdx="1" clrIdx="36"/>
  <p:cmAuthor id="923" name="zhushubing" initials="z" lastIdx="1" clrIdx="0"/>
  <p:cmAuthor id="929" name="沈琪-pbj" initials="沈" lastIdx="1" clrIdx="0"/>
  <p:cmAuthor id="952" name="卢金旺---河南周口中心支公司" initials="卢" lastIdx="1" clrIdx="0"/>
  <p:cmAuthor id="954" name="王 伟" initials="王" lastIdx="1" clrIdx="207"/>
  <p:cmAuthor id="955" name="69395" initials="6" lastIdx="2" clrIdx="175"/>
  <p:cmAuthor id="956" name="滕杰" initials="滕" lastIdx="1" clrIdx="0"/>
  <p:cmAuthor id="958" name="肖雪杉" initials="肖" lastIdx="1" clrIdx="97"/>
  <p:cmAuthor id="960" name="刘 念" initials="刘" lastIdx="2" clrIdx="35"/>
  <p:cmAuthor id="962" name="hp" initials="h" lastIdx="1" clrIdx="0"/>
  <p:cmAuthor id="968" name="巧克力" initials="巧" lastIdx="1" clrIdx="44"/>
  <p:cmAuthor id="223" name="星辰" initials="星" lastIdx="1" clrIdx="217"/>
  <p:cmAuthor id="988" name="超'S 康皮呦特儿" initials="超" lastIdx="1" clrIdx="0"/>
  <p:cmAuthor id="241" name="tslife" initials="t" lastIdx="1" clrIdx="240"/>
  <p:cmAuthor id="998" name="rhpx" initials="r" lastIdx="1" clrIdx="2"/>
  <p:cmAuthor id="309" name="air" initials="a" lastIdx="0" clrIdx="0"/>
  <p:cmAuthor id="348" name="中星 叶" initials="中" lastIdx="1" clrIdx="22"/>
  <p:cmAuthor id="355" name="叶茂甫" initials="叶" lastIdx="1" clrIdx="0"/>
  <p:cmAuthor id="371" name="谢 小小" initials="谢" lastIdx="1" clrIdx="0"/>
  <p:cmAuthor id="417" name="未知用户54" initials="未" lastIdx="2" clrIdx="0"/>
  <p:cmAuthor id="429" name="天宁 马" initials="天" lastIdx="1" clrIdx="0"/>
  <p:cmAuthor id="467" name="xing luo" initials="x" lastIdx="1" clrIdx="22"/>
  <p:cmAuthor id="505" name="未知用户321" initials="未" lastIdx="1" clrIdx="0"/>
  <p:cmAuthor id="8535702" name="曾蓓/贝贝" initials="曾" lastIdx="0" clrIdx="0"/>
  <p:cmAuthor id="210492765" name="施普希（菜菜）" initials="施" lastIdx="0" clrIdx="0"/>
  <p:cmAuthor id="210492766" name="曹 朝辉" initials="曹" lastIdx="1" clrIdx="14"/>
  <p:cmAuthor id="423" name="未知用户79" initials="未" lastIdx="1" clrIdx="0"/>
  <p:cmAuthor id="881" name="zhums" initials="z" lastIdx="1" clrIdx="880"/>
  <p:cmAuthor id="886" name="姜文静" initials="姜" lastIdx="1" clrIdx="0"/>
  <p:cmAuthor id="887" name="陈依依" initials="陈" lastIdx="7" clrIdx="0"/>
  <p:cmAuthor id="889" name="王丹（法律）" initials="王" lastIdx="28" clrIdx="0"/>
  <p:cmAuthor id="916" name="靖千 罗" initials="靖" lastIdx="1" clrIdx="82"/>
  <p:cmAuthor id="930" name="雕刻时光 1987" initials="雕" lastIdx="1" clrIdx="23"/>
  <p:cmAuthor id="939" name="Simon Camp" initials="S" lastIdx="1" clrIdx="0"/>
  <p:cmAuthor id="946" name="H1900" initials="H" lastIdx="1" clrIdx="0"/>
  <p:cmAuthor id="965" name="CNTP" initials="C" lastIdx="2" clrIdx="118"/>
  <p:cmAuthor id="971" name="FR" initials="F" lastIdx="1" clrIdx="93"/>
  <p:cmAuthor id="972" name="Office User" initials="O" lastIdx="1" clrIdx="94"/>
  <p:cmAuthor id="229" name="13954" initials="1" lastIdx="1" clrIdx="228"/>
  <p:cmAuthor id="324" name="启浩" initials="启" lastIdx="2" clrIdx="0"/>
  <p:cmAuthor id="337" name="laobao" initials="l" lastIdx="1" clrIdx="334"/>
  <p:cmAuthor id="369" name="未知用户69" initials="未" lastIdx="0" clrIdx="1"/>
  <p:cmAuthor id="388" name="wanghao31" initials="w" lastIdx="2" clrIdx="0"/>
  <p:cmAuthor id="403" name="吴萍" initials="吴" lastIdx="3" clrIdx="402"/>
  <p:cmAuthor id="424" name="preppypan@163.com" initials="p" lastIdx="1" clrIdx="93"/>
  <p:cmAuthor id="433" name="用户查看" initials="用" lastIdx="1" clrIdx="0"/>
  <p:cmAuthor id="947" name="王航" initials="王" lastIdx="2" clrIdx="1"/>
  <p:cmAuthor id="1023" name="峰哥" initials="峰" lastIdx="1" clrIdx="110"/>
  <p:cmAuthor id="1024" name="sunyi" initials="s" lastIdx="1" clrIdx="223"/>
  <p:cmAuthor id="1025" name="A1832" initials="A" lastIdx="1" clrIdx="196"/>
  <p:cmAuthor id="1028" name="liu jane" initials="l" lastIdx="2" clrIdx="175"/>
  <p:cmAuthor id="1032" name="朱光耀" initials="朱" lastIdx="1" clrIdx="436"/>
  <p:cmAuthor id="1038" name="王 平坚" initials="王" lastIdx="1" clrIdx="0"/>
  <p:cmAuthor id="1039" name="鲁守吉" initials="鲁" lastIdx="1" clrIdx="726"/>
  <p:cmAuthor id="1040" name="金海燕" initials="金" lastIdx="1" clrIdx="446"/>
  <p:cmAuthor id="1041" name="SDTAGX008" initials="S" lastIdx="1" clrIdx="734"/>
  <p:cmAuthor id="1054" name="karen" initials="k" lastIdx="1" clrIdx="27"/>
  <p:cmAuthor id="1058" name="77192" initials="7" lastIdx="1" clrIdx="149"/>
  <p:cmAuthor id="1060" name="qhb" initials="q" lastIdx="1" clrIdx="153"/>
  <p:cmAuthor id="1061" name="甘 露" initials="甘" lastIdx="5" clrIdx="111"/>
  <p:cmAuthor id="1062" name="大勇哥" initials="大" lastIdx="1" clrIdx="223"/>
  <p:cmAuthor id="1064" name="孙 澍" initials="孙" lastIdx="1" clrIdx="207"/>
  <p:cmAuthor id="1066" name="万 江波" initials="万" lastIdx="1" clrIdx="0"/>
  <p:cmAuthor id="1067" name="wangcz2" initials="w" lastIdx="3" clrIdx="0"/>
  <p:cmAuthor id="1068" name="l" initials="l" lastIdx="1" clrIdx="93"/>
  <p:cmAuthor id="1070" name="liulan" initials="l" lastIdx="7" clrIdx="22"/>
  <p:cmAuthor id="1072" name="MY" initials="M" lastIdx="1" clrIdx="753"/>
  <p:cmAuthor id="1076" name="郑雅欣---寿险总公司营销市场部" initials="郑" lastIdx="1" clrIdx="0"/>
  <p:cmAuthor id="1084" name="tcymr" initials="t" lastIdx="1" clrIdx="126"/>
  <p:cmAuthor id="1086" name="miao zhang" initials="m" lastIdx="1" clrIdx="22"/>
  <p:cmAuthor id="1087" name="郭文侠" initials="郭" lastIdx="1" clrIdx="225"/>
  <p:cmAuthor id="1088" name="阳 焦" initials="阳" lastIdx="1" clrIdx="0"/>
  <p:cmAuthor id="1090" name="续晓婧" initials="续" lastIdx="2" clrIdx="0"/>
  <p:cmAuthor id="1092" name="崔阳阳" initials="崔" lastIdx="1" clrIdx="453"/>
  <p:cmAuthor id="1093" name="Lee Melo" initials="L" lastIdx="1" clrIdx="0"/>
  <p:cmAuthor id="1095" name="运营" initials="运" lastIdx="1" clrIdx="101"/>
  <p:cmAuthor id="1097" name="徐晓丽" initials="徐" lastIdx="1" clrIdx="23"/>
  <p:cmAuthor id="1099" name="戴方方" initials="戴" lastIdx="3" clrIdx="0"/>
  <p:cmAuthor id="1100" name="陈 明东" initials="陈" lastIdx="1" clrIdx="0"/>
  <p:cmAuthor id="1101" name="office user" initials="o" lastIdx="1" clrIdx="2"/>
  <p:cmAuthor id="1103" name="office365" initials="o" lastIdx="1" clrIdx="22"/>
  <p:cmAuthor id="1105" name="甄 建文" initials="甄" lastIdx="4" clrIdx="24"/>
  <p:cmAuthor id="1107" name="章梦滢" initials="章" lastIdx="5" clrIdx="0"/>
  <p:cmAuthor id="1110" name="未知用户49" initials="未" lastIdx="1" clrIdx="0"/>
  <p:cmAuthor id="1112" name="Chris French" initials="C" lastIdx="68" clrIdx="4"/>
  <p:cmAuthor id="1115" name="Melissa" initials="M" lastIdx="1" clrIdx="239"/>
  <p:cmAuthor id="1116" name="tcymr@163.com" initials="t" lastIdx="0" clrIdx="2"/>
  <p:cmAuthor id="1118" name="韦三省" initials="韦" lastIdx="1" clrIdx="0"/>
  <p:cmAuthor id="1129" name="叶 俊锋" initials="叶" lastIdx="0" clrIdx="4"/>
  <p:cmAuthor id="1130" name="YANGCHENG" initials="Y" lastIdx="1" clrIdx="0"/>
  <p:cmAuthor id="1133" name="why" initials="w" lastIdx="2" clrIdx="32"/>
  <p:cmAuthor id="1136" name="wuyizhe" initials="w" lastIdx="0" clrIdx="0"/>
  <p:cmAuthor id="1138" name="huangxiaowu" initials="h" lastIdx="2" clrIdx="241"/>
  <p:cmAuthor id="1142" name="未知用户51" initials="未" lastIdx="1" clrIdx="0"/>
  <p:cmAuthor id="1151" name="马琛琛" initials="马" lastIdx="1" clrIdx="0"/>
  <p:cmAuthor id="1156" name="xingxf" initials="x" lastIdx="2" clrIdx="0"/>
  <p:cmAuthor id="1157" name="王 婧" initials="王" lastIdx="1" clrIdx="19"/>
  <p:cmAuthor id="1158" name="龚平-lcq" initials="龚" lastIdx="3" clrIdx="0"/>
  <p:cmAuthor id="1159" name="easonyoun" initials="e" lastIdx="0" clrIdx="0"/>
  <p:cmAuthor id="1163" name="吴 育明" initials="吴" lastIdx="3" clrIdx="0"/>
  <p:cmAuthor id="1168" name="刘沐妍" initials="刘" lastIdx="4" clrIdx="1"/>
  <p:cmAuthor id="1316121250" name="连 浩" initials="连" lastIdx="1" clrIdx="915"/>
  <p:cmAuthor id="362" name="未知用户81" initials="未" lastIdx="3" clrIdx="1"/>
  <p:cmAuthor id="431" name="Linjing" initials="L" lastIdx="2" clrIdx="95"/>
  <p:cmAuthor id="506" name="李旭兰" initials="" lastIdx="1" clrIdx="0"/>
  <p:cmAuthor id="733" name="中国人寿新津公司" initials="中" lastIdx="2" clrIdx="732"/>
  <p:cmAuthor id="760" name="zz" initials="z" lastIdx="1" clrIdx="435"/>
  <p:cmAuthor id="898" name="wenxing" initials="w" lastIdx="3" clrIdx="0"/>
  <p:cmAuthor id="146566726" name="高飞" initials="高" lastIdx="0" clrIdx="0"/>
  <p:cmAuthor id="146566727" name="xzb1" initials="x" lastIdx="1" clrIdx="1"/>
  <p:cmAuthor id="904" name="zml" initials="z" lastIdx="1" clrIdx="452"/>
  <p:cmAuthor id="915" name="刘彩琴" initials="刘" lastIdx="1" clrIdx="0"/>
  <p:cmAuthor id="268064162" name="金鱼·张晨·远想·项目经理" initials="金" lastIdx="0" clrIdx="0"/>
  <p:cmAuthor id="268064163" name="JOHNNY GAO" initials="JG" lastIdx="1" clrIdx="2"/>
  <p:cmAuthor id="268064164" name="江 玲" initials="江" lastIdx="1" clrIdx="14"/>
  <p:cmAuthor id="931" name="jmtaiping" initials="j" lastIdx="1" clrIdx="930"/>
  <p:cmAuthor id="938" name="俞寅达" initials="俞" lastIdx="10" clrIdx="0"/>
  <p:cmAuthor id="999" name="Virginia" initials="V" lastIdx="7" clrIdx="0"/>
  <p:cmAuthor id="1000" name="李恋春" initials="李" lastIdx="15" clrIdx="0"/>
  <p:cmAuthor id="1001" name="陈健" initials="陈" lastIdx="1" clrIdx="138"/>
  <p:cmAuthor id="1004" name="wangjing48" initials="w" lastIdx="1" clrIdx="1003"/>
  <p:cmAuthor id="1005" name="嘉" initials="嘉" lastIdx="1" clrIdx="22"/>
  <p:cmAuthor id="1006" name="阚吉伟" initials="阚" lastIdx="1" clrIdx="163"/>
  <p:cmAuthor id="1008" name="阚 兴龙" initials="阚" lastIdx="1" clrIdx="23"/>
  <p:cmAuthor id="1009" name="马 天宁" initials="马" lastIdx="2" clrIdx="34"/>
  <p:cmAuthor id="1010" name="di wui" initials="d" lastIdx="1" clrIdx="0"/>
  <p:cmAuthor id="1011" name="372674247@qq.com" initials="3" lastIdx="2" clrIdx="22"/>
  <p:cmAuthor id="1013" name="wanghongmei" initials="w" lastIdx="1" clrIdx="0"/>
  <p:cmAuthor id="1015" name="lu tong" initials="l" lastIdx="1" clrIdx="0"/>
  <p:cmAuthor id="1016" name="张清霞" initials="张" lastIdx="1" clrIdx="203"/>
  <p:cmAuthor id="1017" name="yangshh" initials="y" lastIdx="2" clrIdx="1007"/>
  <p:cmAuthor id="326" name="未知用户103" initials="未" lastIdx="2" clrIdx="1"/>
  <p:cmAuthor id="813" name="实习生_严政宇" initials="实" lastIdx="2" clrIdx="1"/>
  <p:cmAuthor id="1019" name="wangsuyu" initials="w" lastIdx="1" clrIdx="1018"/>
  <p:cmAuthor id="1020" name="李金娜" initials="李" lastIdx="1" clrIdx="1019"/>
  <p:cmAuthor id="1021" name="86150" initials="8" lastIdx="1" clrIdx="1020"/>
  <p:cmAuthor id="1022" name="qdrenyx" initials="q" lastIdx="1" clrIdx="1021"/>
  <p:cmAuthor id="1026" name="huxf" initials="h" lastIdx="1" clrIdx="1025"/>
  <p:cmAuthor id="1029" name="张蓝茜" initials="张" lastIdx="1" clrIdx="1028"/>
  <p:cmAuthor id="1030" name="刘 林山" initials="刘" lastIdx="1" clrIdx="915"/>
  <p:cmAuthor id="1031" name="liliana" initials="l" lastIdx="1" clrIdx="1013"/>
  <p:cmAuthor id="1034" name="chenrong33" initials="c" lastIdx="1" clrIdx="1033"/>
  <p:cmAuthor id="1035" name="ChenQ" initials="C" lastIdx="1" clrIdx="1034"/>
  <p:cmAuthor id="1036" name="何梦婕" initials="何" lastIdx="1" clrIdx="897"/>
  <p:cmAuthor id="1037" name="huangxm31" initials="h" lastIdx="1" clrIdx="740"/>
  <p:cmAuthor id="1042" name="Achex" initials="A" lastIdx="1" clrIdx="86"/>
  <p:cmAuthor id="1043" name="yuxm23" initials="y" lastIdx="1" clrIdx="1021"/>
  <p:cmAuthor id="1045" name="Zhang, Teresa-Y" initials="Z" lastIdx="23" clrIdx="0"/>
  <p:cmAuthor id="1046" name="沈奂" initials="沈奂" lastIdx="1" clrIdx="1045"/>
  <p:cmAuthor id="1047" name="卢侃侃" initials="卢" lastIdx="1" clrIdx="998"/>
  <p:cmAuthor id="1048" name="李俊昭" initials="徐力" lastIdx="2" clrIdx="1047"/>
  <p:cmAuthor id="1049" name="yixuan" initials="y" lastIdx="1" clrIdx="1048"/>
  <p:cmAuthor id="1050" name="86134" initials="8" lastIdx="1" clrIdx="1019"/>
  <p:cmAuthor id="1051" name="tp" initials="t" lastIdx="2" clrIdx="1013"/>
  <p:cmAuthor id="1052" name="Modle" initials="M" lastIdx="1" clrIdx="0"/>
  <p:cmAuthor id="1053" name="zm8480" initials="z" lastIdx="1" clrIdx="1"/>
  <p:cmAuthor id="1057" name="51957" initials="5" lastIdx="1" clrIdx="1056"/>
  <p:cmAuthor id="1059" name="zhangruimin" initials="z" lastIdx="1" clrIdx="1058"/>
  <p:cmAuthor id="1063" name="窦隆玲" initials="窦" lastIdx="2" clrIdx="745"/>
  <p:cmAuthor id="1065" name="nieting01" initials="n" lastIdx="1" clrIdx="1064"/>
  <p:cmAuthor id="1069" name="ZXAGX@outlook.com" initials="Z" lastIdx="1" clrIdx="138"/>
  <p:cmAuthor id="1073" name="13356712655" initials="1" lastIdx="1" clrIdx="1072"/>
  <p:cmAuthor id="1074" name="307356304@qq.com" initials="3" lastIdx="1" clrIdx="1029"/>
  <p:cmAuthor id="1075" name="张娟" initials="张" lastIdx="1" clrIdx="93"/>
  <p:cmAuthor id="1077" name="金 翠萍" initials="金" lastIdx="1" clrIdx="136"/>
  <p:cmAuthor id="1078" name="yanglh05" initials="y" lastIdx="2" clrIdx="1077"/>
  <p:cmAuthor id="1079" name="JS-NT-HA" initials="J" lastIdx="1" clrIdx="744"/>
  <p:cmAuthor id="1081" name="tklyan@outlook.com" initials="t" lastIdx="1" clrIdx="727"/>
  <p:cmAuthor id="1085" name="鞠颂" initials="鞠" lastIdx="1" clrIdx="1084"/>
  <p:cmAuthor id="1089" name="黄超" initials="黄" lastIdx="2" clrIdx="1088"/>
  <p:cmAuthor id="1091" name="程玉珍" initials="程" lastIdx="2" clrIdx="143"/>
  <p:cmAuthor id="1094" name="Y3-518" initials="Y" lastIdx="1" clrIdx="1093"/>
  <p:cmAuthor id="1102" name="L T" initials="L" lastIdx="2" clrIdx="0"/>
  <p:cmAuthor id="1104" name="he836" initials="h" lastIdx="1" clrIdx="106"/>
  <p:cmAuthor id="1106" name="sx_xuzx" initials="s" lastIdx="26" clrIdx="17"/>
  <p:cmAuthor id="1113" name="liubw07" initials="l" lastIdx="1" clrIdx="1112"/>
  <p:cmAuthor id="1114" name="47519" initials="4" lastIdx="1" clrIdx="1032"/>
  <p:cmAuthor id="1124" name="tanfen" initials="t" lastIdx="2" clrIdx="1123"/>
  <p:cmAuthor id="1125" name="86137" initials="8" lastIdx="1" clrIdx="907"/>
  <p:cmAuthor id="1126" name="luyt05" initials="l" lastIdx="1" clrIdx="1125"/>
  <p:cmAuthor id="1131" name="luoye02" initials="l" lastIdx="2" clrIdx="1130"/>
  <p:cmAuthor id="1132" name="zhaoye08" initials="z" lastIdx="1" clrIdx="1131"/>
  <p:cmAuthor id="1139" name="xu zhiqiang" initials="x" lastIdx="1" clrIdx="747"/>
  <p:cmAuthor id="1141" name="fumen" initials="f" lastIdx="1" clrIdx="124"/>
  <p:cmAuthor id="1143" name="田卫明" initials="田" lastIdx="12" clrIdx="0"/>
  <p:cmAuthor id="1146" name="刘莎" initials="刘" lastIdx="0" clrIdx="0"/>
  <p:cmAuthor id="1148" name="黄 佳昕" initials="黄" lastIdx="1" clrIdx="120"/>
  <p:cmAuthor id="1155" name="楚汉公司企划部" initials="楚" lastIdx="1" clrIdx="884"/>
  <p:cmAuthor id="1160" name="zhangzy130" initials="z" lastIdx="1" clrIdx="1159"/>
  <p:cmAuthor id="1165" name="86158" initials="8" lastIdx="2" clrIdx="915"/>
  <p:cmAuthor id="1167" name="19140" initials="1" lastIdx="2" clrIdx="0"/>
  <p:cmAuthor id="1170" name="朱晓彤" initials="朱" lastIdx="1" clrIdx="454"/>
  <p:cmAuthor id="1177" name="shouzhan" initials="s" lastIdx="1" clrIdx="855"/>
  <p:cmAuthor id="1179" name="杨 晓彤" initials="杨" lastIdx="1" clrIdx="0"/>
  <p:cmAuthor id="1181" name="姜伟齐" initials="姜" lastIdx="1" clrIdx="0"/>
  <p:cmAuthor id="1182" name="陈虹" initials="陈" lastIdx="1" clrIdx="93"/>
  <p:cmAuthor id="1183" name="JIDI" initials="J" lastIdx="0" clrIdx="0"/>
  <p:cmAuthor id="1184" name="泰康自贡本部" initials="泰" lastIdx="1" clrIdx="812"/>
  <p:cmAuthor id="1185" name="yang kina" initials="y" lastIdx="1" clrIdx="735"/>
  <p:cmAuthor id="1186" name="张 步伟" initials="张" lastIdx="1" clrIdx="5"/>
  <p:cmAuthor id="353158055" name="韩雨" initials="韩" lastIdx="0" clrIdx="0"/>
  <p:cmAuthor id="1188" name="547518668@qq.com" initials="5" lastIdx="1" clrIdx="0"/>
  <p:cmAuthor id="1191" name="Deng weihua" initials="D" lastIdx="1" clrIdx="21"/>
  <p:cmAuthor id="1192" name="邹维敏" initials="邹" lastIdx="1" clrIdx="91"/>
  <p:cmAuthor id="1195" name="sunxp002" initials="s" lastIdx="7" clrIdx="13"/>
  <p:cmAuthor id="1199" name="王 宣" initials="王" lastIdx="1" clrIdx="2"/>
  <p:cmAuthor id="1200" name="杨淑淇❀" initials="杨" lastIdx="1" clrIdx="93"/>
  <p:cmAuthor id="1201" name="Xinyi" initials="X" lastIdx="1" clrIdx="136"/>
  <p:cmAuthor id="1202" name="ht guo" initials="h" lastIdx="0" clrIdx="1"/>
  <p:cmAuthor id="1203" name="朱云" initials="朱" lastIdx="1" clrIdx="141"/>
  <p:cmAuthor id="1208" name="IdeaNova-manager" initials="I" lastIdx="1" clrIdx="0"/>
  <p:cmAuthor id="1209" name="konglu2012@126.com" initials="k" lastIdx="1" clrIdx="0"/>
  <p:cmAuthor id="1211" name="王潇" initials="王" lastIdx="1" clrIdx="426"/>
  <p:cmAuthor id="1212" name="13602" initials="1" lastIdx="1" clrIdx="1211"/>
  <p:cmAuthor id="1214" name="xikai gao" initials="x" lastIdx="1" clrIdx="37"/>
  <p:cmAuthor id="1217" name="liushiyuan" initials="l" lastIdx="2" clrIdx="445"/>
  <p:cmAuthor id="1218" name="张玮" initials="张" lastIdx="1" clrIdx="438"/>
  <p:cmAuthor id="1220" name="TPL-1803-310253" initials="T" lastIdx="2" clrIdx="436"/>
  <p:cmAuthor id="1221" name="梁柏川" initials="梁" lastIdx="0" clrIdx="0"/>
  <p:cmAuthor id="1223" name="Disuzz" initials="D" lastIdx="2" clrIdx="189"/>
  <p:cmAuthor id="1227" name="陆 先生" initials="陆" lastIdx="1" clrIdx="93"/>
  <p:cmAuthor id="1228" name="未知用户62" initials="未" lastIdx="1" clrIdx="0"/>
  <p:cmAuthor id="1230" name="sl" initials="s" lastIdx="1" clrIdx="429"/>
  <p:cmAuthor id="1316121251" name="abc" initials="a" lastIdx="1" clrIdx="954"/>
  <p:cmAuthor id="1231" name="SC-CD-YX3B-备用HP1" initials="S" lastIdx="1" clrIdx="439"/>
  <p:cmAuthor id="1316121252" name="志全 钟" initials="志钟" lastIdx="1" clrIdx="1011"/>
  <p:cmAuthor id="1232" name="紫藤无语" initials="紫" lastIdx="1" clrIdx="440"/>
  <p:cmAuthor id="1233" name="17279" initials="1" lastIdx="1" clrIdx="1232"/>
  <p:cmAuthor id="1316121253" name="baimuda987@163.com" initials="" lastIdx="1" clrIdx="1126"/>
  <p:cmAuthor id="1234" name="赵云" initials="赵" lastIdx="8" clrIdx="0"/>
  <p:cmAuthor id="1235" name="wdl" initials="w" lastIdx="1" clrIdx="221"/>
  <p:cmAuthor id="1236" name="yang" initials="y" lastIdx="1" clrIdx="144"/>
  <p:cmAuthor id="1237" name="李珔暐" initials="李" lastIdx="1" clrIdx="1"/>
  <p:cmAuthor id="1238" name="jerry wong" initials="j" lastIdx="0" clrIdx="0"/>
  <p:cmAuthor id="1239" name="FXZC" initials="F" lastIdx="1" clrIdx="94"/>
  <p:cmAuthor id="1240" name="liwenjie" initials="l" lastIdx="1" clrIdx="1239"/>
  <p:cmAuthor id="1241" name="xiaoxuan Zeng" initials="x" lastIdx="1" clrIdx="0"/>
  <p:cmAuthor id="1243" name="weilong yan" initials="w" lastIdx="1" clrIdx="22"/>
  <p:cmAuthor id="1245" name="未知用户55" initials="未" lastIdx="1" clrIdx="0"/>
  <p:cmAuthor id="1247" name="王 楠" initials="王" lastIdx="1" clrIdx="728"/>
  <p:cmAuthor id="1248" name="陈中桃" initials="陈" lastIdx="1" clrIdx="463"/>
  <p:cmAuthor id="1250" name="霍琰" initials="霍" lastIdx="1" clrIdx="422"/>
  <p:cmAuthor id="1251" name="liang ge" initials="l" lastIdx="1" clrIdx="3"/>
  <p:cmAuthor id="1257" name="surface" initials="s" lastIdx="1" clrIdx="734"/>
  <p:cmAuthor id="1262" name="yyb" initials="y" lastIdx="1" clrIdx="998"/>
  <p:cmAuthor id="1270" name="NiHao" initials="N" lastIdx="1" clrIdx="897"/>
  <p:cmAuthor id="1271" name="wanghui25" initials="w" lastIdx="2" clrIdx="0"/>
  <p:cmAuthor id="1272" name="刘薇" initials="刘" lastIdx="2" clrIdx="0"/>
  <p:cmAuthor id="1273" name="孙珍珍" initials="孙" lastIdx="0" clrIdx="1"/>
  <p:cmAuthor id="1274" name="李蓓" initials="李" lastIdx="4" clrIdx="2"/>
  <p:cmAuthor id="1275" name="童 灏" initials="童" lastIdx="1" clrIdx="728"/>
  <p:cmAuthor id="1276" name="yJQ" initials="y" lastIdx="1" clrIdx="733"/>
  <p:cmAuthor id="285" name="林梓健" initials="林" lastIdx="1" clrIdx="1"/>
  <p:cmAuthor id="287643681" name="殷格非" initials="殷" lastIdx="2" clrIdx="0"/>
  <p:cmAuthor id="287643682" name="z r" initials="zr" lastIdx="5" clrIdx="12"/>
  <p:cmAuthor id="394525608" name="仇怿俊" initials="仇" lastIdx="0" clrIdx="0"/>
  <p:cmAuthor id="1411827" name="黄晓平" initials="黄" lastIdx="0" clrIdx="0"/>
  <p:cmAuthor id="1411828" name="徐琳00159163" initials="徐琳00159163" lastIdx="1" clrIdx="37"/>
  <p:cmAuthor id="518" name="未知用户50" initials="未" lastIdx="1" clrIdx="0"/>
  <p:cmAuthor id="191251535" name="沈霄雷" initials="沈" lastIdx="833089" clrIdx="0"/>
  <p:cmAuthor id="191251536" name="张钰" initials="张" lastIdx="1" clrIdx="25"/>
  <p:cmAuthor id="191251537" name="郭 浩" initials="郭" lastIdx="2" clrIdx="25"/>
  <p:cmAuthor id="691587970" name="小延魔法师" initials="小" lastIdx="1126286" clrIdx="0"/>
  <p:cmAuthor id="691587971" name="王林10186938" initials="王林10186938" lastIdx="1" clrIdx="41"/>
  <p:cmAuthor id="691587972" name="li hui" initials="lh" lastIdx="1" clrIdx="50"/>
  <p:cmAuthor id="47245819" name="群智集" initials="群" lastIdx="0" clrIdx="0"/>
  <p:cmAuthor id="2003" name="梁鹏" initials="u" lastIdx="1" clrIdx="35"/>
  <p:cmAuthor id="2004" name="范 斌" initials="范" lastIdx="1" clrIdx="36"/>
  <p:cmAuthor id="2005" name="毕邺" initials="党委办公室" lastIdx="2" clrIdx="37"/>
  <p:cmAuthor id="210492767" name="穆 峯" initials="穆" lastIdx="1" clrIdx="771"/>
  <p:cmAuthor id="210492768" name="穆怀昊" initials="穆怀昊" lastIdx="1" clrIdx="745"/>
  <p:cmAuthor id="996" name="欢 韩" initials="欢" lastIdx="1" clrIdx="936"/>
  <p:cmAuthor id="1002" name="石磊" initials="石磊" lastIdx="1" clrIdx="1001"/>
  <p:cmAuthor id="1003" name="fangrui0801" initials="f" lastIdx="1" clrIdx="751"/>
  <p:cmAuthor id="1007" name="shenxz07" initials="s" lastIdx="1" clrIdx="1006"/>
  <p:cmAuthor id="1014" name="ruanjiu" initials="r" lastIdx="1" clrIdx="1007"/>
  <p:cmAuthor id="502" name="未知用户53" initials="未" lastIdx="1" clrIdx="0"/>
  <p:cmAuthor id="1012" name="gucy05" initials="g" lastIdx="1" clrIdx="1011"/>
  <p:cmAuthor id="1122" name="liuzao" initials="l" lastIdx="1" clrIdx="1121"/>
  <p:cmAuthor id="1056" name="anml02" initials="a" lastIdx="1" clrIdx="1055"/>
  <p:cmAuthor id="1176" name="未知用户82" initials="未" lastIdx="1" clrIdx="0"/>
  <p:cmAuthor id="1204" name="HP" initials="H" lastIdx="1" clrIdx="22"/>
  <p:cmAuthor id="1205" name="zhaoxx" initials="z" lastIdx="1" clrIdx="243"/>
  <p:cmAuthor id="1206" name="yunshengjun" initials="y" lastIdx="1" clrIdx="248"/>
  <p:cmAuthor id="1210" name="Liang Dong" initials="L" lastIdx="24" clrIdx="0"/>
  <p:cmAuthor id="1219" name="PXB" initials="P" lastIdx="1" clrIdx="453"/>
  <p:cmAuthor id="1246" name="៰ݰ" initials="៰" lastIdx="0" clrIdx="0"/>
  <p:cmAuthor id="1083" name="Wei" initials="W" lastIdx="9" clrIdx="0"/>
  <p:cmAuthor id="1055" name="yuanwz02" initials="y" lastIdx="1" clrIdx="1054"/>
  <p:cmAuthor id="1253" name="孟 昕" initials="孟" lastIdx="1" clrIdx="18"/>
  <p:cmAuthor id="1027" name="zby" initials="z" lastIdx="1" clrIdx="1026"/>
  <p:cmAuthor id="1255" name="杨迟" initials="杨" lastIdx="11" clrIdx="0"/>
  <p:cmAuthor id="366" name="吴 小丽" initials="吴" lastIdx="2" clrIdx="0"/>
  <p:cmAuthor id="49837078" name="huangliangliang" initials="h" lastIdx="2" clrIdx="761"/>
  <p:cmAuthor id="953" name="cindyhycai@hsbc.com.cn" initials="c" lastIdx="3" clrIdx="1"/>
  <p:cmAuthor id="315" name="吕 阔" initials="吕" lastIdx="1" clrIdx="22"/>
  <p:cmAuthor id="322" name="未知用户61" initials="未" lastIdx="1" clrIdx="0"/>
  <p:cmAuthor id="1171" name="jiayf03" initials="j" lastIdx="1" clrIdx="861"/>
  <p:cmAuthor id="1180" name="qiuws01" initials="qiuws01" lastIdx="1" clrIdx="1179"/>
  <p:cmAuthor id="1194" name="葛艳艳" initials="葛" lastIdx="2" clrIdx="126"/>
  <p:cmAuthor id="1196" name="30827" initials="3" lastIdx="2" clrIdx="23"/>
  <p:cmAuthor id="1254" name="樊星" initials="樊" lastIdx="1" clrIdx="0"/>
  <p:cmAuthor id="1134" name="冯 志红" initials="冯" lastIdx="1" clrIdx="771"/>
  <p:cmAuthor id="1172" name="闫旭" initials="闫" lastIdx="1" clrIdx="746"/>
  <p:cmAuthor id="1174" name="Joyce Ren" initials="J" lastIdx="64" clrIdx="1"/>
  <p:cmAuthor id="1187" name="liuming31" initials="l" lastIdx="1" clrIdx="1186"/>
  <p:cmAuthor id="1189" name="xiaoyang20" initials="x" lastIdx="1" clrIdx="1188"/>
  <p:cmAuthor id="1225" name="94495" initials="9" lastIdx="1" clrIdx="1224"/>
  <p:cmAuthor id="191251538" name="zhangmh@httz.cc" initials="z" lastIdx="3" clrIdx="13"/>
  <p:cmAuthor id="191251539" name="Tyx" initials="T" lastIdx="1" clrIdx="85"/>
  <p:cmAuthor id="191251540" name="lili" initials="lili" lastIdx="2" clrIdx="86"/>
  <p:cmAuthor id="268064165" name="陈 玉凤" initials="陈" lastIdx="1" clrIdx="14"/>
  <p:cmAuthor id="1267" name="zhangll237" initials="z" lastIdx="1" clrIdx="1266"/>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796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FD8450E-42FE-4569-B822-47AF008C3031}"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17924DA2-62BF-4477-951D-24442E1B82CB}"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C8BFB3E9-8F51-4835-BA44-6083FA844A90}"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ED14D07E-A181-4183-88A0-86A0A5496314}"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A84F02AB-DBCC-4523-B41D-A41DDEE366C0}"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620B0236-E5D7-427A-A7BC-BA49A283A94D}"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97F5AE59-5BAC-4B87-8338-2663F6B5839B}"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485886EA-D718-4DE3-8800-CF2EF31A1CDB}"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65F41D57-670C-4228-BAC3-2548AD81BF66}"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F49FA36B-6F01-428E-A6CB-07CB61ABA0AB}"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10FFABF2-9E58-49AE-8E56-95086EDDCC6D}"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C852776F-2AE3-4CEA-836A-0C6360167A21}"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F7097E96-2DB6-41C2-9824-AFC562F955D9}"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6F919997-F930-4283-AD08-7DC8DDB05EEC}"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25428BEC-75F9-4302-A52C-F3321C2C261A}"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3D8293E4-5AEB-4FD7-BC2C-38E53DEF4AE8}" styleName="表样式 1 25">
    <a:wholeTbl>
      <a:tcTxStyle>
        <a:fontRef idx="none">
          <a:srgbClr val="000000"/>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w="9525" cmpd="sng">
              <a:solidFill>
                <a:schemeClr val="accent6">
                  <a:lumMod val="40000"/>
                  <a:lumOff val="60000"/>
                </a:schemeClr>
              </a:solidFill>
            </a:ln>
          </a:insideV>
        </a:tcBdr>
        <a:fill>
          <a:solidFill>
            <a:srgbClr val="FFFFFF"/>
          </a:solidFill>
        </a:fill>
      </a:tcStyle>
    </a:wholeTbl>
    <a:band2H>
      <a:tcStyle>
        <a:tcBdr/>
        <a:fill>
          <a:solidFill>
            <a:schemeClr val="accent6">
              <a:lumMod val="10000"/>
              <a:lumOff val="90000"/>
            </a:schemeClr>
          </a:solidFill>
        </a:fill>
      </a:tcStyle>
    </a:band2H>
    <a:band1V>
      <a:tcStyle>
        <a:tcBdr/>
        <a:fill>
          <a:solidFill>
            <a:schemeClr val="accent6">
              <a:lumMod val="10000"/>
              <a:lumOff val="90000"/>
            </a:schemeClr>
          </a:solidFill>
        </a:fill>
      </a:tcStyle>
    </a:band1V>
    <a:band2V>
      <a:tcStyle>
        <a:tcBdr>
          <a:left>
            <a:ln w="9525" cmpd="sng">
              <a:solidFill>
                <a:schemeClr val="accent6">
                  <a:lumMod val="40000"/>
                  <a:lumOff val="60000"/>
                </a:schemeClr>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tcStyle>
    </a:band2V>
    <a:lastCol>
      <a:tcTxStyle b="on">
        <a:fontRef idx="none">
          <a:srgbClr val="08090C"/>
        </a:fontRef>
      </a:tcTxStyle>
      <a:tcStyle>
        <a:tcBdr>
          <a:left>
            <a:ln w="9525" cmpd="sng">
              <a:solidFill>
                <a:schemeClr val="accent6">
                  <a:lumMod val="40000"/>
                  <a:lumOff val="60000"/>
                </a:schemeClr>
              </a:solidFill>
            </a:ln>
          </a:left>
          <a:right>
            <a:ln w="9525" cmpd="sng">
              <a:solidFill>
                <a:schemeClr val="accent6"/>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lastCol>
    <a:firstCol>
      <a:tcTxStyle b="on">
        <a:fontRef idx="none">
          <a:srgbClr val="08090C"/>
        </a:fontRef>
      </a:tcTxStyle>
      <a:tcStyle>
        <a:tcBdr>
          <a:left>
            <a:ln w="9525" cmpd="sng">
              <a:solidFill>
                <a:schemeClr val="accent6"/>
              </a:solidFill>
            </a:ln>
          </a:left>
          <a:right>
            <a:ln w="9525" cmpd="sng">
              <a:solidFill>
                <a:schemeClr val="accent6">
                  <a:lumMod val="40000"/>
                  <a:lumOff val="60000"/>
                </a:schemeClr>
              </a:solidFill>
            </a:ln>
          </a:right>
          <a:top>
            <a:ln w="9525" cmpd="sng">
              <a:solidFill>
                <a:schemeClr val="accent6"/>
              </a:solidFill>
            </a:ln>
          </a:top>
          <a:bottom>
            <a:ln w="9525" cmpd="sng">
              <a:solidFill>
                <a:schemeClr val="accent6"/>
              </a:solidFill>
            </a:ln>
          </a:bottom>
          <a:insideH>
            <a:ln w="9525" cmpd="sng">
              <a:solidFill>
                <a:schemeClr val="accent6">
                  <a:lumMod val="40000"/>
                  <a:lumOff val="60000"/>
                </a:schemeClr>
              </a:solidFill>
            </a:ln>
          </a:insideH>
          <a:insideV>
            <a:ln>
              <a:noFill/>
            </a:ln>
          </a:insideV>
        </a:tcBdr>
        <a:fill>
          <a:solidFill>
            <a:schemeClr val="accent6">
              <a:lumMod val="20000"/>
              <a:lumOff val="80000"/>
            </a:schemeClr>
          </a:solidFill>
        </a:fill>
      </a:tcStyle>
    </a:firstCol>
    <a:lastRow>
      <a:tcTxStyle b="on">
        <a:fontRef idx="none">
          <a:schemeClr val="accent6"/>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a:noFill/>
            </a:ln>
          </a:insideV>
        </a:tcBdr>
        <a:fill>
          <a:solidFill>
            <a:srgbClr val="FFFFFF"/>
          </a:solidFill>
        </a:fill>
      </a:tcStyle>
    </a:lastRow>
    <a:firstRow>
      <a:tcTxStyle b="on">
        <a:fontRef idx="none">
          <a:srgbClr val="FFFFFF"/>
        </a:fontRef>
      </a:tcTxStyle>
      <a:tcStyle>
        <a:tcBdr>
          <a:left>
            <a:ln w="9525" cmpd="sng">
              <a:solidFill>
                <a:schemeClr val="accent6"/>
              </a:solidFill>
            </a:ln>
          </a:left>
          <a:right>
            <a:ln w="9525" cmpd="sng">
              <a:solidFill>
                <a:schemeClr val="accent6"/>
              </a:solidFill>
            </a:ln>
          </a:right>
          <a:top>
            <a:ln w="9525" cmpd="sng">
              <a:solidFill>
                <a:schemeClr val="accent6"/>
              </a:solidFill>
            </a:ln>
          </a:top>
          <a:bottom>
            <a:ln w="9525" cmpd="sng">
              <a:solidFill>
                <a:schemeClr val="accent6"/>
              </a:solidFill>
            </a:ln>
          </a:bottom>
          <a:insideH>
            <a:ln>
              <a:noFill/>
            </a:ln>
          </a:insideH>
          <a:insideV>
            <a:ln w="9525" cmpd="sng">
              <a:solidFill>
                <a:schemeClr val="accent6">
                  <a:lumMod val="40000"/>
                  <a:lumOff val="60000"/>
                </a:schemeClr>
              </a:solidFill>
            </a:ln>
          </a:insideV>
        </a:tcBdr>
        <a:fill>
          <a:solidFill>
            <a:schemeClr val="accent6"/>
          </a:solidFill>
        </a:fill>
      </a:tcStyle>
    </a:firstRow>
  </a:tblStyle>
  <a:tblStyle styleId="{2A509082-39A2-42B1-BDD8-2988BE8945C4}" styleName="表样式 1 14">
    <a:wholeTbl>
      <a:tcTxStyle>
        <a:fontRef idx="none">
          <a:srgbClr val="000000"/>
        </a:fontRef>
      </a:tcTxStyle>
      <a:tcStyle>
        <a:tcBdr>
          <a:left>
            <a:ln>
              <a:noFill/>
            </a:ln>
          </a:left>
          <a:right>
            <a:ln>
              <a:noFill/>
            </a:ln>
          </a:right>
          <a:top>
            <a:ln w="9525" cmpd="sng">
              <a:solidFill>
                <a:srgbClr val="9B5D9C"/>
              </a:solidFill>
            </a:ln>
          </a:top>
          <a:bottom>
            <a:ln w="9525" cmpd="sng">
              <a:solidFill>
                <a:srgbClr val="9B5D9C"/>
              </a:solidFill>
            </a:ln>
          </a:bottom>
          <a:insideH>
            <a:ln>
              <a:noFill/>
            </a:ln>
          </a:insideH>
          <a:insideV>
            <a:ln>
              <a:noFill/>
            </a:ln>
          </a:insideV>
        </a:tcBdr>
        <a:fill>
          <a:solidFill>
            <a:srgbClr val="FFFFFF"/>
          </a:solidFill>
        </a:fill>
      </a:tcStyle>
    </a:wholeTbl>
    <a:band2H>
      <a:tcStyle>
        <a:tcBdr/>
        <a:fill>
          <a:solidFill>
            <a:srgbClr val="9B5D9C">
              <a:lumMod val="10000"/>
              <a:lumOff val="90000"/>
            </a:srgbClr>
          </a:solidFill>
        </a:fill>
      </a:tcStyle>
    </a:band2H>
    <a:band1V>
      <a:tcStyle>
        <a:tcBdr>
          <a:left>
            <a:ln>
              <a:noFill/>
            </a:ln>
          </a:left>
          <a:right>
            <a:ln>
              <a:noFill/>
            </a:ln>
          </a:right>
          <a:top>
            <a:ln w="9525" cmpd="sng">
              <a:solidFill>
                <a:srgbClr val="9B5D9C"/>
              </a:solidFill>
            </a:ln>
          </a:top>
          <a:bottom>
            <a:ln w="9525" cmpd="sng">
              <a:solidFill>
                <a:srgbClr val="9B5D9C"/>
              </a:solidFill>
            </a:ln>
          </a:bottom>
          <a:insideH>
            <a:ln>
              <a:noFill/>
            </a:ln>
          </a:insideH>
          <a:insideV>
            <a:ln>
              <a:noFill/>
            </a:ln>
          </a:insideV>
        </a:tcBdr>
        <a:fill>
          <a:solidFill>
            <a:srgbClr val="9B5D9C">
              <a:lumMod val="10000"/>
              <a:lumOff val="90000"/>
            </a:srgbClr>
          </a:solidFill>
        </a:fill>
      </a:tcStyle>
    </a:band1V>
    <a:lastCol>
      <a:tcTxStyle b="on">
        <a:fontRef idx="none">
          <a:srgbClr val="08090C"/>
        </a:fontRef>
      </a:tcTxStyle>
      <a:tcStyle>
        <a:tcBdr>
          <a:left>
            <a:ln>
              <a:noFill/>
            </a:ln>
          </a:left>
          <a:right>
            <a:ln>
              <a:noFill/>
            </a:ln>
          </a:right>
          <a:top>
            <a:ln w="9525" cmpd="sng">
              <a:solidFill>
                <a:srgbClr val="9B5D9C"/>
              </a:solidFill>
            </a:ln>
          </a:top>
          <a:bottom>
            <a:ln w="9525" cmpd="sng">
              <a:solidFill>
                <a:srgbClr val="9B5D9C"/>
              </a:solidFill>
            </a:ln>
          </a:bottom>
          <a:insideH>
            <a:ln>
              <a:noFill/>
            </a:ln>
          </a:insideH>
          <a:insideV>
            <a:ln>
              <a:noFill/>
            </a:ln>
          </a:insideV>
        </a:tcBdr>
        <a:fill>
          <a:solidFill>
            <a:srgbClr val="9B5D9C">
              <a:lumMod val="20000"/>
              <a:lumOff val="80000"/>
            </a:srgbClr>
          </a:solidFill>
        </a:fill>
      </a:tcStyle>
    </a:lastCol>
    <a:firstCol>
      <a:tcTxStyle b="on">
        <a:fontRef idx="none">
          <a:srgbClr val="08090C"/>
        </a:fontRef>
      </a:tcTxStyle>
      <a:tcStyle>
        <a:tcBdr>
          <a:left>
            <a:ln>
              <a:noFill/>
            </a:ln>
          </a:left>
          <a:right>
            <a:ln>
              <a:noFill/>
            </a:ln>
          </a:right>
          <a:top>
            <a:ln w="9525" cmpd="sng">
              <a:solidFill>
                <a:srgbClr val="9B5D9C"/>
              </a:solidFill>
            </a:ln>
          </a:top>
          <a:bottom>
            <a:ln w="9525" cmpd="sng">
              <a:solidFill>
                <a:srgbClr val="9B5D9C"/>
              </a:solidFill>
            </a:ln>
          </a:bottom>
          <a:insideH>
            <a:ln>
              <a:noFill/>
            </a:ln>
          </a:insideH>
          <a:insideV>
            <a:ln>
              <a:noFill/>
            </a:ln>
          </a:insideV>
        </a:tcBdr>
        <a:fill>
          <a:solidFill>
            <a:srgbClr val="9B5D9C">
              <a:lumMod val="20000"/>
              <a:lumOff val="80000"/>
            </a:srgbClr>
          </a:solidFill>
        </a:fill>
      </a:tcStyle>
    </a:firstCol>
    <a:lastRow>
      <a:tcTxStyle b="on">
        <a:fontRef idx="none">
          <a:srgbClr val="FFFFFF"/>
        </a:fontRef>
      </a:tcTxStyle>
      <a:tcStyle>
        <a:tcBdr>
          <a:left>
            <a:ln>
              <a:noFill/>
            </a:ln>
          </a:left>
          <a:right>
            <a:ln>
              <a:noFill/>
            </a:ln>
          </a:right>
          <a:top>
            <a:ln w="9525" cmpd="sng">
              <a:solidFill>
                <a:srgbClr val="9B5D9C"/>
              </a:solidFill>
            </a:ln>
          </a:top>
          <a:bottom>
            <a:ln w="9525" cmpd="sng">
              <a:solidFill>
                <a:srgbClr val="9B5D9C"/>
              </a:solidFill>
            </a:ln>
          </a:bottom>
          <a:insideH>
            <a:ln>
              <a:noFill/>
            </a:ln>
          </a:insideH>
          <a:insideV>
            <a:ln>
              <a:noFill/>
            </a:ln>
          </a:insideV>
        </a:tcBdr>
        <a:fill>
          <a:solidFill>
            <a:srgbClr val="9B5D9C"/>
          </a:solidFill>
        </a:fill>
      </a:tcStyle>
    </a:lastRow>
    <a:firstRow>
      <a:tcTxStyle b="on">
        <a:fontRef idx="none">
          <a:srgbClr val="FFFFFF"/>
        </a:fontRef>
      </a:tcTxStyle>
      <a:tcStyle>
        <a:tcBdr>
          <a:left>
            <a:ln>
              <a:noFill/>
            </a:ln>
          </a:left>
          <a:right>
            <a:ln>
              <a:noFill/>
            </a:ln>
          </a:right>
          <a:top>
            <a:ln>
              <a:noFill/>
            </a:ln>
          </a:top>
          <a:bottom>
            <a:ln>
              <a:noFill/>
            </a:ln>
          </a:bottom>
          <a:insideH>
            <a:ln>
              <a:noFill/>
            </a:ln>
          </a:insideH>
          <a:insideV>
            <a:ln>
              <a:noFill/>
            </a:ln>
          </a:insideV>
        </a:tcBdr>
        <a:fill>
          <a:solidFill>
            <a:srgbClr val="9B5D9C"/>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9"/>
    <p:restoredTop sz="94613"/>
  </p:normalViewPr>
  <p:slideViewPr>
    <p:cSldViewPr snapToGrid="0" snapToObjects="1">
      <p:cViewPr varScale="1">
        <p:scale>
          <a:sx n="119" d="100"/>
          <a:sy n="119" d="100"/>
        </p:scale>
        <p:origin x="31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3" Type="http://schemas.openxmlformats.org/officeDocument/2006/relationships/tags" Target="tags/tag37.xml"/><Relationship Id="rId62" Type="http://schemas.openxmlformats.org/officeDocument/2006/relationships/font" Target="fonts/font1.fntdata"/><Relationship Id="rId61" Type="http://schemas.openxmlformats.org/officeDocument/2006/relationships/commentAuthors" Target="commentAuthors.xml"/><Relationship Id="rId60" Type="http://schemas.openxmlformats.org/officeDocument/2006/relationships/tableStyles" Target="tableStyles.xml"/><Relationship Id="rId6" Type="http://schemas.openxmlformats.org/officeDocument/2006/relationships/slide" Target="slides/slide4.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notesMaster" Target="notesMasters/notesMaster1.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1671638"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2185095" y="0"/>
            <a:ext cx="1671638"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814387"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385763" y="4400550"/>
            <a:ext cx="30861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1671638"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2185095" y="8685213"/>
            <a:ext cx="1671638"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3352165" y="2018665"/>
            <a:ext cx="5484495" cy="300038"/>
          </a:xfrm>
        </p:spPr>
        <p:txBody>
          <a:bodyPr wrap="square">
            <a:normAutofit/>
          </a:bodyPr>
          <a:lstStyle>
            <a:lvl1pPr algn="ctr">
              <a:defRPr sz="3200">
                <a:solidFill>
                  <a:schemeClr val="tx1"/>
                </a:solidFill>
                <a:latin typeface="+mj-ea"/>
                <a:ea typeface="+mj-ea"/>
                <a:cs typeface="+mj-ea"/>
                <a:sym typeface="+mj-ea"/>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a:xfrm>
            <a:off x="3354000" y="4871700"/>
            <a:ext cx="1350000" cy="158400"/>
          </a:xfrm>
        </p:spPr>
        <p:txBody>
          <a:bodyPr wrap="square">
            <a:normAutofit/>
          </a:bodyPr>
          <a:lstStyle>
            <a:lvl1pPr>
              <a:defRPr>
                <a:latin typeface="+mn-ea"/>
                <a:ea typeface="+mn-ea"/>
                <a:cs typeface="+mn-ea"/>
                <a:sym typeface="+mn-ea"/>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5106000" y="4871700"/>
            <a:ext cx="1980000" cy="158400"/>
          </a:xfrm>
        </p:spPr>
        <p:txBody>
          <a:bodyPr/>
          <a:lstStyle/>
          <a:p>
            <a:endParaRPr lang="zh-CN" altLang="en-US" dirty="0"/>
          </a:p>
        </p:txBody>
      </p:sp>
      <p:sp>
        <p:nvSpPr>
          <p:cNvPr id="5" name="灯片编号占位符 4"/>
          <p:cNvSpPr>
            <a:spLocks noGrp="1"/>
          </p:cNvSpPr>
          <p:nvPr>
            <p:ph type="sldNum" sz="quarter" idx="12"/>
            <p:custDataLst>
              <p:tags r:id="rId5"/>
            </p:custDataLst>
          </p:nvPr>
        </p:nvSpPr>
        <p:spPr>
          <a:xfrm>
            <a:off x="7486800" y="4871700"/>
            <a:ext cx="1350000" cy="158400"/>
          </a:xfrm>
        </p:spPr>
        <p:txBody>
          <a:bodyPr wrap="square">
            <a:normAutofit/>
          </a:bodyPr>
          <a:lstStyle>
            <a:lvl1pPr>
              <a:defRPr>
                <a:latin typeface="+mn-ea"/>
                <a:ea typeface="+mn-ea"/>
                <a:cs typeface="+mn-ea"/>
                <a:sym typeface="+mn-ea"/>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
            <a:ext cx="12192000" cy="6814348"/>
          </a:xfrm>
          <a:prstGeom prst="rect">
            <a:avLst/>
          </a:prstGeom>
        </p:spPr>
      </p:pic>
      <p:sp>
        <p:nvSpPr>
          <p:cNvPr id="2" name="标题 1"/>
          <p:cNvSpPr>
            <a:spLocks noGrp="1"/>
          </p:cNvSpPr>
          <p:nvPr>
            <p:ph type="title"/>
          </p:nvPr>
        </p:nvSpPr>
        <p:spPr>
          <a:xfrm>
            <a:off x="609600" y="274637"/>
            <a:ext cx="6645775" cy="598375"/>
          </a:xfrm>
        </p:spPr>
        <p:txBody>
          <a:bodyPr>
            <a:normAutofit/>
          </a:bodyPr>
          <a:lstStyle>
            <a:lvl1pPr algn="l">
              <a:defRPr lang="zh-CN" altLang="en-US" sz="3065" b="1" kern="1200" dirty="0">
                <a:solidFill>
                  <a:srgbClr val="083B7A"/>
                </a:solidFill>
                <a:latin typeface="微软雅黑" panose="020B0503020204020204" charset="-122"/>
                <a:ea typeface="微软雅黑" panose="020B0503020204020204" charset="-122"/>
                <a:cs typeface="+mn-cs"/>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600201"/>
            <a:ext cx="10972800" cy="4525963"/>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a:xfrm>
            <a:off x="609600" y="6356351"/>
            <a:ext cx="2844800" cy="365125"/>
          </a:xfr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4165600" y="6356351"/>
            <a:ext cx="3860800" cy="365125"/>
          </a:xfr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lvl1pPr algn="ctr" defTabSz="457200" rtl="0" eaLnBrk="1" latinLnBrk="0" hangingPunct="1">
        <a:spcBef>
          <a:spcPct val="0"/>
        </a:spcBef>
        <a:buNone/>
        <a:defRPr sz="2200" kern="1200">
          <a:solidFill>
            <a:schemeClr val="tx1"/>
          </a:solidFill>
          <a:latin typeface="+mj-lt"/>
          <a:ea typeface="+mj-ea"/>
          <a:cs typeface="+mj-cs"/>
        </a:defRPr>
      </a:lvl1pPr>
    </p:titleStyle>
    <p:bodyStyle>
      <a:lvl1pPr marL="171450" indent="-171450" algn="l" defTabSz="457200" rtl="0" eaLnBrk="1" latinLnBrk="0" hangingPunct="1">
        <a:spcBef>
          <a:spcPct val="10000"/>
        </a:spcBef>
        <a:buFont typeface="Arial" panose="020B0604020202090204" pitchFamily="34" charset="0"/>
        <a:buChar char="•"/>
        <a:defRPr sz="1600" kern="1200">
          <a:solidFill>
            <a:schemeClr val="tx1"/>
          </a:solidFill>
          <a:latin typeface="+mn-lt"/>
          <a:ea typeface="+mn-ea"/>
          <a:cs typeface="+mn-cs"/>
        </a:defRPr>
      </a:lvl1pPr>
      <a:lvl2pPr marL="371475" indent="-142875" algn="l" defTabSz="457200" rtl="0" eaLnBrk="1" latinLnBrk="0" hangingPunct="1">
        <a:spcBef>
          <a:spcPct val="10000"/>
        </a:spcBef>
        <a:buFont typeface="Arial" panose="020B0604020202090204" pitchFamily="34" charset="0"/>
        <a:buChar char="–"/>
        <a:defRPr sz="1400" kern="1200">
          <a:solidFill>
            <a:schemeClr val="tx1"/>
          </a:solidFill>
          <a:latin typeface="+mn-lt"/>
          <a:ea typeface="+mn-ea"/>
          <a:cs typeface="+mn-cs"/>
        </a:defRPr>
      </a:lvl2pPr>
      <a:lvl3pPr marL="571500" indent="-114300" algn="l" defTabSz="457200" rtl="0" eaLnBrk="1" latinLnBrk="0" hangingPunct="1">
        <a:spcBef>
          <a:spcPct val="10000"/>
        </a:spcBef>
        <a:buFont typeface="Arial" panose="020B0604020202090204" pitchFamily="34" charset="0"/>
        <a:buChar char="•"/>
        <a:defRPr sz="1200" kern="1200">
          <a:solidFill>
            <a:schemeClr val="tx1"/>
          </a:solidFill>
          <a:latin typeface="+mn-lt"/>
          <a:ea typeface="+mn-ea"/>
          <a:cs typeface="+mn-cs"/>
        </a:defRPr>
      </a:lvl3pPr>
      <a:lvl4pPr marL="800100" indent="-114300" algn="l" defTabSz="457200" rtl="0" eaLnBrk="1" latinLnBrk="0" hangingPunct="1">
        <a:spcBef>
          <a:spcPct val="10000"/>
        </a:spcBef>
        <a:buFont typeface="Arial" panose="020B0604020202090204" pitchFamily="34" charset="0"/>
        <a:buChar char="–"/>
        <a:defRPr sz="1000" kern="1200">
          <a:solidFill>
            <a:schemeClr val="tx1"/>
          </a:solidFill>
          <a:latin typeface="+mn-lt"/>
          <a:ea typeface="+mn-ea"/>
          <a:cs typeface="+mn-cs"/>
        </a:defRPr>
      </a:lvl4pPr>
      <a:lvl5pPr marL="1028700" indent="-114300" algn="l" defTabSz="457200" rtl="0" eaLnBrk="1" latinLnBrk="0" hangingPunct="1">
        <a:spcBef>
          <a:spcPct val="10000"/>
        </a:spcBef>
        <a:buFont typeface="Arial" panose="020B0604020202090204" pitchFamily="34" charset="0"/>
        <a:buChar char="»"/>
        <a:defRPr sz="1000" kern="1200">
          <a:solidFill>
            <a:schemeClr val="tx1"/>
          </a:solidFill>
          <a:latin typeface="+mn-lt"/>
          <a:ea typeface="+mn-ea"/>
          <a:cs typeface="+mn-cs"/>
        </a:defRPr>
      </a:lvl5pPr>
      <a:lvl6pPr marL="1257300" indent="-114300" algn="l" defTabSz="457200" rtl="0" eaLnBrk="1" latinLnBrk="0" hangingPunct="1">
        <a:spcBef>
          <a:spcPct val="10000"/>
        </a:spcBef>
        <a:buFont typeface="Arial" panose="020B0604020202090204" pitchFamily="34" charset="0"/>
        <a:buChar char="•"/>
        <a:defRPr sz="1000" kern="1200">
          <a:solidFill>
            <a:schemeClr val="tx1"/>
          </a:solidFill>
          <a:latin typeface="+mn-lt"/>
          <a:ea typeface="+mn-ea"/>
          <a:cs typeface="+mn-cs"/>
        </a:defRPr>
      </a:lvl6pPr>
      <a:lvl7pPr marL="1485900" indent="-114300" algn="l" defTabSz="457200" rtl="0" eaLnBrk="1" latinLnBrk="0" hangingPunct="1">
        <a:spcBef>
          <a:spcPct val="10000"/>
        </a:spcBef>
        <a:buFont typeface="Arial" panose="020B0604020202090204" pitchFamily="34" charset="0"/>
        <a:buChar char="•"/>
        <a:defRPr sz="1000" kern="1200">
          <a:solidFill>
            <a:schemeClr val="tx1"/>
          </a:solidFill>
          <a:latin typeface="+mn-lt"/>
          <a:ea typeface="+mn-ea"/>
          <a:cs typeface="+mn-cs"/>
        </a:defRPr>
      </a:lvl7pPr>
      <a:lvl8pPr marL="1714500" indent="-114300" algn="l" defTabSz="457200" rtl="0" eaLnBrk="1" latinLnBrk="0" hangingPunct="1">
        <a:spcBef>
          <a:spcPct val="10000"/>
        </a:spcBef>
        <a:buFont typeface="Arial" panose="020B0604020202090204" pitchFamily="34" charset="0"/>
        <a:buChar char="•"/>
        <a:defRPr sz="1000" kern="1200">
          <a:solidFill>
            <a:schemeClr val="tx1"/>
          </a:solidFill>
          <a:latin typeface="+mn-lt"/>
          <a:ea typeface="+mn-ea"/>
          <a:cs typeface="+mn-cs"/>
        </a:defRPr>
      </a:lvl8pPr>
      <a:lvl9pPr marL="1943100" indent="-114300" algn="l" defTabSz="457200" rtl="0" eaLnBrk="1" latinLnBrk="0" hangingPunct="1">
        <a:spcBef>
          <a:spcPct val="10000"/>
        </a:spcBef>
        <a:buFont typeface="Arial" panose="020B0604020202090204" pitchFamily="34" charset="0"/>
        <a:buChar char="•"/>
        <a:defRPr sz="10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image" Target="../media/image41.png"/><Relationship Id="rId7" Type="http://schemas.openxmlformats.org/officeDocument/2006/relationships/image" Target="../media/image40.png"/><Relationship Id="rId6" Type="http://schemas.openxmlformats.org/officeDocument/2006/relationships/image" Target="../media/image37.png"/><Relationship Id="rId5" Type="http://schemas.openxmlformats.org/officeDocument/2006/relationships/image" Target="../media/image78.png"/><Relationship Id="rId4" Type="http://schemas.openxmlformats.org/officeDocument/2006/relationships/image" Target="../media/image88.png"/><Relationship Id="rId3" Type="http://schemas.openxmlformats.org/officeDocument/2006/relationships/image" Target="../media/image74.png"/><Relationship Id="rId2" Type="http://schemas.openxmlformats.org/officeDocument/2006/relationships/image" Target="../media/image87.png"/><Relationship Id="rId11" Type="http://schemas.openxmlformats.org/officeDocument/2006/relationships/slideLayout" Target="../slideLayouts/slideLayout1.xml"/><Relationship Id="rId10" Type="http://schemas.openxmlformats.org/officeDocument/2006/relationships/image" Target="../media/image91.png"/><Relationship Id="rId1" Type="http://schemas.openxmlformats.org/officeDocument/2006/relationships/image" Target="../media/image90.png"/></Relationships>
</file>

<file path=ppt/slides/_rels/slide11.xml.rels><?xml version="1.0" encoding="UTF-8" standalone="yes"?>
<Relationships xmlns="http://schemas.openxmlformats.org/package/2006/relationships"><Relationship Id="rId9" Type="http://schemas.openxmlformats.org/officeDocument/2006/relationships/image" Target="../media/image99.png"/><Relationship Id="rId8" Type="http://schemas.openxmlformats.org/officeDocument/2006/relationships/image" Target="../media/image98.png"/><Relationship Id="rId7" Type="http://schemas.openxmlformats.org/officeDocument/2006/relationships/image" Target="../media/image97.png"/><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 Id="rId3" Type="http://schemas.openxmlformats.org/officeDocument/2006/relationships/image" Target="../media/image81.png"/><Relationship Id="rId2" Type="http://schemas.openxmlformats.org/officeDocument/2006/relationships/image" Target="../media/image93.png"/><Relationship Id="rId16" Type="http://schemas.openxmlformats.org/officeDocument/2006/relationships/slideLayout" Target="../slideLayouts/slideLayout1.xml"/><Relationship Id="rId15" Type="http://schemas.openxmlformats.org/officeDocument/2006/relationships/image" Target="../media/image42.png"/><Relationship Id="rId14" Type="http://schemas.openxmlformats.org/officeDocument/2006/relationships/image" Target="../media/image41.png"/><Relationship Id="rId13" Type="http://schemas.openxmlformats.org/officeDocument/2006/relationships/image" Target="../media/image40.png"/><Relationship Id="rId12" Type="http://schemas.openxmlformats.org/officeDocument/2006/relationships/image" Target="../media/image102.png"/><Relationship Id="rId11" Type="http://schemas.openxmlformats.org/officeDocument/2006/relationships/image" Target="../media/image101.png"/><Relationship Id="rId10" Type="http://schemas.openxmlformats.org/officeDocument/2006/relationships/image" Target="../media/image100.png"/><Relationship Id="rId1" Type="http://schemas.openxmlformats.org/officeDocument/2006/relationships/image" Target="../media/image92.png"/></Relationships>
</file>

<file path=ppt/slides/_rels/slide12.xml.rels><?xml version="1.0" encoding="UTF-8" standalone="yes"?>
<Relationships xmlns="http://schemas.openxmlformats.org/package/2006/relationships"><Relationship Id="rId9" Type="http://schemas.openxmlformats.org/officeDocument/2006/relationships/image" Target="../media/image111.png"/><Relationship Id="rId8" Type="http://schemas.openxmlformats.org/officeDocument/2006/relationships/image" Target="../media/image110.png"/><Relationship Id="rId7" Type="http://schemas.openxmlformats.org/officeDocument/2006/relationships/image" Target="../media/image109.png"/><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 Id="rId3" Type="http://schemas.openxmlformats.org/officeDocument/2006/relationships/image" Target="../media/image105.png"/><Relationship Id="rId20" Type="http://schemas.openxmlformats.org/officeDocument/2006/relationships/slideLayout" Target="../slideLayouts/slideLayout1.xml"/><Relationship Id="rId2" Type="http://schemas.openxmlformats.org/officeDocument/2006/relationships/image" Target="../media/image104.png"/><Relationship Id="rId19" Type="http://schemas.openxmlformats.org/officeDocument/2006/relationships/image" Target="../media/image42.png"/><Relationship Id="rId18" Type="http://schemas.openxmlformats.org/officeDocument/2006/relationships/image" Target="../media/image41.png"/><Relationship Id="rId17" Type="http://schemas.openxmlformats.org/officeDocument/2006/relationships/image" Target="../media/image40.png"/><Relationship Id="rId16" Type="http://schemas.openxmlformats.org/officeDocument/2006/relationships/image" Target="../media/image118.png"/><Relationship Id="rId15" Type="http://schemas.openxmlformats.org/officeDocument/2006/relationships/image" Target="../media/image117.png"/><Relationship Id="rId14" Type="http://schemas.openxmlformats.org/officeDocument/2006/relationships/image" Target="../media/image116.png"/><Relationship Id="rId13" Type="http://schemas.openxmlformats.org/officeDocument/2006/relationships/image" Target="../media/image115.png"/><Relationship Id="rId12" Type="http://schemas.openxmlformats.org/officeDocument/2006/relationships/image" Target="../media/image114.png"/><Relationship Id="rId11" Type="http://schemas.openxmlformats.org/officeDocument/2006/relationships/image" Target="../media/image113.png"/><Relationship Id="rId10" Type="http://schemas.openxmlformats.org/officeDocument/2006/relationships/image" Target="../media/image112.png"/><Relationship Id="rId1" Type="http://schemas.openxmlformats.org/officeDocument/2006/relationships/image" Target="../media/image103.png"/></Relationships>
</file>

<file path=ppt/slides/_rels/slide13.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8.png"/><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5" Type="http://schemas.openxmlformats.org/officeDocument/2006/relationships/slideLayout" Target="../slideLayouts/slideLayout1.xml"/><Relationship Id="rId14" Type="http://schemas.openxmlformats.org/officeDocument/2006/relationships/image" Target="../media/image20.png"/><Relationship Id="rId13" Type="http://schemas.openxmlformats.org/officeDocument/2006/relationships/image" Target="../media/image33.png"/><Relationship Id="rId12" Type="http://schemas.openxmlformats.org/officeDocument/2006/relationships/image" Target="../media/image32.png"/><Relationship Id="rId11" Type="http://schemas.openxmlformats.org/officeDocument/2006/relationships/image" Target="../media/image31.png"/><Relationship Id="rId10" Type="http://schemas.openxmlformats.org/officeDocument/2006/relationships/image" Target="../media/image30.png"/><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9" Type="http://schemas.openxmlformats.org/officeDocument/2006/relationships/image" Target="../media/image126.png"/><Relationship Id="rId8" Type="http://schemas.openxmlformats.org/officeDocument/2006/relationships/image" Target="../media/image125.png"/><Relationship Id="rId7" Type="http://schemas.openxmlformats.org/officeDocument/2006/relationships/image" Target="../media/image124.png"/><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 Id="rId33" Type="http://schemas.openxmlformats.org/officeDocument/2006/relationships/slideLayout" Target="../slideLayouts/slideLayout1.xml"/><Relationship Id="rId32" Type="http://schemas.openxmlformats.org/officeDocument/2006/relationships/image" Target="../media/image42.png"/><Relationship Id="rId31" Type="http://schemas.openxmlformats.org/officeDocument/2006/relationships/image" Target="../media/image41.png"/><Relationship Id="rId30" Type="http://schemas.openxmlformats.org/officeDocument/2006/relationships/image" Target="../media/image40.png"/><Relationship Id="rId3" Type="http://schemas.openxmlformats.org/officeDocument/2006/relationships/image" Target="../media/image120.png"/><Relationship Id="rId29" Type="http://schemas.openxmlformats.org/officeDocument/2006/relationships/image" Target="../media/image118.png"/><Relationship Id="rId28" Type="http://schemas.openxmlformats.org/officeDocument/2006/relationships/image" Target="../media/image145.png"/><Relationship Id="rId27" Type="http://schemas.openxmlformats.org/officeDocument/2006/relationships/image" Target="../media/image144.png"/><Relationship Id="rId26" Type="http://schemas.openxmlformats.org/officeDocument/2006/relationships/image" Target="../media/image143.png"/><Relationship Id="rId25" Type="http://schemas.openxmlformats.org/officeDocument/2006/relationships/image" Target="../media/image142.png"/><Relationship Id="rId24" Type="http://schemas.openxmlformats.org/officeDocument/2006/relationships/image" Target="../media/image141.png"/><Relationship Id="rId23" Type="http://schemas.openxmlformats.org/officeDocument/2006/relationships/image" Target="../media/image140.png"/><Relationship Id="rId22" Type="http://schemas.openxmlformats.org/officeDocument/2006/relationships/image" Target="../media/image139.png"/><Relationship Id="rId21" Type="http://schemas.openxmlformats.org/officeDocument/2006/relationships/image" Target="../media/image138.png"/><Relationship Id="rId20" Type="http://schemas.openxmlformats.org/officeDocument/2006/relationships/image" Target="../media/image137.png"/><Relationship Id="rId2" Type="http://schemas.openxmlformats.org/officeDocument/2006/relationships/image" Target="../media/image119.png"/><Relationship Id="rId19" Type="http://schemas.openxmlformats.org/officeDocument/2006/relationships/image" Target="../media/image136.png"/><Relationship Id="rId18" Type="http://schemas.openxmlformats.org/officeDocument/2006/relationships/image" Target="../media/image135.png"/><Relationship Id="rId17" Type="http://schemas.openxmlformats.org/officeDocument/2006/relationships/image" Target="../media/image134.png"/><Relationship Id="rId16" Type="http://schemas.openxmlformats.org/officeDocument/2006/relationships/image" Target="../media/image133.png"/><Relationship Id="rId15" Type="http://schemas.openxmlformats.org/officeDocument/2006/relationships/image" Target="../media/image132.png"/><Relationship Id="rId14" Type="http://schemas.openxmlformats.org/officeDocument/2006/relationships/image" Target="../media/image131.png"/><Relationship Id="rId13" Type="http://schemas.openxmlformats.org/officeDocument/2006/relationships/image" Target="../media/image130.png"/><Relationship Id="rId12" Type="http://schemas.openxmlformats.org/officeDocument/2006/relationships/image" Target="../media/image129.png"/><Relationship Id="rId11" Type="http://schemas.openxmlformats.org/officeDocument/2006/relationships/image" Target="../media/image128.png"/><Relationship Id="rId10" Type="http://schemas.openxmlformats.org/officeDocument/2006/relationships/image" Target="../media/image127.png"/><Relationship Id="rId1" Type="http://schemas.openxmlformats.org/officeDocument/2006/relationships/image" Target="../media/image78.png"/></Relationships>
</file>

<file path=ppt/slides/_rels/slide15.xml.rels><?xml version="1.0" encoding="UTF-8" standalone="yes"?>
<Relationships xmlns="http://schemas.openxmlformats.org/package/2006/relationships"><Relationship Id="rId9" Type="http://schemas.openxmlformats.org/officeDocument/2006/relationships/image" Target="../media/image52.png"/><Relationship Id="rId8" Type="http://schemas.openxmlformats.org/officeDocument/2006/relationships/image" Target="../media/image153.png"/><Relationship Id="rId7" Type="http://schemas.openxmlformats.org/officeDocument/2006/relationships/image" Target="../media/image152.png"/><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 Id="rId3" Type="http://schemas.openxmlformats.org/officeDocument/2006/relationships/image" Target="../media/image148.png"/><Relationship Id="rId2" Type="http://schemas.openxmlformats.org/officeDocument/2006/relationships/image" Target="../media/image147.png"/><Relationship Id="rId14" Type="http://schemas.openxmlformats.org/officeDocument/2006/relationships/slideLayout" Target="../slideLayouts/slideLayout1.xml"/><Relationship Id="rId13" Type="http://schemas.openxmlformats.org/officeDocument/2006/relationships/image" Target="../media/image42.png"/><Relationship Id="rId12" Type="http://schemas.openxmlformats.org/officeDocument/2006/relationships/image" Target="../media/image41.png"/><Relationship Id="rId11" Type="http://schemas.openxmlformats.org/officeDocument/2006/relationships/image" Target="../media/image40.png"/><Relationship Id="rId10" Type="http://schemas.openxmlformats.org/officeDocument/2006/relationships/image" Target="../media/image154.png"/><Relationship Id="rId1" Type="http://schemas.openxmlformats.org/officeDocument/2006/relationships/image" Target="../media/image146.png"/></Relationships>
</file>

<file path=ppt/slides/_rels/slide16.xml.rels><?xml version="1.0" encoding="UTF-8" standalone="yes"?>
<Relationships xmlns="http://schemas.openxmlformats.org/package/2006/relationships"><Relationship Id="rId9" Type="http://schemas.openxmlformats.org/officeDocument/2006/relationships/image" Target="../media/image161.png"/><Relationship Id="rId8" Type="http://schemas.openxmlformats.org/officeDocument/2006/relationships/image" Target="../media/image160.png"/><Relationship Id="rId7" Type="http://schemas.openxmlformats.org/officeDocument/2006/relationships/image" Target="../media/image159.png"/><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 Id="rId3" Type="http://schemas.openxmlformats.org/officeDocument/2006/relationships/image" Target="../media/image74.png"/><Relationship Id="rId2" Type="http://schemas.openxmlformats.org/officeDocument/2006/relationships/image" Target="../media/image155.png"/><Relationship Id="rId10" Type="http://schemas.openxmlformats.org/officeDocument/2006/relationships/slideLayout" Target="../slideLayouts/slideLayout1.xml"/><Relationship Id="rId1" Type="http://schemas.openxmlformats.org/officeDocument/2006/relationships/image" Target="../media/image69.png"/></Relationships>
</file>

<file path=ppt/slides/_rels/slide17.xml.rels><?xml version="1.0" encoding="UTF-8" standalone="yes"?>
<Relationships xmlns="http://schemas.openxmlformats.org/package/2006/relationships"><Relationship Id="rId9" Type="http://schemas.openxmlformats.org/officeDocument/2006/relationships/image" Target="../media/image163.png"/><Relationship Id="rId8" Type="http://schemas.openxmlformats.org/officeDocument/2006/relationships/image" Target="../media/image160.png"/><Relationship Id="rId7" Type="http://schemas.openxmlformats.org/officeDocument/2006/relationships/image" Target="../media/image159.png"/><Relationship Id="rId6" Type="http://schemas.openxmlformats.org/officeDocument/2006/relationships/image" Target="../media/image158.png"/><Relationship Id="rId5" Type="http://schemas.openxmlformats.org/officeDocument/2006/relationships/image" Target="../media/image162.png"/><Relationship Id="rId4" Type="http://schemas.openxmlformats.org/officeDocument/2006/relationships/image" Target="../media/image156.png"/><Relationship Id="rId3" Type="http://schemas.openxmlformats.org/officeDocument/2006/relationships/image" Target="../media/image74.png"/><Relationship Id="rId2" Type="http://schemas.openxmlformats.org/officeDocument/2006/relationships/image" Target="../media/image155.png"/><Relationship Id="rId10" Type="http://schemas.openxmlformats.org/officeDocument/2006/relationships/slideLayout" Target="../slideLayouts/slideLayout1.xml"/><Relationship Id="rId1" Type="http://schemas.openxmlformats.org/officeDocument/2006/relationships/image" Target="../media/image69.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64.png"/><Relationship Id="rId3" Type="http://schemas.openxmlformats.org/officeDocument/2006/relationships/image" Target="../media/image160.png"/><Relationship Id="rId2" Type="http://schemas.openxmlformats.org/officeDocument/2006/relationships/image" Target="../media/image162.png"/><Relationship Id="rId1" Type="http://schemas.openxmlformats.org/officeDocument/2006/relationships/image" Target="../media/image155.png"/></Relationships>
</file>

<file path=ppt/slides/_rels/slide19.xml.rels><?xml version="1.0" encoding="UTF-8" standalone="yes"?>
<Relationships xmlns="http://schemas.openxmlformats.org/package/2006/relationships"><Relationship Id="rId9" Type="http://schemas.openxmlformats.org/officeDocument/2006/relationships/image" Target="../media/image165.png"/><Relationship Id="rId8" Type="http://schemas.openxmlformats.org/officeDocument/2006/relationships/image" Target="../media/image160.png"/><Relationship Id="rId7" Type="http://schemas.openxmlformats.org/officeDocument/2006/relationships/image" Target="../media/image159.png"/><Relationship Id="rId6" Type="http://schemas.openxmlformats.org/officeDocument/2006/relationships/image" Target="../media/image158.png"/><Relationship Id="rId5" Type="http://schemas.openxmlformats.org/officeDocument/2006/relationships/image" Target="../media/image162.png"/><Relationship Id="rId4" Type="http://schemas.openxmlformats.org/officeDocument/2006/relationships/image" Target="../media/image156.png"/><Relationship Id="rId3" Type="http://schemas.openxmlformats.org/officeDocument/2006/relationships/image" Target="../media/image74.png"/><Relationship Id="rId2" Type="http://schemas.openxmlformats.org/officeDocument/2006/relationships/image" Target="../media/image155.png"/><Relationship Id="rId10" Type="http://schemas.openxmlformats.org/officeDocument/2006/relationships/slideLayout" Target="../slideLayouts/slideLayout1.xml"/><Relationship Id="rId1" Type="http://schemas.openxmlformats.org/officeDocument/2006/relationships/image" Target="../media/image69.png"/></Relationships>
</file>

<file path=ppt/slides/_rels/slide2.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image" Target="../media/image14.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5" Type="http://schemas.openxmlformats.org/officeDocument/2006/relationships/slideLayout" Target="../slideLayouts/slideLayout1.xml"/><Relationship Id="rId14" Type="http://schemas.openxmlformats.org/officeDocument/2006/relationships/image" Target="../media/image20.png"/><Relationship Id="rId13" Type="http://schemas.openxmlformats.org/officeDocument/2006/relationships/image" Target="../media/image19.png"/><Relationship Id="rId12" Type="http://schemas.openxmlformats.org/officeDocument/2006/relationships/image" Target="../media/image18.png"/><Relationship Id="rId11" Type="http://schemas.openxmlformats.org/officeDocument/2006/relationships/image" Target="../media/image17.png"/><Relationship Id="rId10" Type="http://schemas.openxmlformats.org/officeDocument/2006/relationships/image" Target="../media/image16.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68.png"/><Relationship Id="rId7" Type="http://schemas.openxmlformats.org/officeDocument/2006/relationships/image" Target="../media/image167.jpeg"/><Relationship Id="rId6" Type="http://schemas.openxmlformats.org/officeDocument/2006/relationships/image" Target="../media/image158.png"/><Relationship Id="rId5" Type="http://schemas.openxmlformats.org/officeDocument/2006/relationships/image" Target="../media/image166.png"/><Relationship Id="rId4" Type="http://schemas.openxmlformats.org/officeDocument/2006/relationships/image" Target="../media/image156.png"/><Relationship Id="rId3" Type="http://schemas.openxmlformats.org/officeDocument/2006/relationships/image" Target="../media/image74.png"/><Relationship Id="rId2" Type="http://schemas.openxmlformats.org/officeDocument/2006/relationships/image" Target="../media/image155.png"/><Relationship Id="rId1" Type="http://schemas.openxmlformats.org/officeDocument/2006/relationships/image" Target="../media/image69.png"/></Relationships>
</file>

<file path=ppt/slides/_rels/slide21.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image" Target="../media/image41.png"/><Relationship Id="rId7" Type="http://schemas.openxmlformats.org/officeDocument/2006/relationships/image" Target="../media/image40.png"/><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0" Type="http://schemas.openxmlformats.org/officeDocument/2006/relationships/slideLayout" Target="../slideLayouts/slideLayout1.xml"/><Relationship Id="rId1" Type="http://schemas.openxmlformats.org/officeDocument/2006/relationships/tags" Target="../tags/tag5.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170.png"/><Relationship Id="rId1" Type="http://schemas.openxmlformats.org/officeDocument/2006/relationships/image" Target="../media/image169.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171.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172.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173.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174.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175.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76.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177.png"/></Relationships>
</file>

<file path=ppt/slides/_rels/slide3.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8.png"/><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5" Type="http://schemas.openxmlformats.org/officeDocument/2006/relationships/slideLayout" Target="../slideLayouts/slideLayout1.xml"/><Relationship Id="rId14" Type="http://schemas.openxmlformats.org/officeDocument/2006/relationships/image" Target="../media/image20.png"/><Relationship Id="rId13" Type="http://schemas.openxmlformats.org/officeDocument/2006/relationships/image" Target="../media/image33.png"/><Relationship Id="rId12" Type="http://schemas.openxmlformats.org/officeDocument/2006/relationships/image" Target="../media/image32.png"/><Relationship Id="rId11" Type="http://schemas.openxmlformats.org/officeDocument/2006/relationships/image" Target="../media/image31.png"/><Relationship Id="rId10" Type="http://schemas.openxmlformats.org/officeDocument/2006/relationships/image" Target="../media/image30.png"/><Relationship Id="rId1" Type="http://schemas.openxmlformats.org/officeDocument/2006/relationships/image" Target="../media/image21.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178.png"/></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42.png"/><Relationship Id="rId7" Type="http://schemas.openxmlformats.org/officeDocument/2006/relationships/image" Target="../media/image41.png"/><Relationship Id="rId6" Type="http://schemas.openxmlformats.org/officeDocument/2006/relationships/image" Target="../media/image40.png"/><Relationship Id="rId5" Type="http://schemas.openxmlformats.org/officeDocument/2006/relationships/image" Target="../media/image52.png"/><Relationship Id="rId4" Type="http://schemas.openxmlformats.org/officeDocument/2006/relationships/image" Target="../media/image153.png"/><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image" Target="../media/image146.png"/></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image" Target="../media/image179.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image" Target="../media/image179.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image" Target="../media/image180.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image" Target="../media/image179.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image" Target="../media/image181.png"/></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image" Target="../media/image182.png"/></Relationships>
</file>

<file path=ppt/slides/_rels/slide38.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8.png"/><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5" Type="http://schemas.openxmlformats.org/officeDocument/2006/relationships/slideLayout" Target="../slideLayouts/slideLayout1.xml"/><Relationship Id="rId14" Type="http://schemas.openxmlformats.org/officeDocument/2006/relationships/image" Target="../media/image20.png"/><Relationship Id="rId13" Type="http://schemas.openxmlformats.org/officeDocument/2006/relationships/image" Target="../media/image33.png"/><Relationship Id="rId12" Type="http://schemas.openxmlformats.org/officeDocument/2006/relationships/image" Target="../media/image32.png"/><Relationship Id="rId11" Type="http://schemas.openxmlformats.org/officeDocument/2006/relationships/image" Target="../media/image31.png"/><Relationship Id="rId10" Type="http://schemas.openxmlformats.org/officeDocument/2006/relationships/image" Target="../media/image30.png"/><Relationship Id="rId1" Type="http://schemas.openxmlformats.org/officeDocument/2006/relationships/image" Target="../media/image21.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8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4.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image" Target="../media/image41.png"/><Relationship Id="rId7" Type="http://schemas.openxmlformats.org/officeDocument/2006/relationships/image" Target="../media/image40.png"/><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0" Type="http://schemas.openxmlformats.org/officeDocument/2006/relationships/slideLayout" Target="../slideLayouts/slideLayout1.xml"/><Relationship Id="rId1" Type="http://schemas.openxmlformats.org/officeDocument/2006/relationships/image" Target="../media/image34.png"/></Relationships>
</file>

<file path=ppt/slides/_rels/slide40.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184.png"/><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4" Type="http://schemas.openxmlformats.org/officeDocument/2006/relationships/slideLayout" Target="../slideLayouts/slideLayout1.xml"/><Relationship Id="rId13" Type="http://schemas.openxmlformats.org/officeDocument/2006/relationships/image" Target="../media/image33.png"/><Relationship Id="rId12" Type="http://schemas.openxmlformats.org/officeDocument/2006/relationships/image" Target="../media/image32.png"/><Relationship Id="rId11" Type="http://schemas.openxmlformats.org/officeDocument/2006/relationships/image" Target="../media/image31.png"/><Relationship Id="rId10" Type="http://schemas.openxmlformats.org/officeDocument/2006/relationships/image" Target="../media/image30.png"/><Relationship Id="rId1" Type="http://schemas.openxmlformats.org/officeDocument/2006/relationships/image" Target="../media/image21.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image" Target="../media/image185.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43.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184.png"/><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5" Type="http://schemas.openxmlformats.org/officeDocument/2006/relationships/slideLayout" Target="../slideLayouts/slideLayout1.xml"/><Relationship Id="rId14" Type="http://schemas.openxmlformats.org/officeDocument/2006/relationships/image" Target="../media/image33.png"/><Relationship Id="rId13" Type="http://schemas.openxmlformats.org/officeDocument/2006/relationships/image" Target="../media/image32.png"/><Relationship Id="rId12" Type="http://schemas.openxmlformats.org/officeDocument/2006/relationships/image" Target="../media/image31.png"/><Relationship Id="rId11" Type="http://schemas.openxmlformats.org/officeDocument/2006/relationships/image" Target="../media/image30.png"/><Relationship Id="rId10" Type="http://schemas.openxmlformats.org/officeDocument/2006/relationships/image" Target="../media/image29.png"/><Relationship Id="rId1" Type="http://schemas.openxmlformats.org/officeDocument/2006/relationships/image" Target="../media/image21.pn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image" Target="../media/image179.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image" Target="../media/image179.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6.png"/><Relationship Id="rId2" Type="http://schemas.openxmlformats.org/officeDocument/2006/relationships/tags" Target="../tags/tag27.xml"/><Relationship Id="rId1" Type="http://schemas.openxmlformats.org/officeDocument/2006/relationships/image" Target="../media/image179.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image" Target="../media/image179.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image" Target="../media/image179.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image" Target="../media/image20.png"/></Relationships>
</file>

<file path=ppt/slides/_rels/slide5.xml.rels><?xml version="1.0" encoding="UTF-8" standalone="yes"?>
<Relationships xmlns="http://schemas.openxmlformats.org/package/2006/relationships"><Relationship Id="rId9" Type="http://schemas.openxmlformats.org/officeDocument/2006/relationships/image" Target="../media/image51.png"/><Relationship Id="rId8" Type="http://schemas.openxmlformats.org/officeDocument/2006/relationships/image" Target="../media/image50.png"/><Relationship Id="rId7" Type="http://schemas.openxmlformats.org/officeDocument/2006/relationships/image" Target="../media/image49.png"/><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8" Type="http://schemas.openxmlformats.org/officeDocument/2006/relationships/slideLayout" Target="../slideLayouts/slideLayout1.xml"/><Relationship Id="rId17" Type="http://schemas.openxmlformats.org/officeDocument/2006/relationships/image" Target="../media/image42.png"/><Relationship Id="rId16" Type="http://schemas.openxmlformats.org/officeDocument/2006/relationships/image" Target="../media/image41.png"/><Relationship Id="rId15" Type="http://schemas.openxmlformats.org/officeDocument/2006/relationships/image" Target="../media/image40.png"/><Relationship Id="rId14" Type="http://schemas.openxmlformats.org/officeDocument/2006/relationships/image" Target="../media/image56.png"/><Relationship Id="rId13" Type="http://schemas.openxmlformats.org/officeDocument/2006/relationships/image" Target="../media/image55.png"/><Relationship Id="rId12" Type="http://schemas.openxmlformats.org/officeDocument/2006/relationships/image" Target="../media/image54.png"/><Relationship Id="rId11" Type="http://schemas.openxmlformats.org/officeDocument/2006/relationships/image" Target="../media/image53.png"/><Relationship Id="rId10" Type="http://schemas.openxmlformats.org/officeDocument/2006/relationships/image" Target="../media/image52.png"/><Relationship Id="rId1" Type="http://schemas.openxmlformats.org/officeDocument/2006/relationships/image" Target="../media/image43.png"/></Relationships>
</file>

<file path=ppt/slides/_rels/slide50.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184.png"/><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5" Type="http://schemas.openxmlformats.org/officeDocument/2006/relationships/slideLayout" Target="../slideLayouts/slideLayout1.xml"/><Relationship Id="rId14" Type="http://schemas.openxmlformats.org/officeDocument/2006/relationships/image" Target="../media/image33.png"/><Relationship Id="rId13" Type="http://schemas.openxmlformats.org/officeDocument/2006/relationships/image" Target="../media/image32.png"/><Relationship Id="rId12" Type="http://schemas.openxmlformats.org/officeDocument/2006/relationships/image" Target="../media/image31.png"/><Relationship Id="rId11" Type="http://schemas.openxmlformats.org/officeDocument/2006/relationships/image" Target="../media/image187.png"/><Relationship Id="rId10" Type="http://schemas.openxmlformats.org/officeDocument/2006/relationships/image" Target="../media/image29.png"/><Relationship Id="rId1" Type="http://schemas.openxmlformats.org/officeDocument/2006/relationships/image" Target="../media/image21.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88.png"/><Relationship Id="rId2" Type="http://schemas.openxmlformats.org/officeDocument/2006/relationships/tags" Target="../tags/tag36.xml"/><Relationship Id="rId1" Type="http://schemas.openxmlformats.org/officeDocument/2006/relationships/tags" Target="../tags/tag35.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9.jpeg"/></Relationships>
</file>

<file path=ppt/slides/_rels/slide6.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8.png"/><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5" Type="http://schemas.openxmlformats.org/officeDocument/2006/relationships/slideLayout" Target="../slideLayouts/slideLayout1.xml"/><Relationship Id="rId14" Type="http://schemas.openxmlformats.org/officeDocument/2006/relationships/image" Target="../media/image20.png"/><Relationship Id="rId13" Type="http://schemas.openxmlformats.org/officeDocument/2006/relationships/image" Target="../media/image33.png"/><Relationship Id="rId12" Type="http://schemas.openxmlformats.org/officeDocument/2006/relationships/image" Target="../media/image32.png"/><Relationship Id="rId11" Type="http://schemas.openxmlformats.org/officeDocument/2006/relationships/image" Target="../media/image31.png"/><Relationship Id="rId10" Type="http://schemas.openxmlformats.org/officeDocument/2006/relationships/image" Target="../media/image30.png"/><Relationship Id="rId1" Type="http://schemas.openxmlformats.org/officeDocument/2006/relationships/image" Target="../media/image21.png"/></Relationships>
</file>

<file path=ppt/slides/_rels/slide7.xml.rels><?xml version="1.0" encoding="UTF-8" standalone="yes"?>
<Relationships xmlns="http://schemas.openxmlformats.org/package/2006/relationships"><Relationship Id="rId9" Type="http://schemas.openxmlformats.org/officeDocument/2006/relationships/image" Target="../media/image64.png"/><Relationship Id="rId8" Type="http://schemas.openxmlformats.org/officeDocument/2006/relationships/image" Target="../media/image63.png"/><Relationship Id="rId7" Type="http://schemas.openxmlformats.org/officeDocument/2006/relationships/image" Target="../media/image62.png"/><Relationship Id="rId6" Type="http://schemas.openxmlformats.org/officeDocument/2006/relationships/image" Target="../media/image61.png"/><Relationship Id="rId5" Type="http://schemas.openxmlformats.org/officeDocument/2006/relationships/image" Target="../media/image52.png"/><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58.png"/><Relationship Id="rId17" Type="http://schemas.openxmlformats.org/officeDocument/2006/relationships/slideLayout" Target="../slideLayouts/slideLayout1.xml"/><Relationship Id="rId16" Type="http://schemas.openxmlformats.org/officeDocument/2006/relationships/image" Target="../media/image42.png"/><Relationship Id="rId15" Type="http://schemas.openxmlformats.org/officeDocument/2006/relationships/image" Target="../media/image41.png"/><Relationship Id="rId14" Type="http://schemas.openxmlformats.org/officeDocument/2006/relationships/image" Target="../media/image40.png"/><Relationship Id="rId13" Type="http://schemas.openxmlformats.org/officeDocument/2006/relationships/image" Target="../media/image68.png"/><Relationship Id="rId12" Type="http://schemas.openxmlformats.org/officeDocument/2006/relationships/image" Target="../media/image67.png"/><Relationship Id="rId11" Type="http://schemas.openxmlformats.org/officeDocument/2006/relationships/image" Target="../media/image66.png"/><Relationship Id="rId10" Type="http://schemas.openxmlformats.org/officeDocument/2006/relationships/image" Target="../media/image65.png"/><Relationship Id="rId1" Type="http://schemas.openxmlformats.org/officeDocument/2006/relationships/image" Target="../media/image57.png"/></Relationships>
</file>

<file path=ppt/slides/_rels/slide8.xml.rels><?xml version="1.0" encoding="UTF-8" standalone="yes"?>
<Relationships xmlns="http://schemas.openxmlformats.org/package/2006/relationships"><Relationship Id="rId9" Type="http://schemas.openxmlformats.org/officeDocument/2006/relationships/image" Target="../media/image77.png"/><Relationship Id="rId8" Type="http://schemas.openxmlformats.org/officeDocument/2006/relationships/image" Target="../media/image76.png"/><Relationship Id="rId7" Type="http://schemas.openxmlformats.org/officeDocument/2006/relationships/image" Target="../media/image75.png"/><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 Id="rId3" Type="http://schemas.openxmlformats.org/officeDocument/2006/relationships/image" Target="../media/image71.png"/><Relationship Id="rId2" Type="http://schemas.openxmlformats.org/officeDocument/2006/relationships/image" Target="../media/image70.png"/><Relationship Id="rId17" Type="http://schemas.openxmlformats.org/officeDocument/2006/relationships/slideLayout" Target="../slideLayouts/slideLayout1.xml"/><Relationship Id="rId16" Type="http://schemas.openxmlformats.org/officeDocument/2006/relationships/image" Target="../media/image80.png"/><Relationship Id="rId15" Type="http://schemas.openxmlformats.org/officeDocument/2006/relationships/image" Target="../media/image79.png"/><Relationship Id="rId14" Type="http://schemas.openxmlformats.org/officeDocument/2006/relationships/image" Target="../media/image42.png"/><Relationship Id="rId13" Type="http://schemas.openxmlformats.org/officeDocument/2006/relationships/image" Target="../media/image41.png"/><Relationship Id="rId12" Type="http://schemas.openxmlformats.org/officeDocument/2006/relationships/image" Target="../media/image40.png"/><Relationship Id="rId11" Type="http://schemas.openxmlformats.org/officeDocument/2006/relationships/image" Target="../media/image37.png"/><Relationship Id="rId10" Type="http://schemas.openxmlformats.org/officeDocument/2006/relationships/image" Target="../media/image78.png"/><Relationship Id="rId1" Type="http://schemas.openxmlformats.org/officeDocument/2006/relationships/image" Target="../media/image69.png"/></Relationships>
</file>

<file path=ppt/slides/_rels/slide9.xml.rels><?xml version="1.0" encoding="UTF-8" standalone="yes"?>
<Relationships xmlns="http://schemas.openxmlformats.org/package/2006/relationships"><Relationship Id="rId9" Type="http://schemas.openxmlformats.org/officeDocument/2006/relationships/image" Target="../media/image88.png"/><Relationship Id="rId8" Type="http://schemas.openxmlformats.org/officeDocument/2006/relationships/image" Target="../media/image74.png"/><Relationship Id="rId7" Type="http://schemas.openxmlformats.org/officeDocument/2006/relationships/image" Target="../media/image87.png"/><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 Id="rId3" Type="http://schemas.openxmlformats.org/officeDocument/2006/relationships/image" Target="../media/image83.png"/><Relationship Id="rId2" Type="http://schemas.openxmlformats.org/officeDocument/2006/relationships/image" Target="../media/image82.jpeg"/><Relationship Id="rId16" Type="http://schemas.openxmlformats.org/officeDocument/2006/relationships/slideLayout" Target="../slideLayouts/slideLayout1.xml"/><Relationship Id="rId15" Type="http://schemas.openxmlformats.org/officeDocument/2006/relationships/image" Target="../media/image42.png"/><Relationship Id="rId14" Type="http://schemas.openxmlformats.org/officeDocument/2006/relationships/image" Target="../media/image41.png"/><Relationship Id="rId13" Type="http://schemas.openxmlformats.org/officeDocument/2006/relationships/image" Target="../media/image40.png"/><Relationship Id="rId12" Type="http://schemas.openxmlformats.org/officeDocument/2006/relationships/image" Target="../media/image37.png"/><Relationship Id="rId11" Type="http://schemas.openxmlformats.org/officeDocument/2006/relationships/image" Target="../media/image89.png"/><Relationship Id="rId10" Type="http://schemas.openxmlformats.org/officeDocument/2006/relationships/image" Target="../media/image78.png"/><Relationship Id="rId1" Type="http://schemas.openxmlformats.org/officeDocument/2006/relationships/image" Target="../media/image8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b="-27556"/>
          </a:stretch>
        </a:blipFill>
        <a:effectLst/>
      </p:bgPr>
    </p:bg>
    <p:spTree>
      <p:nvGrpSpPr>
        <p:cNvPr id="1" name=""/>
        <p:cNvGrpSpPr/>
        <p:nvPr/>
      </p:nvGrpSpPr>
      <p:grpSpPr>
        <a:xfrm>
          <a:off x="0" y="0"/>
          <a:ext cx="0" cy="0"/>
          <a:chOff x="0" y="0"/>
          <a:chExt cx="0" cy="0"/>
        </a:xfrm>
      </p:grpSpPr>
      <p:pic>
        <p:nvPicPr>
          <p:cNvPr id="9101" name="image 101"/>
          <p:cNvPicPr>
            <a:picLocks noChangeAspect="1"/>
          </p:cNvPicPr>
          <p:nvPr/>
        </p:nvPicPr>
        <p:blipFill>
          <a:blip r:embed="rId1"/>
          <a:srcRect b="21602"/>
          <a:stretch>
            <a:fillRect/>
          </a:stretch>
        </p:blipFill>
        <p:spPr>
          <a:xfrm>
            <a:off x="0" y="0"/>
            <a:ext cx="12192000" cy="6858000"/>
          </a:xfrm>
          <a:prstGeom prst="rect">
            <a:avLst/>
          </a:prstGeom>
        </p:spPr>
      </p:pic>
      <p:pic>
        <p:nvPicPr>
          <p:cNvPr id="9102" name="image 102"/>
          <p:cNvPicPr>
            <a:picLocks noChangeAspect="1"/>
          </p:cNvPicPr>
          <p:nvPr/>
        </p:nvPicPr>
        <p:blipFill>
          <a:blip r:embed="rId1"/>
          <a:srcRect/>
          <a:stretch>
            <a:fillRect/>
          </a:stretch>
        </p:blipFill>
        <p:spPr>
          <a:xfrm>
            <a:off x="3814112" y="-348615"/>
            <a:ext cx="10260704" cy="7362055"/>
          </a:xfrm>
          <a:prstGeom prst="rect">
            <a:avLst/>
          </a:prstGeom>
        </p:spPr>
      </p:pic>
      <p:pic>
        <p:nvPicPr>
          <p:cNvPr id="9103" name="image 103"/>
          <p:cNvPicPr>
            <a:picLocks noChangeAspect="1"/>
          </p:cNvPicPr>
          <p:nvPr/>
        </p:nvPicPr>
        <p:blipFill>
          <a:blip r:embed="rId2"/>
          <a:srcRect/>
          <a:stretch>
            <a:fillRect/>
          </a:stretch>
        </p:blipFill>
        <p:spPr>
          <a:xfrm>
            <a:off x="0" y="-348644"/>
            <a:ext cx="9600539" cy="7219344"/>
          </a:xfrm>
          <a:prstGeom prst="rect">
            <a:avLst/>
          </a:prstGeom>
        </p:spPr>
      </p:pic>
      <p:pic>
        <p:nvPicPr>
          <p:cNvPr id="9104" name="image 104"/>
          <p:cNvPicPr>
            <a:picLocks noChangeAspect="1"/>
          </p:cNvPicPr>
          <p:nvPr/>
        </p:nvPicPr>
        <p:blipFill>
          <a:blip r:embed="rId3">
            <a:alphaModFix amt="10196"/>
          </a:blip>
          <a:srcRect/>
          <a:stretch>
            <a:fillRect/>
          </a:stretch>
        </p:blipFill>
        <p:spPr>
          <a:xfrm>
            <a:off x="1328558" y="0"/>
            <a:ext cx="8382000" cy="6870700"/>
          </a:xfrm>
          <a:prstGeom prst="rect">
            <a:avLst/>
          </a:prstGeom>
        </p:spPr>
      </p:pic>
      <p:pic>
        <p:nvPicPr>
          <p:cNvPr id="9105" name="image 105"/>
          <p:cNvPicPr>
            <a:picLocks noChangeAspect="1"/>
          </p:cNvPicPr>
          <p:nvPr/>
        </p:nvPicPr>
        <p:blipFill>
          <a:blip r:embed="rId4">
            <a:alphaModFix amt="70196"/>
          </a:blip>
          <a:srcRect/>
          <a:stretch>
            <a:fillRect/>
          </a:stretch>
        </p:blipFill>
        <p:spPr>
          <a:xfrm>
            <a:off x="-6350" y="4403379"/>
            <a:ext cx="4008821" cy="2460971"/>
          </a:xfrm>
          <a:prstGeom prst="rect">
            <a:avLst/>
          </a:prstGeom>
        </p:spPr>
      </p:pic>
      <p:sp>
        <p:nvSpPr>
          <p:cNvPr id="106" name="Object 106"/>
          <p:cNvSpPr txBox="1"/>
          <p:nvPr/>
        </p:nvSpPr>
        <p:spPr>
          <a:xfrm>
            <a:off x="495811" y="1747234"/>
            <a:ext cx="6292850" cy="1923415"/>
          </a:xfrm>
          <a:prstGeom prst="rect">
            <a:avLst/>
          </a:prstGeom>
        </p:spPr>
        <p:txBody>
          <a:bodyPr vert="horz" wrap="square" lIns="0" tIns="0" rIns="0" bIns="0" rtlCol="0" anchor="t" anchorCtr="0">
            <a:spAutoFit/>
          </a:bodyPr>
          <a:lstStyle/>
          <a:p>
            <a:pPr algn="l">
              <a:lnSpc>
                <a:spcPct val="125000"/>
              </a:lnSpc>
            </a:pPr>
            <a:r>
              <a:rPr lang="zh-CN" sz="5000" b="0" i="0" dirty="0" smtClean="0">
                <a:solidFill>
                  <a:srgbClr val="FFFFFF"/>
                </a:solidFill>
                <a:latin typeface="Impact" panose="020B0806030902050204" charset="0"/>
                <a:ea typeface="微软雅黑" panose="020B0503020204020204" charset="-122"/>
              </a:rPr>
              <a:t>复星联合乐健 </a:t>
            </a:r>
            <a:endParaRPr lang="zh-CN" altLang="en-US" sz="5000">
              <a:latin typeface="Impact" panose="020B0806030902050204" charset="0"/>
              <a:ea typeface="微软雅黑" panose="020B0503020204020204" charset="-122"/>
            </a:endParaRPr>
          </a:p>
          <a:p>
            <a:pPr algn="l">
              <a:lnSpc>
                <a:spcPct val="125000"/>
              </a:lnSpc>
            </a:pPr>
            <a:r>
              <a:rPr lang="zh-CN" sz="5000" b="0" i="0" dirty="0" smtClean="0">
                <a:solidFill>
                  <a:srgbClr val="FFFFFF"/>
                </a:solidFill>
                <a:latin typeface="Impact" panose="020B0806030902050204" charset="0"/>
                <a:ea typeface="微软雅黑" panose="020B0503020204020204" charset="-122"/>
              </a:rPr>
              <a:t>2025 中端医疗保险</a:t>
            </a:r>
            <a:endParaRPr lang="zh-CN" altLang="en-US" sz="5000">
              <a:latin typeface="Impact" panose="020B0806030902050204" charset="0"/>
              <a:ea typeface="微软雅黑" panose="020B0503020204020204" charset="-122"/>
            </a:endParaRPr>
          </a:p>
        </p:txBody>
      </p:sp>
      <p:sp>
        <p:nvSpPr>
          <p:cNvPr id="107" name="Object 107"/>
          <p:cNvSpPr txBox="1"/>
          <p:nvPr/>
        </p:nvSpPr>
        <p:spPr>
          <a:xfrm>
            <a:off x="241831" y="3991613"/>
            <a:ext cx="5810250" cy="768985"/>
          </a:xfrm>
          <a:prstGeom prst="rect">
            <a:avLst/>
          </a:prstGeom>
        </p:spPr>
        <p:txBody>
          <a:bodyPr vert="horz" wrap="square" lIns="0" tIns="0" rIns="0" bIns="0" rtlCol="0" anchor="t" anchorCtr="0">
            <a:spAutoFit/>
          </a:bodyPr>
          <a:lstStyle/>
          <a:p>
            <a:pPr algn="l">
              <a:lnSpc>
                <a:spcPct val="100000"/>
              </a:lnSpc>
            </a:pPr>
            <a:r>
              <a:rPr lang="zh-CN" sz="5000" b="1" i="0" dirty="0" smtClean="0">
                <a:solidFill>
                  <a:srgbClr val="FFFFFF"/>
                </a:solidFill>
                <a:latin typeface="Times New Roman" panose="02020503050405090304" charset="0"/>
                <a:ea typeface="微软雅黑" panose="020B0503020204020204" charset="-122"/>
              </a:rPr>
              <a:t>（互联网）</a:t>
            </a:r>
            <a:endParaRPr lang="zh-CN" altLang="en-US" sz="5000" b="1" i="0" dirty="0" smtClean="0">
              <a:solidFill>
                <a:srgbClr val="FFFFFF"/>
              </a:solidFill>
              <a:latin typeface="Times New Roman" panose="02020503050405090304" charset="0"/>
              <a:ea typeface="微软雅黑" panose="020B0503020204020204" charset="-122"/>
            </a:endParaRPr>
          </a:p>
        </p:txBody>
      </p:sp>
      <p:sp>
        <p:nvSpPr>
          <p:cNvPr id="108" name="Object 108"/>
          <p:cNvSpPr txBox="1"/>
          <p:nvPr/>
        </p:nvSpPr>
        <p:spPr>
          <a:xfrm>
            <a:off x="620317" y="4965993"/>
            <a:ext cx="4806950" cy="346075"/>
          </a:xfrm>
          <a:prstGeom prst="rect">
            <a:avLst/>
          </a:prstGeom>
        </p:spPr>
        <p:txBody>
          <a:bodyPr vert="horz" wrap="square" lIns="0" tIns="0" rIns="0" bIns="0" rtlCol="0" anchor="t" anchorCtr="0">
            <a:spAutoFit/>
          </a:bodyPr>
          <a:lstStyle/>
          <a:p>
            <a:pPr algn="l">
              <a:lnSpc>
                <a:spcPct val="150000"/>
              </a:lnSpc>
            </a:pPr>
            <a:r>
              <a:rPr lang="zh-CN" sz="1500" b="0" i="0" dirty="0" smtClean="0">
                <a:solidFill>
                  <a:srgbClr val="FFFFFF"/>
                </a:solidFill>
                <a:latin typeface="Times New Roman" panose="02020503050405090304" charset="0"/>
                <a:ea typeface="微软雅黑" panose="020B0503020204020204" charset="-122"/>
              </a:rPr>
              <a:t>FOSUN UNITED HEALTH INSURANCE CO.</a:t>
            </a:r>
            <a:endParaRPr lang="zh-CN" altLang="en-US" sz="1500" b="0" i="0" dirty="0" smtClean="0">
              <a:solidFill>
                <a:srgbClr val="FFFFFF"/>
              </a:solidFill>
              <a:latin typeface="Times New Roman" panose="02020503050405090304" charset="0"/>
              <a:ea typeface="微软雅黑" panose="020B0503020204020204" charset="-122"/>
            </a:endParaRPr>
          </a:p>
        </p:txBody>
      </p:sp>
      <p:pic>
        <p:nvPicPr>
          <p:cNvPr id="9109" name="image 109"/>
          <p:cNvPicPr>
            <a:picLocks noChangeAspect="1"/>
          </p:cNvPicPr>
          <p:nvPr/>
        </p:nvPicPr>
        <p:blipFill>
          <a:blip r:embed="rId3">
            <a:alphaModFix amt="10196"/>
          </a:blip>
          <a:srcRect/>
          <a:stretch>
            <a:fillRect/>
          </a:stretch>
        </p:blipFill>
        <p:spPr>
          <a:xfrm>
            <a:off x="2980415" y="197881"/>
            <a:ext cx="8382000" cy="6870700"/>
          </a:xfrm>
          <a:prstGeom prst="rect">
            <a:avLst/>
          </a:prstGeom>
        </p:spPr>
      </p:pic>
      <p:pic>
        <p:nvPicPr>
          <p:cNvPr id="91010" name="image 1010"/>
          <p:cNvPicPr>
            <a:picLocks noChangeAspect="1"/>
          </p:cNvPicPr>
          <p:nvPr/>
        </p:nvPicPr>
        <p:blipFill>
          <a:blip r:embed="rId5"/>
          <a:srcRect/>
          <a:stretch>
            <a:fillRect/>
          </a:stretch>
        </p:blipFill>
        <p:spPr>
          <a:xfrm>
            <a:off x="404227" y="-171718"/>
            <a:ext cx="2171961" cy="2171961"/>
          </a:xfrm>
          <a:prstGeom prst="rect">
            <a:avLst/>
          </a:prstGeom>
        </p:spPr>
      </p:pic>
      <p:sp>
        <p:nvSpPr>
          <p:cNvPr id="3" name="文本框 2"/>
          <p:cNvSpPr txBox="1"/>
          <p:nvPr/>
        </p:nvSpPr>
        <p:spPr>
          <a:xfrm>
            <a:off x="241935" y="6148705"/>
            <a:ext cx="7897495" cy="555625"/>
          </a:xfrm>
          <a:prstGeom prst="rect">
            <a:avLst/>
          </a:prstGeom>
          <a:noFill/>
        </p:spPr>
        <p:txBody>
          <a:bodyPr wrap="square" rtlCol="0">
            <a:noAutofit/>
          </a:bodyPr>
          <a:p>
            <a:pPr>
              <a:lnSpc>
                <a:spcPct val="150000"/>
              </a:lnSpc>
            </a:pPr>
            <a:r>
              <a:rPr lang="zh-CN" altLang="en-US" sz="1200" b="1" dirty="0">
                <a:solidFill>
                  <a:schemeClr val="bg1"/>
                </a:solidFill>
                <a:latin typeface="微软雅黑" panose="020B0503020204020204" charset="-122"/>
                <a:ea typeface="微软雅黑" panose="020B0503020204020204" charset="-122"/>
              </a:rPr>
              <a:t>本资料仅供参考，具体保险责任、责任免除、健康管理服务等事项，以《复星联合乐健</a:t>
            </a:r>
            <a:r>
              <a:rPr lang="en-US" altLang="zh-CN" sz="1200" b="1" dirty="0">
                <a:solidFill>
                  <a:schemeClr val="bg1"/>
                </a:solidFill>
                <a:latin typeface="微软雅黑" panose="020B0503020204020204" charset="-122"/>
                <a:ea typeface="微软雅黑" panose="020B0503020204020204" charset="-122"/>
              </a:rPr>
              <a:t>2025</a:t>
            </a:r>
            <a:r>
              <a:rPr lang="zh-CN" altLang="en-US" sz="1200" b="1" dirty="0">
                <a:solidFill>
                  <a:schemeClr val="bg1"/>
                </a:solidFill>
                <a:latin typeface="微软雅黑" panose="020B0503020204020204" charset="-122"/>
                <a:ea typeface="微软雅黑" panose="020B0503020204020204" charset="-122"/>
              </a:rPr>
              <a:t>中端医疗保险（互联网）</a:t>
            </a:r>
            <a:r>
              <a:rPr lang="zh-CN" sz="1200" b="1" dirty="0">
                <a:solidFill>
                  <a:schemeClr val="bg1"/>
                </a:solidFill>
                <a:latin typeface="微软雅黑" panose="020B0503020204020204" charset="-122"/>
                <a:ea typeface="微软雅黑" panose="020B0503020204020204" charset="-122"/>
              </a:rPr>
              <a:t>》条款</a:t>
            </a:r>
            <a:r>
              <a:rPr lang="zh-CN" altLang="en-US" sz="1200" b="1" dirty="0">
                <a:solidFill>
                  <a:schemeClr val="bg1"/>
                </a:solidFill>
                <a:latin typeface="微软雅黑" panose="020B0503020204020204" charset="-122"/>
                <a:ea typeface="微软雅黑" panose="020B0503020204020204" charset="-122"/>
              </a:rPr>
              <a:t>及生效保险合同、健康管理服务手册为准。</a:t>
            </a:r>
            <a:endParaRPr lang="zh-CN" altLang="en-US" sz="12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1001" name="image 1001"/>
          <p:cNvPicPr>
            <a:picLocks noChangeAspect="1"/>
          </p:cNvPicPr>
          <p:nvPr/>
        </p:nvPicPr>
        <p:blipFill>
          <a:blip r:embed="rId1"/>
          <a:srcRect/>
          <a:stretch>
            <a:fillRect/>
          </a:stretch>
        </p:blipFill>
        <p:spPr>
          <a:xfrm>
            <a:off x="7149537" y="1945791"/>
            <a:ext cx="949373" cy="949373"/>
          </a:xfrm>
          <a:prstGeom prst="rect">
            <a:avLst/>
          </a:prstGeom>
        </p:spPr>
      </p:pic>
      <p:pic>
        <p:nvPicPr>
          <p:cNvPr id="91003" name="image 1003"/>
          <p:cNvPicPr>
            <a:picLocks noChangeAspect="1"/>
          </p:cNvPicPr>
          <p:nvPr/>
        </p:nvPicPr>
        <p:blipFill>
          <a:blip r:embed="rId2"/>
          <a:srcRect/>
          <a:stretch>
            <a:fillRect/>
          </a:stretch>
        </p:blipFill>
        <p:spPr>
          <a:xfrm>
            <a:off x="783964" y="370927"/>
            <a:ext cx="9427718" cy="863780"/>
          </a:xfrm>
          <a:prstGeom prst="rect">
            <a:avLst/>
          </a:prstGeom>
        </p:spPr>
      </p:pic>
      <p:pic>
        <p:nvPicPr>
          <p:cNvPr id="91004" name="image 1004"/>
          <p:cNvPicPr>
            <a:picLocks noChangeAspect="1"/>
          </p:cNvPicPr>
          <p:nvPr/>
        </p:nvPicPr>
        <p:blipFill>
          <a:blip r:embed="rId3"/>
          <a:srcRect/>
          <a:stretch>
            <a:fillRect/>
          </a:stretch>
        </p:blipFill>
        <p:spPr>
          <a:xfrm>
            <a:off x="1568824" y="853617"/>
            <a:ext cx="1076535" cy="555059"/>
          </a:xfrm>
          <a:prstGeom prst="rect">
            <a:avLst/>
          </a:prstGeom>
        </p:spPr>
      </p:pic>
      <p:pic>
        <p:nvPicPr>
          <p:cNvPr id="91005" name="image 1005"/>
          <p:cNvPicPr>
            <a:picLocks noChangeAspect="1"/>
          </p:cNvPicPr>
          <p:nvPr/>
        </p:nvPicPr>
        <p:blipFill>
          <a:blip r:embed="rId4"/>
          <a:srcRect/>
          <a:stretch>
            <a:fillRect/>
          </a:stretch>
        </p:blipFill>
        <p:spPr>
          <a:xfrm>
            <a:off x="2612764" y="714010"/>
            <a:ext cx="2206114" cy="177613"/>
          </a:xfrm>
          <a:prstGeom prst="rect">
            <a:avLst/>
          </a:prstGeom>
        </p:spPr>
      </p:pic>
      <p:sp>
        <p:nvSpPr>
          <p:cNvPr id="1006" name="Object 1006"/>
          <p:cNvSpPr txBox="1"/>
          <p:nvPr/>
        </p:nvSpPr>
        <p:spPr>
          <a:xfrm>
            <a:off x="1519250" y="558272"/>
            <a:ext cx="6038850" cy="508000"/>
          </a:xfrm>
          <a:prstGeom prst="rect">
            <a:avLst/>
          </a:prstGeom>
        </p:spPr>
        <p:txBody>
          <a:bodyPr vert="horz" wrap="square" lIns="0" tIns="0" rIns="0" bIns="0" rtlCol="0" anchor="t" anchorCtr="0">
            <a:noAutofit/>
          </a:bodyPr>
          <a:lstStyle/>
          <a:p>
            <a:pPr algn="l">
              <a:lnSpc>
                <a:spcPct val="100000"/>
              </a:lnSpc>
              <a:buClrTx/>
              <a:buSzTx/>
              <a:buFontTx/>
            </a:pPr>
            <a:r>
              <a:rPr lang="zh-CN" sz="3200" b="1" i="0" dirty="0" smtClean="0">
                <a:blipFill>
                  <a:blip r:embed="rId5"/>
                  <a:stretch>
                    <a:fillRect/>
                  </a:stretch>
                </a:blipFill>
                <a:latin typeface="Impact" panose="020B0806030902050204" charset="0"/>
                <a:ea typeface="微软雅黑" panose="020B0503020204020204" charset="-122"/>
              </a:rPr>
              <a:t>医保 DRG 改革影响2/2</a:t>
            </a:r>
            <a:endParaRPr lang="zh-CN" sz="3200" b="1" i="0" dirty="0" smtClean="0">
              <a:blipFill>
                <a:blip r:embed="rId5"/>
                <a:stretch>
                  <a:fillRect/>
                </a:stretch>
              </a:blipFill>
              <a:latin typeface="Impact" panose="020B0806030902050204" charset="0"/>
              <a:ea typeface="微软雅黑" panose="020B0503020204020204" charset="-122"/>
            </a:endParaRPr>
          </a:p>
        </p:txBody>
      </p:sp>
      <p:pic>
        <p:nvPicPr>
          <p:cNvPr id="91009" name="image 1009"/>
          <p:cNvPicPr>
            <a:picLocks noChangeAspect="1"/>
          </p:cNvPicPr>
          <p:nvPr/>
        </p:nvPicPr>
        <p:blipFill>
          <a:blip r:embed="rId6"/>
          <a:srcRect/>
          <a:stretch>
            <a:fillRect/>
          </a:stretch>
        </p:blipFill>
        <p:spPr>
          <a:xfrm>
            <a:off x="914400" y="965200"/>
            <a:ext cx="5403205" cy="207505"/>
          </a:xfrm>
          <a:prstGeom prst="rect">
            <a:avLst/>
          </a:prstGeom>
        </p:spPr>
      </p:pic>
      <p:pic>
        <p:nvPicPr>
          <p:cNvPr id="910010" name="image 10010"/>
          <p:cNvPicPr>
            <a:picLocks noChangeAspect="1"/>
          </p:cNvPicPr>
          <p:nvPr/>
        </p:nvPicPr>
        <p:blipFill>
          <a:blip r:embed="rId7"/>
          <a:srcRect/>
          <a:stretch>
            <a:fillRect/>
          </a:stretch>
        </p:blipFill>
        <p:spPr>
          <a:xfrm>
            <a:off x="1191260" y="698500"/>
            <a:ext cx="247129" cy="247129"/>
          </a:xfrm>
          <a:prstGeom prst="rect">
            <a:avLst/>
          </a:prstGeom>
        </p:spPr>
      </p:pic>
      <p:pic>
        <p:nvPicPr>
          <p:cNvPr id="910011" name="image 10011"/>
          <p:cNvPicPr>
            <a:picLocks noChangeAspect="1"/>
          </p:cNvPicPr>
          <p:nvPr/>
        </p:nvPicPr>
        <p:blipFill>
          <a:blip r:embed="rId8"/>
          <a:srcRect/>
          <a:stretch>
            <a:fillRect/>
          </a:stretch>
        </p:blipFill>
        <p:spPr>
          <a:xfrm>
            <a:off x="1191260" y="698500"/>
            <a:ext cx="247129" cy="247129"/>
          </a:xfrm>
          <a:prstGeom prst="rect">
            <a:avLst/>
          </a:prstGeom>
        </p:spPr>
      </p:pic>
      <p:pic>
        <p:nvPicPr>
          <p:cNvPr id="910012" name="image 10012"/>
          <p:cNvPicPr>
            <a:picLocks noChangeAspect="1"/>
          </p:cNvPicPr>
          <p:nvPr/>
        </p:nvPicPr>
        <p:blipFill>
          <a:blip r:embed="rId9"/>
          <a:srcRect/>
          <a:stretch>
            <a:fillRect/>
          </a:stretch>
        </p:blipFill>
        <p:spPr>
          <a:xfrm>
            <a:off x="1191260" y="698500"/>
            <a:ext cx="92401" cy="92401"/>
          </a:xfrm>
          <a:prstGeom prst="rect">
            <a:avLst/>
          </a:prstGeom>
        </p:spPr>
      </p:pic>
      <p:sp>
        <p:nvSpPr>
          <p:cNvPr id="10013" name="Object 10013"/>
          <p:cNvSpPr txBox="1"/>
          <p:nvPr/>
        </p:nvSpPr>
        <p:spPr>
          <a:xfrm>
            <a:off x="811678" y="5721721"/>
            <a:ext cx="10579100" cy="932180"/>
          </a:xfrm>
          <a:prstGeom prst="rect">
            <a:avLst/>
          </a:prstGeom>
        </p:spPr>
        <p:txBody>
          <a:bodyPr vert="horz" wrap="square" lIns="0" tIns="0" rIns="0" bIns="0" rtlCol="0" anchor="t" anchorCtr="0">
            <a:spAutoFit/>
          </a:bodyPr>
          <a:lstStyle/>
          <a:p>
            <a:pPr algn="l">
              <a:lnSpc>
                <a:spcPct val="150000"/>
              </a:lnSpc>
            </a:pPr>
            <a:r>
              <a:rPr lang="zh-CN" sz="2015" b="1" i="0" dirty="0" smtClean="0">
                <a:solidFill>
                  <a:srgbClr val="000000"/>
                </a:solidFill>
                <a:latin typeface="Times New Roman" panose="02020503050405090304" charset="0"/>
                <a:ea typeface="微软雅黑" panose="020B0503020204020204" charset="-122"/>
              </a:rPr>
              <a:t>小病小痛还好，一旦遇到重大疾病或慢性病时，会承担巨大经济压力！更需要给自己储备一份商业健康险，大病来了“不发愁”！</a:t>
            </a:r>
            <a:endParaRPr lang="zh-CN" altLang="en-US" sz="2015" b="1" i="0" dirty="0" smtClean="0">
              <a:solidFill>
                <a:srgbClr val="000000"/>
              </a:solidFill>
              <a:latin typeface="Times New Roman" panose="02020503050405090304" charset="0"/>
              <a:ea typeface="微软雅黑" panose="020B0503020204020204" charset="-122"/>
            </a:endParaRPr>
          </a:p>
        </p:txBody>
      </p:sp>
      <p:sp>
        <p:nvSpPr>
          <p:cNvPr id="10014" name="Object 10014"/>
          <p:cNvSpPr txBox="1"/>
          <p:nvPr/>
        </p:nvSpPr>
        <p:spPr>
          <a:xfrm>
            <a:off x="7828280" y="2613025"/>
            <a:ext cx="4236085" cy="508000"/>
          </a:xfrm>
          <a:prstGeom prst="rect">
            <a:avLst/>
          </a:prstGeom>
        </p:spPr>
        <p:txBody>
          <a:bodyPr vert="horz" wrap="square" lIns="0" tIns="0" rIns="0" bIns="0" rtlCol="0" anchor="t" anchorCtr="0">
            <a:noAutofit/>
          </a:bodyPr>
          <a:lstStyle/>
          <a:p>
            <a:pPr algn="l">
              <a:lnSpc>
                <a:spcPct val="150000"/>
              </a:lnSpc>
            </a:pPr>
            <a:r>
              <a:rPr lang="zh-CN" sz="1210" b="1" i="0" dirty="0" smtClean="0">
                <a:solidFill>
                  <a:srgbClr val="000000"/>
                </a:solidFill>
                <a:latin typeface="Times New Roman" panose="02020503050405090304" charset="0"/>
                <a:ea typeface="微软雅黑" panose="020B0503020204020204" charset="-122"/>
              </a:rPr>
              <a:t>国家医疗保障局《2023年医疗保障事业发展统计快报》</a:t>
            </a:r>
            <a:endParaRPr lang="zh-CN" altLang="en-US" sz="1210" b="1" i="0" dirty="0" smtClean="0">
              <a:solidFill>
                <a:srgbClr val="000000"/>
              </a:solidFill>
              <a:latin typeface="Times New Roman" panose="02020503050405090304" charset="0"/>
              <a:ea typeface="微软雅黑" panose="020B0503020204020204" charset="-122"/>
            </a:endParaRPr>
          </a:p>
        </p:txBody>
      </p:sp>
      <p:grpSp>
        <p:nvGrpSpPr>
          <p:cNvPr id="10015" name="组合 10015"/>
          <p:cNvGrpSpPr/>
          <p:nvPr/>
        </p:nvGrpSpPr>
        <p:grpSpPr>
          <a:xfrm>
            <a:off x="7936822" y="3103342"/>
            <a:ext cx="3587750" cy="1212850"/>
            <a:chOff x="15873643" y="6206684"/>
            <a:chExt cx="7175500" cy="2425700"/>
          </a:xfrm>
        </p:grpSpPr>
        <p:pic>
          <p:nvPicPr>
            <p:cNvPr id="956045" name="image 56045"/>
            <p:cNvPicPr>
              <a:picLocks noChangeAspect="1"/>
            </p:cNvPicPr>
            <p:nvPr/>
          </p:nvPicPr>
          <p:blipFill>
            <a:blip r:embed="rId10"/>
            <a:srcRect/>
            <a:stretch>
              <a:fillRect/>
            </a:stretch>
          </p:blipFill>
          <p:spPr>
            <a:xfrm>
              <a:off x="15873643" y="6206684"/>
              <a:ext cx="7175500" cy="2425700"/>
            </a:xfrm>
            <a:prstGeom prst="rect">
              <a:avLst/>
            </a:prstGeom>
          </p:spPr>
        </p:pic>
        <p:sp>
          <p:nvSpPr>
            <p:cNvPr id="56046" name="Object 56046"/>
            <p:cNvSpPr txBox="1"/>
            <p:nvPr/>
          </p:nvSpPr>
          <p:spPr>
            <a:xfrm>
              <a:off x="15873643" y="6206684"/>
              <a:ext cx="7175500" cy="2311400"/>
            </a:xfrm>
            <a:prstGeom prst="rect">
              <a:avLst/>
            </a:prstGeom>
          </p:spPr>
          <p:txBody>
            <a:bodyPr vert="horz" wrap="square" lIns="203865" tIns="163092" rIns="203865" bIns="163092" rtlCol="0" anchor="t" anchorCtr="0">
              <a:spAutoFit/>
            </a:bodyPr>
            <a:lstStyle/>
            <a:p>
              <a:pPr algn="l">
                <a:lnSpc>
                  <a:spcPct val="150000"/>
                </a:lnSpc>
              </a:pPr>
              <a:r>
                <a:rPr lang="zh-CN" sz="900" b="1" i="0" dirty="0" smtClean="0">
                  <a:solidFill>
                    <a:srgbClr val="000000"/>
                  </a:solidFill>
                  <a:latin typeface="Times New Roman" panose="02020503050405090304" charset="0"/>
                  <a:ea typeface="微软雅黑" panose="020B0503020204020204" charset="-122"/>
                </a:rPr>
                <a:t>2023年，全国有超9成统筹地区开展了按病组（DRG）和按病种分值（DIP）付费。25个省和新疆生产建设兵团已实现统筹地区全覆盖。在已经启动改革的统筹地区，按病组和病种分值付费医保基金支出占统筹地区内住院医保基金超过7成。</a:t>
              </a:r>
              <a:endParaRPr lang="zh-CN" altLang="en-US" sz="900" b="1" i="0" dirty="0" smtClean="0">
                <a:solidFill>
                  <a:srgbClr val="000000"/>
                </a:solidFill>
                <a:latin typeface="Times New Roman" panose="02020503050405090304" charset="0"/>
                <a:ea typeface="微软雅黑" panose="020B0503020204020204" charset="-122"/>
              </a:endParaRPr>
            </a:p>
          </p:txBody>
        </p:sp>
      </p:grpSp>
      <p:sp>
        <p:nvSpPr>
          <p:cNvPr id="10016" name="Object 10016"/>
          <p:cNvSpPr txBox="1"/>
          <p:nvPr/>
        </p:nvSpPr>
        <p:spPr>
          <a:xfrm>
            <a:off x="701655" y="1403353"/>
            <a:ext cx="4883150" cy="542290"/>
          </a:xfrm>
          <a:prstGeom prst="rect">
            <a:avLst/>
          </a:prstGeom>
        </p:spPr>
        <p:txBody>
          <a:bodyPr vert="horz" wrap="square" lIns="0" tIns="0" rIns="0" bIns="0" rtlCol="0" anchor="t" anchorCtr="0">
            <a:spAutoFit/>
          </a:bodyPr>
          <a:lstStyle/>
          <a:p>
            <a:pPr algn="l">
              <a:lnSpc>
                <a:spcPct val="150000"/>
              </a:lnSpc>
            </a:pPr>
            <a:r>
              <a:rPr lang="zh-CN" sz="2345" b="1" i="0" dirty="0" smtClean="0">
                <a:solidFill>
                  <a:srgbClr val="EE7A3D"/>
                </a:solidFill>
                <a:latin typeface="Times New Roman" panose="02020503050405090304" charset="0"/>
                <a:ea typeface="微软雅黑" panose="020B0503020204020204" charset="-122"/>
              </a:rPr>
              <a:t>用药</a:t>
            </a:r>
            <a:r>
              <a:rPr lang="en-US" altLang="zh-CN" sz="2345" b="1" i="0" dirty="0" smtClean="0">
                <a:solidFill>
                  <a:srgbClr val="EE7A3D"/>
                </a:solidFill>
                <a:latin typeface="Times New Roman" panose="02020503050405090304" charset="0"/>
                <a:ea typeface="微软雅黑" panose="020B0503020204020204" charset="-122"/>
              </a:rPr>
              <a:t>/</a:t>
            </a:r>
            <a:r>
              <a:rPr lang="zh-CN" altLang="en-US" sz="2345" b="1" i="0" dirty="0" smtClean="0">
                <a:solidFill>
                  <a:srgbClr val="EE7A3D"/>
                </a:solidFill>
                <a:latin typeface="Times New Roman" panose="02020503050405090304" charset="0"/>
                <a:ea typeface="微软雅黑" panose="020B0503020204020204" charset="-122"/>
              </a:rPr>
              <a:t>看病</a:t>
            </a:r>
            <a:r>
              <a:rPr lang="en-US" altLang="zh-CN" sz="2345" b="1" i="0" dirty="0" smtClean="0">
                <a:solidFill>
                  <a:srgbClr val="EE7A3D"/>
                </a:solidFill>
                <a:latin typeface="Times New Roman" panose="02020503050405090304" charset="0"/>
                <a:ea typeface="微软雅黑" panose="020B0503020204020204" charset="-122"/>
              </a:rPr>
              <a:t> </a:t>
            </a:r>
            <a:r>
              <a:rPr lang="zh-CN" altLang="en-US" sz="2345" b="1" i="0" dirty="0" smtClean="0">
                <a:solidFill>
                  <a:srgbClr val="EE7A3D"/>
                </a:solidFill>
                <a:latin typeface="Times New Roman" panose="02020503050405090304" charset="0"/>
                <a:ea typeface="微软雅黑" panose="020B0503020204020204" charset="-122"/>
              </a:rPr>
              <a:t>受到影响</a:t>
            </a:r>
            <a:endParaRPr lang="zh-CN" altLang="en-US" sz="2345" b="1" i="0" dirty="0" smtClean="0">
              <a:solidFill>
                <a:srgbClr val="EE7A3D"/>
              </a:solidFill>
              <a:latin typeface="Times New Roman" panose="02020503050405090304" charset="0"/>
              <a:ea typeface="微软雅黑" panose="020B0503020204020204" charset="-122"/>
            </a:endParaRPr>
          </a:p>
        </p:txBody>
      </p:sp>
      <p:sp>
        <p:nvSpPr>
          <p:cNvPr id="10017" name="Object 10017"/>
          <p:cNvSpPr txBox="1"/>
          <p:nvPr/>
        </p:nvSpPr>
        <p:spPr>
          <a:xfrm>
            <a:off x="701675" y="2322195"/>
            <a:ext cx="6149975" cy="2839720"/>
          </a:xfrm>
          <a:prstGeom prst="rect">
            <a:avLst/>
          </a:prstGeom>
        </p:spPr>
        <p:txBody>
          <a:bodyPr vert="horz" wrap="square" lIns="0" tIns="0" rIns="0" bIns="0" rtlCol="0" anchor="t" anchorCtr="0">
            <a:noAutofit/>
          </a:bodyPr>
          <a:lstStyle/>
          <a:p>
            <a:pPr algn="l">
              <a:lnSpc>
                <a:spcPct val="150000"/>
              </a:lnSpc>
            </a:pPr>
            <a:r>
              <a:rPr lang="zh-CN" sz="1400" i="0" dirty="0" smtClean="0">
                <a:solidFill>
                  <a:srgbClr val="000000"/>
                </a:solidFill>
                <a:latin typeface="+mn-ea"/>
                <a:cs typeface="+mn-ea"/>
              </a:rPr>
              <a:t>1）</a:t>
            </a:r>
            <a:r>
              <a:rPr lang="zh-CN" sz="1400" i="0" dirty="0" smtClean="0">
                <a:solidFill>
                  <a:srgbClr val="EE7A3D"/>
                </a:solidFill>
                <a:latin typeface="+mn-ea"/>
                <a:cs typeface="+mn-ea"/>
              </a:rPr>
              <a:t>住院时间变短</a:t>
            </a:r>
            <a:r>
              <a:rPr lang="zh-CN" sz="1400" i="0" dirty="0" smtClean="0">
                <a:solidFill>
                  <a:srgbClr val="000000"/>
                </a:solidFill>
                <a:latin typeface="+mn-ea"/>
                <a:cs typeface="+mn-ea"/>
              </a:rPr>
              <a:t>：住院时间越久，医保花费越多导致超支。医院为了节省开支，可能会提出提前住院或者中途转院</a:t>
            </a:r>
            <a:endParaRPr lang="zh-CN" altLang="en-US" sz="1400">
              <a:latin typeface="+mn-ea"/>
              <a:cs typeface="+mn-ea"/>
            </a:endParaRPr>
          </a:p>
          <a:p>
            <a:pPr algn="l">
              <a:lnSpc>
                <a:spcPct val="150000"/>
              </a:lnSpc>
            </a:pPr>
            <a:r>
              <a:rPr lang="zh-CN" sz="1400" i="0" dirty="0" smtClean="0">
                <a:solidFill>
                  <a:srgbClr val="000000"/>
                </a:solidFill>
                <a:latin typeface="+mn-ea"/>
                <a:cs typeface="+mn-ea"/>
              </a:rPr>
              <a:t>2）进口、抗癌、特效药购买受限：价格高，医院不愿意直接进，可能需要到院外药房采购。</a:t>
            </a:r>
            <a:endParaRPr lang="zh-CN" altLang="en-US" sz="1400">
              <a:latin typeface="+mn-ea"/>
              <a:cs typeface="+mn-ea"/>
            </a:endParaRPr>
          </a:p>
          <a:p>
            <a:pPr algn="l">
              <a:lnSpc>
                <a:spcPct val="150000"/>
              </a:lnSpc>
            </a:pPr>
            <a:r>
              <a:rPr lang="en-US" altLang="zh-CN" sz="1400" i="0" dirty="0" smtClean="0">
                <a:solidFill>
                  <a:srgbClr val="000000"/>
                </a:solidFill>
                <a:latin typeface="+mn-ea"/>
                <a:cs typeface="+mn-ea"/>
              </a:rPr>
              <a:t>3</a:t>
            </a:r>
            <a:r>
              <a:rPr lang="zh-CN" sz="1400" i="0" dirty="0" smtClean="0">
                <a:solidFill>
                  <a:srgbClr val="000000"/>
                </a:solidFill>
                <a:latin typeface="+mn-ea"/>
                <a:cs typeface="+mn-ea"/>
              </a:rPr>
              <a:t>）治疗方式受限重症病人看病难上加难：为了不超过“打包价”，医院可能会“偏向于收治年轻、治疗成本低、利润高的病例。</a:t>
            </a:r>
            <a:endParaRPr lang="zh-CN" sz="1400" i="0" dirty="0" smtClean="0">
              <a:solidFill>
                <a:srgbClr val="000000"/>
              </a:solidFill>
              <a:latin typeface="+mn-ea"/>
              <a:cs typeface="+mn-ea"/>
            </a:endParaRPr>
          </a:p>
          <a:p>
            <a:pPr algn="l">
              <a:lnSpc>
                <a:spcPct val="150000"/>
              </a:lnSpc>
            </a:pPr>
            <a:r>
              <a:rPr lang="zh-CN" sz="1400" i="0" dirty="0" smtClean="0">
                <a:solidFill>
                  <a:srgbClr val="000000"/>
                </a:solidFill>
                <a:latin typeface="+mn-ea"/>
                <a:cs typeface="+mn-ea"/>
              </a:rPr>
              <a:t>4）</a:t>
            </a:r>
            <a:r>
              <a:rPr lang="zh-CN" sz="1400" i="0" dirty="0" smtClean="0">
                <a:solidFill>
                  <a:srgbClr val="EE7A3D"/>
                </a:solidFill>
                <a:latin typeface="+mn-ea"/>
                <a:cs typeface="+mn-ea"/>
              </a:rPr>
              <a:t>治疗费用受影响</a:t>
            </a:r>
            <a:r>
              <a:rPr lang="zh-CN" sz="1400" i="0" dirty="0" smtClean="0">
                <a:solidFill>
                  <a:srgbClr val="000000"/>
                </a:solidFill>
                <a:latin typeface="+mn-ea"/>
                <a:cs typeface="+mn-ea"/>
              </a:rPr>
              <a:t>：比如心脏支架放两个费用需花费5万元，而DRG额度为</a:t>
            </a:r>
            <a:r>
              <a:rPr lang="en-US" altLang="zh-CN" sz="1400" i="0" dirty="0" smtClean="0">
                <a:solidFill>
                  <a:srgbClr val="000000"/>
                </a:solidFill>
                <a:latin typeface="+mn-ea"/>
                <a:cs typeface="+mn-ea"/>
              </a:rPr>
              <a:t>3</a:t>
            </a:r>
            <a:r>
              <a:rPr lang="zh-CN" sz="1400" i="0" dirty="0" smtClean="0">
                <a:solidFill>
                  <a:srgbClr val="000000"/>
                </a:solidFill>
                <a:latin typeface="+mn-ea"/>
                <a:cs typeface="+mn-ea"/>
              </a:rPr>
              <a:t>万元，有可能为了控制额度选择分两次放或是把疗效好的进口支架换成次一等的。</a:t>
            </a:r>
            <a:endParaRPr lang="zh-CN" altLang="en-US" sz="1400">
              <a:latin typeface="+mn-ea"/>
              <a:cs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1101" name="组合 1101"/>
          <p:cNvGrpSpPr/>
          <p:nvPr/>
        </p:nvGrpSpPr>
        <p:grpSpPr>
          <a:xfrm>
            <a:off x="0" y="0"/>
            <a:ext cx="12191695" cy="1237288"/>
            <a:chOff x="0" y="0"/>
            <a:chExt cx="24383390" cy="2474575"/>
          </a:xfrm>
        </p:grpSpPr>
        <p:sp>
          <p:nvSpPr>
            <p:cNvPr id="1102" name="Object 1102"/>
            <p:cNvSpPr txBox="1"/>
            <p:nvPr/>
          </p:nvSpPr>
          <p:spPr>
            <a:xfrm>
              <a:off x="-6349" y="-6349"/>
              <a:ext cx="24396090" cy="2487275"/>
            </a:xfrm>
            <a:prstGeom prst="rect">
              <a:avLst/>
            </a:prstGeom>
            <a:blipFill dpi="0" rotWithShape="1">
              <a:blip r:embed="rId1"/>
              <a:srcRect/>
              <a:stretch>
                <a:fillRect/>
              </a:stretch>
            </a:blipFill>
          </p:spPr>
          <p:txBody>
            <a:bodyPr wrap="square" lIns="0" tIns="0" rIns="0" bIns="0" rtlCol="0" anchorCtr="0">
              <a:noAutofit/>
            </a:bodyPr>
            <a:lstStyle/>
            <a:p>
              <a:endParaRPr sz="900"/>
            </a:p>
          </p:txBody>
        </p:sp>
        <p:sp>
          <p:nvSpPr>
            <p:cNvPr id="1103" name="Object 1103"/>
            <p:cNvSpPr txBox="1"/>
            <p:nvPr/>
          </p:nvSpPr>
          <p:spPr>
            <a:xfrm>
              <a:off x="-6349" y="-392081"/>
              <a:ext cx="24396090" cy="2873006"/>
            </a:xfrm>
            <a:prstGeom prst="rect">
              <a:avLst/>
            </a:prstGeom>
            <a:blipFill dpi="0" rotWithShape="1">
              <a:blip r:embed="rId2"/>
              <a:srcRect/>
              <a:stretch>
                <a:fillRect/>
              </a:stretch>
            </a:blipFill>
          </p:spPr>
          <p:txBody>
            <a:bodyPr wrap="square" lIns="0" tIns="0" rIns="0" bIns="0" rtlCol="0" anchorCtr="0">
              <a:noAutofit/>
            </a:bodyPr>
            <a:lstStyle/>
            <a:p>
              <a:endParaRPr sz="900"/>
            </a:p>
          </p:txBody>
        </p:sp>
      </p:grpSp>
      <p:sp>
        <p:nvSpPr>
          <p:cNvPr id="1105" name="Object 1105"/>
          <p:cNvSpPr txBox="1"/>
          <p:nvPr/>
        </p:nvSpPr>
        <p:spPr>
          <a:xfrm>
            <a:off x="1000239" y="409152"/>
            <a:ext cx="9118600" cy="374650"/>
          </a:xfrm>
          <a:prstGeom prst="rect">
            <a:avLst/>
          </a:prstGeom>
        </p:spPr>
        <p:txBody>
          <a:bodyPr vert="horz" wrap="square" lIns="0" tIns="0" rIns="0" bIns="0" rtlCol="0" anchor="t" anchorCtr="0">
            <a:noAutofit/>
          </a:bodyPr>
          <a:lstStyle/>
          <a:p>
            <a:pPr algn="l">
              <a:lnSpc>
                <a:spcPct val="101000"/>
              </a:lnSpc>
            </a:pPr>
            <a:r>
              <a:rPr lang="zh-CN" sz="3200" b="1" i="0" dirty="0" smtClean="0">
                <a:solidFill>
                  <a:srgbClr val="FFFFFF"/>
                </a:solidFill>
                <a:latin typeface="Impact" panose="020B0806030902050204" charset="0"/>
                <a:ea typeface="微软雅黑" panose="020B0503020204020204" charset="-122"/>
              </a:rPr>
              <a:t>普通人如何挑选更适合的医疗险？</a:t>
            </a:r>
            <a:endParaRPr lang="zh-CN" altLang="en-US" sz="3200" b="1" i="0" dirty="0" smtClean="0">
              <a:solidFill>
                <a:srgbClr val="FFFFFF"/>
              </a:solidFill>
              <a:latin typeface="Impact" panose="020B0806030902050204" charset="0"/>
              <a:ea typeface="微软雅黑" panose="020B0503020204020204" charset="-122"/>
            </a:endParaRPr>
          </a:p>
        </p:txBody>
      </p:sp>
      <p:pic>
        <p:nvPicPr>
          <p:cNvPr id="91106" name="image 1106"/>
          <p:cNvPicPr>
            <a:picLocks noChangeAspect="1"/>
          </p:cNvPicPr>
          <p:nvPr/>
        </p:nvPicPr>
        <p:blipFill>
          <a:blip r:embed="rId3"/>
          <a:srcRect/>
          <a:stretch>
            <a:fillRect/>
          </a:stretch>
        </p:blipFill>
        <p:spPr>
          <a:xfrm>
            <a:off x="911437" y="1101090"/>
            <a:ext cx="10686275" cy="12700"/>
          </a:xfrm>
          <a:prstGeom prst="rect">
            <a:avLst/>
          </a:prstGeom>
        </p:spPr>
      </p:pic>
      <p:sp>
        <p:nvSpPr>
          <p:cNvPr id="1108" name="Object 1108"/>
          <p:cNvSpPr txBox="1"/>
          <p:nvPr/>
        </p:nvSpPr>
        <p:spPr>
          <a:xfrm>
            <a:off x="1473200" y="3365505"/>
            <a:ext cx="6083300" cy="438150"/>
          </a:xfrm>
          <a:prstGeom prst="rect">
            <a:avLst/>
          </a:prstGeom>
        </p:spPr>
        <p:txBody>
          <a:bodyPr vert="horz" wrap="square" lIns="0" tIns="0" rIns="0" bIns="0" rtlCol="0" anchor="t" anchorCtr="0">
            <a:noAutofit/>
          </a:bodyPr>
          <a:lstStyle/>
          <a:p>
            <a:pPr algn="r">
              <a:lnSpc>
                <a:spcPct val="110000"/>
              </a:lnSpc>
            </a:pPr>
            <a:r>
              <a:rPr lang="zh-CN" sz="2795" b="1" i="0" dirty="0" smtClean="0">
                <a:solidFill>
                  <a:srgbClr val="000000"/>
                </a:solidFill>
                <a:latin typeface="Times New Roman" panose="02020503050405090304" charset="0"/>
                <a:ea typeface="微软雅黑" panose="020B0503020204020204" charset="-122"/>
              </a:rPr>
              <a:t>DRG 支付改革下中高端医疗险优势</a:t>
            </a:r>
            <a:endParaRPr lang="zh-CN" altLang="en-US" sz="2795" b="1" i="0" dirty="0" smtClean="0">
              <a:solidFill>
                <a:srgbClr val="000000"/>
              </a:solidFill>
              <a:latin typeface="Times New Roman" panose="02020503050405090304" charset="0"/>
              <a:ea typeface="微软雅黑" panose="020B0503020204020204" charset="-122"/>
            </a:endParaRPr>
          </a:p>
        </p:txBody>
      </p:sp>
      <p:grpSp>
        <p:nvGrpSpPr>
          <p:cNvPr id="1109" name="组合 1109"/>
          <p:cNvGrpSpPr/>
          <p:nvPr/>
        </p:nvGrpSpPr>
        <p:grpSpPr>
          <a:xfrm>
            <a:off x="719667" y="4097876"/>
            <a:ext cx="3146812" cy="711182"/>
            <a:chOff x="1439333" y="8195751"/>
            <a:chExt cx="6293623" cy="1422364"/>
          </a:xfrm>
        </p:grpSpPr>
        <p:sp>
          <p:nvSpPr>
            <p:cNvPr id="11010" name="Object 11010"/>
            <p:cNvSpPr txBox="1"/>
            <p:nvPr/>
          </p:nvSpPr>
          <p:spPr>
            <a:xfrm>
              <a:off x="1432983" y="8189401"/>
              <a:ext cx="6306323" cy="1435064"/>
            </a:xfrm>
            <a:prstGeom prst="rect">
              <a:avLst/>
            </a:prstGeom>
            <a:blipFill dpi="0" rotWithShape="1">
              <a:blip r:embed="rId4"/>
              <a:srcRect/>
              <a:stretch>
                <a:fillRect/>
              </a:stretch>
            </a:blipFill>
          </p:spPr>
          <p:txBody>
            <a:bodyPr wrap="square" lIns="0" tIns="0" rIns="0" bIns="0" rtlCol="0" anchorCtr="0">
              <a:noAutofit/>
            </a:bodyPr>
            <a:lstStyle/>
            <a:p>
              <a:endParaRPr sz="900"/>
            </a:p>
          </p:txBody>
        </p:sp>
      </p:grpSp>
      <p:sp>
        <p:nvSpPr>
          <p:cNvPr id="11011" name="Object 11011"/>
          <p:cNvSpPr txBox="1"/>
          <p:nvPr/>
        </p:nvSpPr>
        <p:spPr>
          <a:xfrm>
            <a:off x="1248858" y="4275667"/>
            <a:ext cx="2019300" cy="641350"/>
          </a:xfrm>
          <a:prstGeom prst="rect">
            <a:avLst/>
          </a:prstGeom>
        </p:spPr>
        <p:txBody>
          <a:bodyPr vert="horz" wrap="square" lIns="0" tIns="0" rIns="0" bIns="0" rtlCol="0" anchor="t" anchorCtr="0">
            <a:noAutofit/>
          </a:bodyPr>
          <a:lstStyle/>
          <a:p>
            <a:pPr algn="ctr">
              <a:lnSpc>
                <a:spcPct val="116000"/>
              </a:lnSpc>
            </a:pPr>
            <a:r>
              <a:rPr lang="zh-CN" sz="1865" b="1" i="0" dirty="0" smtClean="0">
                <a:solidFill>
                  <a:srgbClr val="FFFFFF"/>
                </a:solidFill>
                <a:latin typeface="Times New Roman" panose="02020503050405090304" charset="0"/>
                <a:ea typeface="微软雅黑" panose="020B0503020204020204" charset="-122"/>
              </a:rPr>
              <a:t>就医资源更优</a:t>
            </a:r>
            <a:endParaRPr lang="zh-CN" altLang="en-US" sz="1865" b="1" i="0" dirty="0" smtClean="0">
              <a:solidFill>
                <a:srgbClr val="FFFFFF"/>
              </a:solidFill>
              <a:latin typeface="Times New Roman" panose="02020503050405090304" charset="0"/>
              <a:ea typeface="微软雅黑" panose="020B0503020204020204" charset="-122"/>
            </a:endParaRPr>
          </a:p>
        </p:txBody>
      </p:sp>
      <p:pic>
        <p:nvPicPr>
          <p:cNvPr id="911012" name="image 11012"/>
          <p:cNvPicPr>
            <a:picLocks noChangeAspect="1"/>
          </p:cNvPicPr>
          <p:nvPr/>
        </p:nvPicPr>
        <p:blipFill>
          <a:blip r:embed="rId5"/>
          <a:srcRect/>
          <a:stretch>
            <a:fillRect/>
          </a:stretch>
        </p:blipFill>
        <p:spPr>
          <a:xfrm>
            <a:off x="914400" y="4290657"/>
            <a:ext cx="325535" cy="325620"/>
          </a:xfrm>
          <a:prstGeom prst="rect">
            <a:avLst/>
          </a:prstGeom>
        </p:spPr>
      </p:pic>
      <p:sp>
        <p:nvSpPr>
          <p:cNvPr id="11013" name="Object 11013"/>
          <p:cNvSpPr txBox="1"/>
          <p:nvPr/>
        </p:nvSpPr>
        <p:spPr>
          <a:xfrm>
            <a:off x="4131895" y="4169840"/>
            <a:ext cx="6489700" cy="571500"/>
          </a:xfrm>
          <a:prstGeom prst="rect">
            <a:avLst/>
          </a:prstGeom>
        </p:spPr>
        <p:txBody>
          <a:bodyPr vert="horz" wrap="square" lIns="0" tIns="0" rIns="0" bIns="0" rtlCol="0" anchor="t" anchorCtr="0">
            <a:noAutofit/>
          </a:bodyPr>
          <a:lstStyle/>
          <a:p>
            <a:pPr algn="l">
              <a:lnSpc>
                <a:spcPct val="130000"/>
              </a:lnSpc>
            </a:pPr>
            <a:r>
              <a:rPr lang="zh-CN" sz="1395" b="1" i="0" dirty="0" smtClean="0">
                <a:solidFill>
                  <a:srgbClr val="E97311"/>
                </a:solidFill>
                <a:latin typeface="Times New Roman" panose="02020503050405090304" charset="0"/>
                <a:ea typeface="微软雅黑" panose="020B0503020204020204" charset="-122"/>
              </a:rPr>
              <a:t>可实现公立医院普通部之外，如特需 / 国际部甚至私立医疗机构的就医选择，就医环境佳，可申请使用效果更好的进口药物和耗材。</a:t>
            </a:r>
            <a:endParaRPr lang="zh-CN" altLang="en-US" sz="1395" b="1" i="0" dirty="0" smtClean="0">
              <a:solidFill>
                <a:srgbClr val="E97311"/>
              </a:solidFill>
              <a:latin typeface="Times New Roman" panose="02020503050405090304" charset="0"/>
              <a:ea typeface="微软雅黑" panose="020B0503020204020204" charset="-122"/>
            </a:endParaRPr>
          </a:p>
        </p:txBody>
      </p:sp>
      <p:grpSp>
        <p:nvGrpSpPr>
          <p:cNvPr id="11014" name="组合 11014"/>
          <p:cNvGrpSpPr/>
          <p:nvPr/>
        </p:nvGrpSpPr>
        <p:grpSpPr>
          <a:xfrm>
            <a:off x="719667" y="4961476"/>
            <a:ext cx="3146812" cy="711182"/>
            <a:chOff x="1439333" y="9922951"/>
            <a:chExt cx="6293623" cy="1422364"/>
          </a:xfrm>
        </p:grpSpPr>
        <p:sp>
          <p:nvSpPr>
            <p:cNvPr id="11015" name="Object 11015"/>
            <p:cNvSpPr txBox="1"/>
            <p:nvPr/>
          </p:nvSpPr>
          <p:spPr>
            <a:xfrm>
              <a:off x="1432983" y="9916601"/>
              <a:ext cx="6306323" cy="1435064"/>
            </a:xfrm>
            <a:prstGeom prst="rect">
              <a:avLst/>
            </a:prstGeom>
            <a:blipFill dpi="0" rotWithShape="1">
              <a:blip r:embed="rId4"/>
              <a:srcRect/>
              <a:stretch>
                <a:fillRect/>
              </a:stretch>
            </a:blipFill>
          </p:spPr>
          <p:txBody>
            <a:bodyPr wrap="square" lIns="0" tIns="0" rIns="0" bIns="0" rtlCol="0" anchorCtr="0">
              <a:noAutofit/>
            </a:bodyPr>
            <a:lstStyle/>
            <a:p>
              <a:endParaRPr sz="900"/>
            </a:p>
          </p:txBody>
        </p:sp>
      </p:grpSp>
      <p:sp>
        <p:nvSpPr>
          <p:cNvPr id="11016" name="Object 11016"/>
          <p:cNvSpPr txBox="1"/>
          <p:nvPr/>
        </p:nvSpPr>
        <p:spPr>
          <a:xfrm>
            <a:off x="1127032" y="5196860"/>
            <a:ext cx="2332081" cy="574153"/>
          </a:xfrm>
          <a:prstGeom prst="rect">
            <a:avLst/>
          </a:prstGeom>
          <a:blipFill dpi="0" rotWithShape="1">
            <a:blip r:embed="rId6"/>
            <a:srcRect/>
            <a:stretch>
              <a:fillRect/>
            </a:stretch>
          </a:blipFill>
        </p:spPr>
        <p:txBody>
          <a:bodyPr vert="horz" wrap="square" lIns="0" tIns="0" rIns="0" bIns="0" rtlCol="0" anchor="t" anchorCtr="0">
            <a:noAutofit/>
          </a:bodyPr>
          <a:lstStyle/>
          <a:p>
            <a:pPr algn="ctr">
              <a:lnSpc>
                <a:spcPct val="116000"/>
              </a:lnSpc>
            </a:pPr>
            <a:r>
              <a:rPr lang="zh-CN" sz="1675" b="1" i="0" dirty="0" smtClean="0">
                <a:solidFill>
                  <a:srgbClr val="FFFFFF"/>
                </a:solidFill>
                <a:latin typeface="Times New Roman" panose="02020503050405090304" charset="0"/>
                <a:ea typeface="微软雅黑" panose="020B0503020204020204" charset="-122"/>
              </a:rPr>
              <a:t>诊疗技术与药品更广</a:t>
            </a:r>
            <a:endParaRPr lang="zh-CN" altLang="en-US" sz="1675" b="1" i="0" dirty="0" smtClean="0">
              <a:solidFill>
                <a:srgbClr val="FFFFFF"/>
              </a:solidFill>
              <a:latin typeface="Times New Roman" panose="02020503050405090304" charset="0"/>
              <a:ea typeface="微软雅黑" panose="020B0503020204020204" charset="-122"/>
            </a:endParaRPr>
          </a:p>
        </p:txBody>
      </p:sp>
      <p:grpSp>
        <p:nvGrpSpPr>
          <p:cNvPr id="11017" name="组合 11017"/>
          <p:cNvGrpSpPr/>
          <p:nvPr/>
        </p:nvGrpSpPr>
        <p:grpSpPr>
          <a:xfrm>
            <a:off x="914400" y="5164667"/>
            <a:ext cx="319185" cy="319270"/>
            <a:chOff x="1828800" y="10329333"/>
            <a:chExt cx="638370" cy="638540"/>
          </a:xfrm>
        </p:grpSpPr>
        <p:pic>
          <p:nvPicPr>
            <p:cNvPr id="911018" name="image 11018"/>
            <p:cNvPicPr>
              <a:picLocks noChangeAspect="1"/>
            </p:cNvPicPr>
            <p:nvPr/>
          </p:nvPicPr>
          <p:blipFill>
            <a:blip r:embed="rId7"/>
            <a:srcRect/>
            <a:stretch>
              <a:fillRect/>
            </a:stretch>
          </p:blipFill>
          <p:spPr>
            <a:xfrm>
              <a:off x="1822450" y="10322983"/>
              <a:ext cx="651070" cy="651239"/>
            </a:xfrm>
            <a:prstGeom prst="rect">
              <a:avLst/>
            </a:prstGeom>
          </p:spPr>
        </p:pic>
      </p:grpSp>
      <p:sp>
        <p:nvSpPr>
          <p:cNvPr id="11019" name="Object 11019"/>
          <p:cNvSpPr txBox="1"/>
          <p:nvPr/>
        </p:nvSpPr>
        <p:spPr>
          <a:xfrm>
            <a:off x="4131895" y="5012288"/>
            <a:ext cx="6489700" cy="850900"/>
          </a:xfrm>
          <a:prstGeom prst="rect">
            <a:avLst/>
          </a:prstGeom>
        </p:spPr>
        <p:txBody>
          <a:bodyPr vert="horz" wrap="square" lIns="0" tIns="0" rIns="0" bIns="0" rtlCol="0" anchor="t" anchorCtr="0">
            <a:noAutofit/>
          </a:bodyPr>
          <a:lstStyle/>
          <a:p>
            <a:pPr algn="l">
              <a:lnSpc>
                <a:spcPct val="130000"/>
              </a:lnSpc>
            </a:pPr>
            <a:r>
              <a:rPr lang="zh-CN" sz="1395" b="1" i="0" dirty="0" smtClean="0">
                <a:solidFill>
                  <a:srgbClr val="E97311"/>
                </a:solidFill>
                <a:latin typeface="Times New Roman" panose="02020503050405090304" charset="0"/>
                <a:ea typeface="微软雅黑" panose="020B0503020204020204" charset="-122"/>
              </a:rPr>
              <a:t>医院倾向控本用药耗材，患者可利用保险 “院外购药” 责任，院外购药，缓解药费压力，提升先进诊疗技术和药品的可及性。</a:t>
            </a:r>
            <a:endParaRPr lang="zh-CN" altLang="en-US" sz="1395" b="1" i="0" dirty="0" smtClean="0">
              <a:solidFill>
                <a:srgbClr val="E97311"/>
              </a:solidFill>
              <a:latin typeface="Times New Roman" panose="02020503050405090304" charset="0"/>
              <a:ea typeface="微软雅黑" panose="020B0503020204020204" charset="-122"/>
            </a:endParaRPr>
          </a:p>
        </p:txBody>
      </p:sp>
      <p:grpSp>
        <p:nvGrpSpPr>
          <p:cNvPr id="11020" name="组合 11020"/>
          <p:cNvGrpSpPr/>
          <p:nvPr/>
        </p:nvGrpSpPr>
        <p:grpSpPr>
          <a:xfrm>
            <a:off x="719667" y="5860635"/>
            <a:ext cx="3079712" cy="640064"/>
            <a:chOff x="1439333" y="11721269"/>
            <a:chExt cx="6159424" cy="1280127"/>
          </a:xfrm>
        </p:grpSpPr>
        <p:sp>
          <p:nvSpPr>
            <p:cNvPr id="11021" name="Object 11021"/>
            <p:cNvSpPr txBox="1"/>
            <p:nvPr/>
          </p:nvSpPr>
          <p:spPr>
            <a:xfrm>
              <a:off x="1433118" y="11715554"/>
              <a:ext cx="6171852" cy="1291557"/>
            </a:xfrm>
            <a:prstGeom prst="rect">
              <a:avLst/>
            </a:prstGeom>
            <a:blipFill dpi="0" rotWithShape="1">
              <a:blip r:embed="rId8"/>
              <a:srcRect/>
              <a:stretch>
                <a:fillRect/>
              </a:stretch>
            </a:blipFill>
          </p:spPr>
          <p:txBody>
            <a:bodyPr wrap="square" lIns="0" tIns="0" rIns="0" bIns="0" rtlCol="0" anchorCtr="0">
              <a:noAutofit/>
            </a:bodyPr>
            <a:lstStyle/>
            <a:p>
              <a:endParaRPr sz="900"/>
            </a:p>
          </p:txBody>
        </p:sp>
      </p:grpSp>
      <p:sp>
        <p:nvSpPr>
          <p:cNvPr id="11022" name="Object 11022"/>
          <p:cNvSpPr txBox="1"/>
          <p:nvPr/>
        </p:nvSpPr>
        <p:spPr>
          <a:xfrm>
            <a:off x="1473200" y="6019800"/>
            <a:ext cx="2084989" cy="637947"/>
          </a:xfrm>
          <a:prstGeom prst="rect">
            <a:avLst/>
          </a:prstGeom>
          <a:blipFill dpi="0" rotWithShape="1">
            <a:blip r:embed="rId9"/>
            <a:srcRect/>
            <a:stretch>
              <a:fillRect/>
            </a:stretch>
          </a:blipFill>
        </p:spPr>
        <p:txBody>
          <a:bodyPr vert="horz" wrap="square" lIns="0" tIns="0" rIns="0" bIns="0" rtlCol="0" anchor="t" anchorCtr="0">
            <a:noAutofit/>
          </a:bodyPr>
          <a:lstStyle/>
          <a:p>
            <a:pPr algn="ctr">
              <a:lnSpc>
                <a:spcPct val="116000"/>
              </a:lnSpc>
            </a:pPr>
            <a:r>
              <a:rPr lang="zh-CN" sz="1865" b="1" i="0" dirty="0" smtClean="0">
                <a:solidFill>
                  <a:srgbClr val="FFFFFF"/>
                </a:solidFill>
                <a:latin typeface="Times New Roman" panose="02020503050405090304" charset="0"/>
                <a:ea typeface="微软雅黑" panose="020B0503020204020204" charset="-122"/>
              </a:rPr>
              <a:t>健康管理服务更佳</a:t>
            </a:r>
            <a:endParaRPr lang="zh-CN" altLang="en-US" sz="1865" b="1" i="0" dirty="0" smtClean="0">
              <a:solidFill>
                <a:srgbClr val="FFFFFF"/>
              </a:solidFill>
              <a:latin typeface="Times New Roman" panose="02020503050405090304" charset="0"/>
              <a:ea typeface="微软雅黑" panose="020B0503020204020204" charset="-122"/>
            </a:endParaRPr>
          </a:p>
        </p:txBody>
      </p:sp>
      <p:grpSp>
        <p:nvGrpSpPr>
          <p:cNvPr id="11023" name="组合 11023"/>
          <p:cNvGrpSpPr/>
          <p:nvPr/>
        </p:nvGrpSpPr>
        <p:grpSpPr>
          <a:xfrm>
            <a:off x="914400" y="6021032"/>
            <a:ext cx="319185" cy="319270"/>
            <a:chOff x="1828800" y="12042063"/>
            <a:chExt cx="638370" cy="638540"/>
          </a:xfrm>
        </p:grpSpPr>
        <p:pic>
          <p:nvPicPr>
            <p:cNvPr id="911024" name="image 11024"/>
            <p:cNvPicPr>
              <a:picLocks noChangeAspect="1"/>
            </p:cNvPicPr>
            <p:nvPr/>
          </p:nvPicPr>
          <p:blipFill>
            <a:blip r:embed="rId7"/>
            <a:srcRect/>
            <a:stretch>
              <a:fillRect/>
            </a:stretch>
          </p:blipFill>
          <p:spPr>
            <a:xfrm>
              <a:off x="1822450" y="12035713"/>
              <a:ext cx="651070" cy="651239"/>
            </a:xfrm>
            <a:prstGeom prst="rect">
              <a:avLst/>
            </a:prstGeom>
          </p:spPr>
        </p:pic>
      </p:grpSp>
      <p:sp>
        <p:nvSpPr>
          <p:cNvPr id="11025" name="Object 11025"/>
          <p:cNvSpPr txBox="1"/>
          <p:nvPr/>
        </p:nvSpPr>
        <p:spPr>
          <a:xfrm>
            <a:off x="4114800" y="5897040"/>
            <a:ext cx="6426200" cy="571500"/>
          </a:xfrm>
          <a:prstGeom prst="rect">
            <a:avLst/>
          </a:prstGeom>
        </p:spPr>
        <p:txBody>
          <a:bodyPr vert="horz" wrap="square" lIns="0" tIns="0" rIns="0" bIns="0" rtlCol="0" anchor="t" anchorCtr="0">
            <a:noAutofit/>
          </a:bodyPr>
          <a:lstStyle/>
          <a:p>
            <a:pPr algn="l">
              <a:lnSpc>
                <a:spcPct val="130000"/>
              </a:lnSpc>
            </a:pPr>
            <a:r>
              <a:rPr lang="zh-CN" sz="1395" b="1" i="0" dirty="0" smtClean="0">
                <a:solidFill>
                  <a:srgbClr val="E97311"/>
                </a:solidFill>
                <a:latin typeface="Times New Roman" panose="02020503050405090304" charset="0"/>
                <a:ea typeface="微软雅黑" panose="020B0503020204020204" charset="-122"/>
              </a:rPr>
              <a:t>匹配优质健康管理服务，助力解决便捷就医、优质医疗资源及医疗咨询等难题，让诊前诊后无后顾之忧。</a:t>
            </a:r>
            <a:endParaRPr lang="zh-CN" altLang="en-US" sz="1395" b="1" i="0" dirty="0" smtClean="0">
              <a:solidFill>
                <a:srgbClr val="E97311"/>
              </a:solidFill>
              <a:latin typeface="Times New Roman" panose="02020503050405090304" charset="0"/>
              <a:ea typeface="微软雅黑" panose="020B0503020204020204" charset="-122"/>
            </a:endParaRPr>
          </a:p>
        </p:txBody>
      </p:sp>
      <p:sp>
        <p:nvSpPr>
          <p:cNvPr id="11026" name="Object 11026"/>
          <p:cNvSpPr txBox="1"/>
          <p:nvPr/>
        </p:nvSpPr>
        <p:spPr>
          <a:xfrm>
            <a:off x="8898495" y="1765312"/>
            <a:ext cx="1130300" cy="927100"/>
          </a:xfrm>
          <a:prstGeom prst="rect">
            <a:avLst/>
          </a:prstGeom>
        </p:spPr>
        <p:txBody>
          <a:bodyPr vert="horz" wrap="square" lIns="0" tIns="31199" rIns="0" bIns="31199" rtlCol="0" anchor="t" anchorCtr="0">
            <a:noAutofit/>
          </a:bodyPr>
          <a:lstStyle/>
          <a:p>
            <a:pPr algn="l">
              <a:lnSpc>
                <a:spcPct val="100000"/>
              </a:lnSpc>
            </a:pPr>
            <a:r>
              <a:rPr lang="zh-CN" sz="2795" b="1" i="0" dirty="0" smtClean="0">
                <a:solidFill>
                  <a:srgbClr val="FF881A"/>
                </a:solidFill>
                <a:latin typeface="Times New Roman" panose="02020503050405090304" charset="0"/>
                <a:ea typeface="微软雅黑" panose="020B0503020204020204" charset="-122"/>
              </a:rPr>
              <a:t>百万</a:t>
            </a:r>
            <a:endParaRPr lang="zh-CN" altLang="en-US" sz="2795">
              <a:latin typeface="Times New Roman" panose="02020503050405090304" charset="0"/>
              <a:ea typeface="微软雅黑" panose="020B0503020204020204" charset="-122"/>
            </a:endParaRPr>
          </a:p>
          <a:p>
            <a:pPr algn="l">
              <a:lnSpc>
                <a:spcPct val="100000"/>
              </a:lnSpc>
            </a:pPr>
            <a:r>
              <a:rPr lang="zh-CN" sz="2795" b="1" i="0" dirty="0" smtClean="0">
                <a:solidFill>
                  <a:srgbClr val="FF881A"/>
                </a:solidFill>
                <a:latin typeface="Times New Roman" panose="02020503050405090304" charset="0"/>
                <a:ea typeface="微软雅黑" panose="020B0503020204020204" charset="-122"/>
              </a:rPr>
              <a:t>医疗</a:t>
            </a:r>
            <a:endParaRPr lang="zh-CN" altLang="en-US" sz="2795">
              <a:latin typeface="Times New Roman" panose="02020503050405090304" charset="0"/>
              <a:ea typeface="微软雅黑" panose="020B0503020204020204" charset="-122"/>
            </a:endParaRPr>
          </a:p>
        </p:txBody>
      </p:sp>
      <p:sp>
        <p:nvSpPr>
          <p:cNvPr id="11027" name="Object 11027"/>
          <p:cNvSpPr txBox="1"/>
          <p:nvPr/>
        </p:nvSpPr>
        <p:spPr>
          <a:xfrm>
            <a:off x="914400" y="1504439"/>
            <a:ext cx="7423150" cy="1447800"/>
          </a:xfrm>
          <a:prstGeom prst="rect">
            <a:avLst/>
          </a:prstGeom>
        </p:spPr>
        <p:txBody>
          <a:bodyPr vert="horz" wrap="square" lIns="0" tIns="31199" rIns="0" bIns="31199" rtlCol="0" anchor="t" anchorCtr="0">
            <a:noAutofit/>
          </a:bodyPr>
          <a:lstStyle/>
          <a:p>
            <a:pPr algn="l">
              <a:lnSpc>
                <a:spcPct val="150000"/>
              </a:lnSpc>
            </a:pPr>
            <a:r>
              <a:rPr lang="zh-CN" sz="2330" b="1" i="0" dirty="0" smtClean="0">
                <a:solidFill>
                  <a:srgbClr val="000000"/>
                </a:solidFill>
                <a:latin typeface="Times New Roman" panose="02020503050405090304" charset="0"/>
                <a:ea typeface="微软雅黑" panose="020B0503020204020204" charset="-122"/>
              </a:rPr>
              <a:t>医疗险的局限性</a:t>
            </a:r>
            <a:endParaRPr lang="zh-CN" altLang="en-US" sz="2330">
              <a:latin typeface="Times New Roman" panose="02020503050405090304" charset="0"/>
              <a:ea typeface="微软雅黑" panose="020B0503020204020204" charset="-122"/>
            </a:endParaRPr>
          </a:p>
          <a:p>
            <a:pPr algn="l">
              <a:lnSpc>
                <a:spcPct val="150000"/>
              </a:lnSpc>
            </a:pPr>
            <a:r>
              <a:rPr lang="zh-CN" sz="1395" b="1" i="0" dirty="0" smtClean="0">
                <a:solidFill>
                  <a:srgbClr val="000000"/>
                </a:solidFill>
                <a:latin typeface="Times New Roman" panose="02020503050405090304" charset="0"/>
                <a:ea typeface="微软雅黑" panose="020B0503020204020204" charset="-122"/>
              </a:rPr>
              <a:t>存在免赔额：住院天数减少及控费情况下，理赔概率与金额大幅降低。</a:t>
            </a:r>
            <a:endParaRPr lang="zh-CN" altLang="en-US" sz="1395">
              <a:latin typeface="Times New Roman" panose="02020503050405090304" charset="0"/>
              <a:ea typeface="微软雅黑" panose="020B0503020204020204" charset="-122"/>
            </a:endParaRPr>
          </a:p>
          <a:p>
            <a:pPr algn="l">
              <a:lnSpc>
                <a:spcPct val="150000"/>
              </a:lnSpc>
            </a:pPr>
            <a:r>
              <a:rPr lang="zh-CN" sz="1395" b="1" i="0" dirty="0" smtClean="0">
                <a:solidFill>
                  <a:srgbClr val="000000"/>
                </a:solidFill>
                <a:latin typeface="Times New Roman" panose="02020503050405090304" charset="0"/>
                <a:ea typeface="微软雅黑" panose="020B0503020204020204" charset="-122"/>
              </a:rPr>
              <a:t>药品耗材受限：公立医院普通部就医受医保集采药品限制，常用药品和耗材多为便宜类型。</a:t>
            </a:r>
            <a:endParaRPr lang="zh-CN" altLang="en-US" sz="1395">
              <a:latin typeface="Times New Roman" panose="02020503050405090304" charset="0"/>
              <a:ea typeface="微软雅黑" panose="020B0503020204020204" charset="-122"/>
            </a:endParaRPr>
          </a:p>
        </p:txBody>
      </p:sp>
      <p:pic>
        <p:nvPicPr>
          <p:cNvPr id="911029" name="image 11029"/>
          <p:cNvPicPr>
            <a:picLocks noChangeAspect="1"/>
          </p:cNvPicPr>
          <p:nvPr/>
        </p:nvPicPr>
        <p:blipFill>
          <a:blip r:embed="rId10"/>
          <a:srcRect/>
          <a:stretch>
            <a:fillRect/>
          </a:stretch>
        </p:blipFill>
        <p:spPr>
          <a:xfrm>
            <a:off x="9745155" y="1794944"/>
            <a:ext cx="863578" cy="863578"/>
          </a:xfrm>
          <a:prstGeom prst="rect">
            <a:avLst/>
          </a:prstGeom>
        </p:spPr>
      </p:pic>
      <p:pic>
        <p:nvPicPr>
          <p:cNvPr id="911030" name="image 11030"/>
          <p:cNvPicPr>
            <a:picLocks noChangeAspect="1"/>
          </p:cNvPicPr>
          <p:nvPr/>
        </p:nvPicPr>
        <p:blipFill>
          <a:blip r:embed="rId11"/>
          <a:srcRect/>
          <a:stretch>
            <a:fillRect/>
          </a:stretch>
        </p:blipFill>
        <p:spPr>
          <a:xfrm>
            <a:off x="914400" y="3276608"/>
            <a:ext cx="609585" cy="609585"/>
          </a:xfrm>
          <a:prstGeom prst="rect">
            <a:avLst/>
          </a:prstGeom>
        </p:spPr>
      </p:pic>
      <p:pic>
        <p:nvPicPr>
          <p:cNvPr id="911031" name="image 11031"/>
          <p:cNvPicPr>
            <a:picLocks noChangeAspect="1"/>
          </p:cNvPicPr>
          <p:nvPr/>
        </p:nvPicPr>
        <p:blipFill>
          <a:blip r:embed="rId12"/>
          <a:srcRect/>
          <a:stretch>
            <a:fillRect/>
          </a:stretch>
        </p:blipFill>
        <p:spPr>
          <a:xfrm>
            <a:off x="719667" y="3090333"/>
            <a:ext cx="9436711" cy="13970"/>
          </a:xfrm>
          <a:prstGeom prst="rect">
            <a:avLst/>
          </a:prstGeom>
        </p:spPr>
      </p:pic>
      <p:grpSp>
        <p:nvGrpSpPr>
          <p:cNvPr id="2" name="组合 1"/>
          <p:cNvGrpSpPr/>
          <p:nvPr/>
        </p:nvGrpSpPr>
        <p:grpSpPr>
          <a:xfrm>
            <a:off x="618490" y="558800"/>
            <a:ext cx="246380" cy="246380"/>
            <a:chOff x="974" y="880"/>
            <a:chExt cx="388" cy="388"/>
          </a:xfrm>
        </p:grpSpPr>
        <p:pic>
          <p:nvPicPr>
            <p:cNvPr id="910010" name="image 10010"/>
            <p:cNvPicPr>
              <a:picLocks noChangeAspect="1"/>
            </p:cNvPicPr>
            <p:nvPr/>
          </p:nvPicPr>
          <p:blipFill>
            <a:blip r:embed="rId13"/>
            <a:srcRect/>
            <a:stretch>
              <a:fillRect/>
            </a:stretch>
          </p:blipFill>
          <p:spPr>
            <a:xfrm>
              <a:off x="974" y="880"/>
              <a:ext cx="389" cy="389"/>
            </a:xfrm>
            <a:prstGeom prst="rect">
              <a:avLst/>
            </a:prstGeom>
          </p:spPr>
        </p:pic>
        <p:pic>
          <p:nvPicPr>
            <p:cNvPr id="910011" name="image 10011"/>
            <p:cNvPicPr>
              <a:picLocks noChangeAspect="1"/>
            </p:cNvPicPr>
            <p:nvPr/>
          </p:nvPicPr>
          <p:blipFill>
            <a:blip r:embed="rId14"/>
            <a:srcRect/>
            <a:stretch>
              <a:fillRect/>
            </a:stretch>
          </p:blipFill>
          <p:spPr>
            <a:xfrm>
              <a:off x="974" y="880"/>
              <a:ext cx="389" cy="389"/>
            </a:xfrm>
            <a:prstGeom prst="rect">
              <a:avLst/>
            </a:prstGeom>
          </p:spPr>
        </p:pic>
        <p:pic>
          <p:nvPicPr>
            <p:cNvPr id="910012" name="image 10012"/>
            <p:cNvPicPr>
              <a:picLocks noChangeAspect="1"/>
            </p:cNvPicPr>
            <p:nvPr/>
          </p:nvPicPr>
          <p:blipFill>
            <a:blip r:embed="rId15"/>
            <a:srcRect/>
            <a:stretch>
              <a:fillRect/>
            </a:stretch>
          </p:blipFill>
          <p:spPr>
            <a:xfrm>
              <a:off x="974" y="880"/>
              <a:ext cx="146" cy="146"/>
            </a:xfrm>
            <a:prstGeom prst="rect">
              <a:avLst/>
            </a:prstGeom>
          </p:spPr>
        </p:pic>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1201" name="image 1201"/>
          <p:cNvPicPr>
            <a:picLocks noChangeAspect="1"/>
          </p:cNvPicPr>
          <p:nvPr/>
        </p:nvPicPr>
        <p:blipFill>
          <a:blip r:embed="rId1"/>
          <a:srcRect/>
          <a:stretch>
            <a:fillRect/>
          </a:stretch>
        </p:blipFill>
        <p:spPr>
          <a:xfrm rot="4020000">
            <a:off x="5598583" y="-2390352"/>
            <a:ext cx="435192" cy="13407559"/>
          </a:xfrm>
          <a:prstGeom prst="rect">
            <a:avLst/>
          </a:prstGeom>
        </p:spPr>
      </p:pic>
      <p:pic>
        <p:nvPicPr>
          <p:cNvPr id="91202" name="image 1202"/>
          <p:cNvPicPr>
            <a:picLocks noChangeAspect="1"/>
          </p:cNvPicPr>
          <p:nvPr/>
        </p:nvPicPr>
        <p:blipFill>
          <a:blip r:embed="rId2"/>
          <a:srcRect/>
          <a:stretch>
            <a:fillRect/>
          </a:stretch>
        </p:blipFill>
        <p:spPr>
          <a:xfrm>
            <a:off x="0" y="5166443"/>
            <a:ext cx="1160928" cy="386976"/>
          </a:xfrm>
          <a:prstGeom prst="rect">
            <a:avLst/>
          </a:prstGeom>
        </p:spPr>
      </p:pic>
      <p:sp>
        <p:nvSpPr>
          <p:cNvPr id="1203" name="Object 1203"/>
          <p:cNvSpPr txBox="1"/>
          <p:nvPr/>
        </p:nvSpPr>
        <p:spPr>
          <a:xfrm>
            <a:off x="0" y="5166443"/>
            <a:ext cx="1155700" cy="400050"/>
          </a:xfrm>
          <a:prstGeom prst="rect">
            <a:avLst/>
          </a:prstGeom>
        </p:spPr>
        <p:txBody>
          <a:bodyPr vert="horz" wrap="square" lIns="0" tIns="50300" rIns="0" bIns="50300" rtlCol="0" anchor="ctr" anchorCtr="0">
            <a:noAutofit/>
          </a:bodyPr>
          <a:lstStyle/>
          <a:p>
            <a:pPr algn="ctr">
              <a:lnSpc>
                <a:spcPct val="100000"/>
              </a:lnSpc>
            </a:pPr>
            <a:r>
              <a:rPr lang="zh-CN" sz="1930" b="1" i="0" dirty="0" smtClean="0">
                <a:solidFill>
                  <a:srgbClr val="FFFFFF"/>
                </a:solidFill>
                <a:latin typeface="Times New Roman" panose="02020503050405090304" charset="0"/>
                <a:ea typeface="微软雅黑" panose="020B0503020204020204" charset="-122"/>
              </a:rPr>
              <a:t>2017</a:t>
            </a:r>
            <a:endParaRPr lang="zh-CN" altLang="en-US" sz="1930" b="1" i="0" dirty="0" smtClean="0">
              <a:solidFill>
                <a:srgbClr val="FFFFFF"/>
              </a:solidFill>
              <a:latin typeface="Times New Roman" panose="02020503050405090304" charset="0"/>
              <a:ea typeface="微软雅黑" panose="020B0503020204020204" charset="-122"/>
            </a:endParaRPr>
          </a:p>
        </p:txBody>
      </p:sp>
      <p:pic>
        <p:nvPicPr>
          <p:cNvPr id="91204" name="image 1204"/>
          <p:cNvPicPr>
            <a:picLocks noChangeAspect="1"/>
          </p:cNvPicPr>
          <p:nvPr/>
        </p:nvPicPr>
        <p:blipFill>
          <a:blip r:embed="rId3"/>
          <a:srcRect/>
          <a:stretch>
            <a:fillRect/>
          </a:stretch>
        </p:blipFill>
        <p:spPr>
          <a:xfrm>
            <a:off x="2780565" y="4064000"/>
            <a:ext cx="1449270" cy="483090"/>
          </a:xfrm>
          <a:prstGeom prst="rect">
            <a:avLst/>
          </a:prstGeom>
        </p:spPr>
      </p:pic>
      <p:sp>
        <p:nvSpPr>
          <p:cNvPr id="1205" name="Object 1205"/>
          <p:cNvSpPr txBox="1"/>
          <p:nvPr/>
        </p:nvSpPr>
        <p:spPr>
          <a:xfrm>
            <a:off x="2789511" y="4064000"/>
            <a:ext cx="1441450" cy="495300"/>
          </a:xfrm>
          <a:prstGeom prst="rect">
            <a:avLst/>
          </a:prstGeom>
        </p:spPr>
        <p:txBody>
          <a:bodyPr vert="horz" wrap="square" lIns="0" tIns="62793" rIns="0" bIns="62793" rtlCol="0" anchor="ctr" anchorCtr="0">
            <a:noAutofit/>
          </a:bodyPr>
          <a:lstStyle/>
          <a:p>
            <a:pPr algn="ctr">
              <a:lnSpc>
                <a:spcPct val="100000"/>
              </a:lnSpc>
            </a:pPr>
            <a:r>
              <a:rPr lang="zh-CN" sz="2000" b="1" i="0" dirty="0" smtClean="0">
                <a:solidFill>
                  <a:srgbClr val="FFFFFF"/>
                </a:solidFill>
                <a:latin typeface="Times New Roman" panose="02020503050405090304" charset="0"/>
                <a:ea typeface="微软雅黑" panose="020B0503020204020204" charset="-122"/>
              </a:rPr>
              <a:t>2018</a:t>
            </a:r>
            <a:endParaRPr lang="zh-CN" altLang="en-US" sz="2000" b="1" i="0" dirty="0" smtClean="0">
              <a:solidFill>
                <a:srgbClr val="FFFFFF"/>
              </a:solidFill>
              <a:latin typeface="Times New Roman" panose="02020503050405090304" charset="0"/>
              <a:ea typeface="微软雅黑" panose="020B0503020204020204" charset="-122"/>
            </a:endParaRPr>
          </a:p>
        </p:txBody>
      </p:sp>
      <p:pic>
        <p:nvPicPr>
          <p:cNvPr id="91206" name="image 1206"/>
          <p:cNvPicPr>
            <a:picLocks noChangeAspect="1"/>
          </p:cNvPicPr>
          <p:nvPr/>
        </p:nvPicPr>
        <p:blipFill>
          <a:blip r:embed="rId4"/>
          <a:srcRect/>
          <a:stretch>
            <a:fillRect/>
          </a:stretch>
        </p:blipFill>
        <p:spPr>
          <a:xfrm>
            <a:off x="5789078" y="2878667"/>
            <a:ext cx="1204389" cy="401463"/>
          </a:xfrm>
          <a:prstGeom prst="rect">
            <a:avLst/>
          </a:prstGeom>
        </p:spPr>
      </p:pic>
      <p:sp>
        <p:nvSpPr>
          <p:cNvPr id="1207" name="Object 1207"/>
          <p:cNvSpPr txBox="1"/>
          <p:nvPr/>
        </p:nvSpPr>
        <p:spPr>
          <a:xfrm>
            <a:off x="5803947" y="2878667"/>
            <a:ext cx="1200150" cy="412750"/>
          </a:xfrm>
          <a:prstGeom prst="rect">
            <a:avLst/>
          </a:prstGeom>
        </p:spPr>
        <p:txBody>
          <a:bodyPr vert="horz" wrap="square" lIns="0" tIns="52183" rIns="0" bIns="52183" rtlCol="0" anchor="ctr" anchorCtr="0">
            <a:noAutofit/>
          </a:bodyPr>
          <a:lstStyle/>
          <a:p>
            <a:pPr algn="ctr">
              <a:lnSpc>
                <a:spcPct val="100000"/>
              </a:lnSpc>
            </a:pPr>
            <a:r>
              <a:rPr lang="zh-CN" sz="1985" b="1" i="0" dirty="0" smtClean="0">
                <a:solidFill>
                  <a:srgbClr val="FFFFFF"/>
                </a:solidFill>
                <a:latin typeface="Times New Roman" panose="02020503050405090304" charset="0"/>
                <a:ea typeface="微软雅黑" panose="020B0503020204020204" charset="-122"/>
              </a:rPr>
              <a:t>2021</a:t>
            </a:r>
            <a:endParaRPr lang="zh-CN" altLang="en-US" sz="1985" b="1" i="0" dirty="0" smtClean="0">
              <a:solidFill>
                <a:srgbClr val="FFFFFF"/>
              </a:solidFill>
              <a:latin typeface="Times New Roman" panose="02020503050405090304" charset="0"/>
              <a:ea typeface="微软雅黑" panose="020B0503020204020204" charset="-122"/>
            </a:endParaRPr>
          </a:p>
        </p:txBody>
      </p:sp>
      <p:sp>
        <p:nvSpPr>
          <p:cNvPr id="1208" name="Object 1208"/>
          <p:cNvSpPr txBox="1"/>
          <p:nvPr/>
        </p:nvSpPr>
        <p:spPr>
          <a:xfrm>
            <a:off x="929640" y="378883"/>
            <a:ext cx="6629400" cy="615950"/>
          </a:xfrm>
          <a:prstGeom prst="rect">
            <a:avLst/>
          </a:prstGeom>
        </p:spPr>
        <p:txBody>
          <a:bodyPr vert="horz" wrap="square" lIns="0" tIns="54415" rIns="0" bIns="54415" rtlCol="0" anchor="ctr" anchorCtr="0">
            <a:noAutofit/>
          </a:bodyPr>
          <a:lstStyle/>
          <a:p>
            <a:pPr algn="l">
              <a:lnSpc>
                <a:spcPct val="100000"/>
              </a:lnSpc>
            </a:pPr>
            <a:r>
              <a:rPr lang="zh-CN" sz="3200" b="1" i="0" dirty="0" smtClean="0">
                <a:solidFill>
                  <a:srgbClr val="EE7A3D"/>
                </a:solidFill>
                <a:latin typeface="Impact" panose="020B0806030902050204" charset="0"/>
                <a:ea typeface="微软雅黑" panose="020B0503020204020204" charset="-122"/>
              </a:rPr>
              <a:t>乐健2025（互联网版），升级回归</a:t>
            </a:r>
            <a:endParaRPr lang="zh-CN" altLang="en-US" sz="3200" b="1" i="0" dirty="0" smtClean="0">
              <a:solidFill>
                <a:srgbClr val="EE7A3D"/>
              </a:solidFill>
              <a:latin typeface="Impact" panose="020B0806030902050204" charset="0"/>
              <a:ea typeface="微软雅黑" panose="020B0503020204020204" charset="-122"/>
            </a:endParaRPr>
          </a:p>
        </p:txBody>
      </p:sp>
      <p:sp>
        <p:nvSpPr>
          <p:cNvPr id="1209" name="Object 1209"/>
          <p:cNvSpPr txBox="1"/>
          <p:nvPr/>
        </p:nvSpPr>
        <p:spPr>
          <a:xfrm>
            <a:off x="1041386" y="6316129"/>
            <a:ext cx="2330450" cy="374650"/>
          </a:xfrm>
          <a:prstGeom prst="rect">
            <a:avLst/>
          </a:prstGeom>
        </p:spPr>
        <p:txBody>
          <a:bodyPr vert="horz" wrap="square" lIns="0" tIns="62400" rIns="0" bIns="62400" rtlCol="0" anchor="t" anchorCtr="0">
            <a:noAutofit/>
          </a:bodyPr>
          <a:lstStyle/>
          <a:p>
            <a:pPr algn="l">
              <a:lnSpc>
                <a:spcPct val="100000"/>
              </a:lnSpc>
            </a:pPr>
            <a:r>
              <a:rPr lang="zh-CN" sz="1600" b="1" i="0" dirty="0" smtClean="0">
                <a:solidFill>
                  <a:srgbClr val="E97311"/>
                </a:solidFill>
                <a:latin typeface="Times New Roman" panose="02020503050405090304" charset="0"/>
                <a:ea typeface="微软雅黑" panose="020B0503020204020204" charset="-122"/>
              </a:rPr>
              <a:t>乐健一生中端医疗</a:t>
            </a:r>
            <a:endParaRPr lang="zh-CN" altLang="en-US" sz="1600" b="1" i="0" dirty="0" smtClean="0">
              <a:solidFill>
                <a:srgbClr val="E97311"/>
              </a:solidFill>
              <a:latin typeface="Times New Roman" panose="02020503050405090304" charset="0"/>
              <a:ea typeface="微软雅黑" panose="020B0503020204020204" charset="-122"/>
            </a:endParaRPr>
          </a:p>
        </p:txBody>
      </p:sp>
      <p:sp>
        <p:nvSpPr>
          <p:cNvPr id="12010" name="Object 12010"/>
          <p:cNvSpPr txBox="1"/>
          <p:nvPr/>
        </p:nvSpPr>
        <p:spPr>
          <a:xfrm>
            <a:off x="2688981" y="5757333"/>
            <a:ext cx="2571750" cy="336550"/>
          </a:xfrm>
          <a:prstGeom prst="rect">
            <a:avLst/>
          </a:prstGeom>
        </p:spPr>
        <p:txBody>
          <a:bodyPr vert="horz" wrap="square" lIns="0" tIns="56160" rIns="0" bIns="56160" rtlCol="0" anchor="t" anchorCtr="0">
            <a:noAutofit/>
          </a:bodyPr>
          <a:lstStyle/>
          <a:p>
            <a:pPr algn="l">
              <a:lnSpc>
                <a:spcPct val="100000"/>
              </a:lnSpc>
            </a:pPr>
            <a:r>
              <a:rPr lang="zh-CN" sz="1440" b="1" i="0" dirty="0" smtClean="0">
                <a:solidFill>
                  <a:srgbClr val="1F497D"/>
                </a:solidFill>
                <a:latin typeface="Times New Roman" panose="02020503050405090304" charset="0"/>
                <a:ea typeface="微软雅黑" panose="020B0503020204020204" charset="-122"/>
              </a:rPr>
              <a:t>乐健一生2018</a:t>
            </a:r>
            <a:endParaRPr lang="zh-CN" altLang="en-US" sz="1440" b="1" i="0" dirty="0" smtClean="0">
              <a:solidFill>
                <a:srgbClr val="1F497D"/>
              </a:solidFill>
              <a:latin typeface="Times New Roman" panose="02020503050405090304" charset="0"/>
              <a:ea typeface="微软雅黑" panose="020B0503020204020204" charset="-122"/>
            </a:endParaRPr>
          </a:p>
        </p:txBody>
      </p:sp>
      <p:sp>
        <p:nvSpPr>
          <p:cNvPr id="12011" name="Object 12011"/>
          <p:cNvSpPr txBox="1"/>
          <p:nvPr/>
        </p:nvSpPr>
        <p:spPr>
          <a:xfrm>
            <a:off x="3903119" y="5384795"/>
            <a:ext cx="2330450" cy="374650"/>
          </a:xfrm>
          <a:prstGeom prst="rect">
            <a:avLst/>
          </a:prstGeom>
        </p:spPr>
        <p:txBody>
          <a:bodyPr vert="horz" wrap="square" lIns="0" tIns="62400" rIns="0" bIns="62400" rtlCol="0" anchor="t" anchorCtr="0">
            <a:noAutofit/>
          </a:bodyPr>
          <a:lstStyle/>
          <a:p>
            <a:pPr algn="l">
              <a:lnSpc>
                <a:spcPct val="100000"/>
              </a:lnSpc>
            </a:pPr>
            <a:r>
              <a:rPr lang="zh-CN" sz="1600" b="1" i="0" dirty="0" smtClean="0">
                <a:solidFill>
                  <a:srgbClr val="E97311"/>
                </a:solidFill>
                <a:latin typeface="Times New Roman" panose="02020503050405090304" charset="0"/>
                <a:ea typeface="微软雅黑" panose="020B0503020204020204" charset="-122"/>
              </a:rPr>
              <a:t>乐健一生2018升级版</a:t>
            </a:r>
            <a:endParaRPr lang="zh-CN" altLang="en-US" sz="1600" b="1" i="0" dirty="0" smtClean="0">
              <a:solidFill>
                <a:srgbClr val="E97311"/>
              </a:solidFill>
              <a:latin typeface="Times New Roman" panose="02020503050405090304" charset="0"/>
              <a:ea typeface="微软雅黑" panose="020B0503020204020204" charset="-122"/>
            </a:endParaRPr>
          </a:p>
        </p:txBody>
      </p:sp>
      <p:pic>
        <p:nvPicPr>
          <p:cNvPr id="912012" name="image 12012"/>
          <p:cNvPicPr>
            <a:picLocks noChangeAspect="1"/>
          </p:cNvPicPr>
          <p:nvPr/>
        </p:nvPicPr>
        <p:blipFill>
          <a:blip r:embed="rId5"/>
          <a:srcRect/>
          <a:stretch>
            <a:fillRect/>
          </a:stretch>
        </p:blipFill>
        <p:spPr>
          <a:xfrm rot="5580000">
            <a:off x="6484614" y="3402747"/>
            <a:ext cx="508853" cy="508853"/>
          </a:xfrm>
          <a:prstGeom prst="rect">
            <a:avLst/>
          </a:prstGeom>
        </p:spPr>
      </p:pic>
      <p:pic>
        <p:nvPicPr>
          <p:cNvPr id="912013" name="image 12013"/>
          <p:cNvPicPr>
            <a:picLocks noChangeAspect="1"/>
          </p:cNvPicPr>
          <p:nvPr/>
        </p:nvPicPr>
        <p:blipFill>
          <a:blip r:embed="rId5"/>
          <a:srcRect/>
          <a:stretch>
            <a:fillRect/>
          </a:stretch>
        </p:blipFill>
        <p:spPr>
          <a:xfrm rot="5580000">
            <a:off x="3250773" y="4588933"/>
            <a:ext cx="508853" cy="508853"/>
          </a:xfrm>
          <a:prstGeom prst="rect">
            <a:avLst/>
          </a:prstGeom>
        </p:spPr>
      </p:pic>
      <p:pic>
        <p:nvPicPr>
          <p:cNvPr id="912014" name="image 12014"/>
          <p:cNvPicPr>
            <a:picLocks noChangeAspect="1"/>
          </p:cNvPicPr>
          <p:nvPr/>
        </p:nvPicPr>
        <p:blipFill>
          <a:blip r:embed="rId6"/>
          <a:srcRect/>
          <a:stretch>
            <a:fillRect/>
          </a:stretch>
        </p:blipFill>
        <p:spPr>
          <a:xfrm rot="5580000">
            <a:off x="4808640" y="4064000"/>
            <a:ext cx="508853" cy="508853"/>
          </a:xfrm>
          <a:prstGeom prst="rect">
            <a:avLst/>
          </a:prstGeom>
        </p:spPr>
      </p:pic>
      <p:pic>
        <p:nvPicPr>
          <p:cNvPr id="912015" name="image 12015"/>
          <p:cNvPicPr>
            <a:picLocks noChangeAspect="1"/>
          </p:cNvPicPr>
          <p:nvPr/>
        </p:nvPicPr>
        <p:blipFill>
          <a:blip r:embed="rId7"/>
          <a:srcRect/>
          <a:stretch>
            <a:fillRect/>
          </a:stretch>
        </p:blipFill>
        <p:spPr>
          <a:xfrm rot="5580000">
            <a:off x="1980432" y="5299366"/>
            <a:ext cx="457968" cy="457968"/>
          </a:xfrm>
          <a:prstGeom prst="rect">
            <a:avLst/>
          </a:prstGeom>
        </p:spPr>
      </p:pic>
      <p:pic>
        <p:nvPicPr>
          <p:cNvPr id="912016" name="image 12016"/>
          <p:cNvPicPr>
            <a:picLocks noChangeAspect="1"/>
          </p:cNvPicPr>
          <p:nvPr/>
        </p:nvPicPr>
        <p:blipFill>
          <a:blip r:embed="rId5"/>
          <a:srcRect/>
          <a:stretch>
            <a:fillRect/>
          </a:stretch>
        </p:blipFill>
        <p:spPr>
          <a:xfrm rot="5580000">
            <a:off x="558800" y="5757333"/>
            <a:ext cx="508853" cy="508853"/>
          </a:xfrm>
          <a:prstGeom prst="rect">
            <a:avLst/>
          </a:prstGeom>
        </p:spPr>
      </p:pic>
      <p:pic>
        <p:nvPicPr>
          <p:cNvPr id="912017" name="image 12017"/>
          <p:cNvPicPr>
            <a:picLocks noChangeAspect="1"/>
          </p:cNvPicPr>
          <p:nvPr/>
        </p:nvPicPr>
        <p:blipFill>
          <a:blip r:embed="rId8"/>
          <a:srcRect/>
          <a:stretch>
            <a:fillRect/>
          </a:stretch>
        </p:blipFill>
        <p:spPr>
          <a:xfrm>
            <a:off x="558800" y="2269067"/>
            <a:ext cx="4902261" cy="521553"/>
          </a:xfrm>
          <a:prstGeom prst="rect">
            <a:avLst/>
          </a:prstGeom>
        </p:spPr>
      </p:pic>
      <p:sp>
        <p:nvSpPr>
          <p:cNvPr id="12018" name="Object 12018"/>
          <p:cNvSpPr txBox="1"/>
          <p:nvPr/>
        </p:nvSpPr>
        <p:spPr>
          <a:xfrm>
            <a:off x="558800" y="2269067"/>
            <a:ext cx="4889500" cy="527050"/>
          </a:xfrm>
          <a:prstGeom prst="rect">
            <a:avLst/>
          </a:prstGeom>
        </p:spPr>
        <p:txBody>
          <a:bodyPr vert="horz" wrap="square" lIns="0" tIns="62400" rIns="0" bIns="62400" rtlCol="0" anchor="ctr" anchorCtr="0">
            <a:noAutofit/>
          </a:bodyPr>
          <a:lstStyle/>
          <a:p>
            <a:pPr algn="ctr">
              <a:lnSpc>
                <a:spcPct val="100000"/>
              </a:lnSpc>
            </a:pPr>
            <a:r>
              <a:rPr lang="zh-CN" sz="1865" b="1" i="0" dirty="0" smtClean="0">
                <a:solidFill>
                  <a:srgbClr val="FFFFFF"/>
                </a:solidFill>
                <a:latin typeface="Times New Roman" panose="02020503050405090304" charset="0"/>
                <a:ea typeface="微软雅黑" panose="020B0503020204020204" charset="-122"/>
              </a:rPr>
              <a:t>中端医疗保险的经典产品</a:t>
            </a:r>
            <a:endParaRPr lang="zh-CN" altLang="en-US" sz="1865" b="1" i="0" dirty="0" smtClean="0">
              <a:solidFill>
                <a:srgbClr val="FFFFFF"/>
              </a:solidFill>
              <a:latin typeface="Times New Roman" panose="02020503050405090304" charset="0"/>
              <a:ea typeface="微软雅黑" panose="020B0503020204020204" charset="-122"/>
            </a:endParaRPr>
          </a:p>
        </p:txBody>
      </p:sp>
      <p:sp>
        <p:nvSpPr>
          <p:cNvPr id="12019" name="Object 12019"/>
          <p:cNvSpPr txBox="1"/>
          <p:nvPr/>
        </p:nvSpPr>
        <p:spPr>
          <a:xfrm>
            <a:off x="5410186" y="4588933"/>
            <a:ext cx="2330450" cy="577850"/>
          </a:xfrm>
          <a:prstGeom prst="rect">
            <a:avLst/>
          </a:prstGeom>
        </p:spPr>
        <p:txBody>
          <a:bodyPr vert="horz" wrap="square" lIns="0" tIns="62400" rIns="0" bIns="62400" rtlCol="0" anchor="t" anchorCtr="0">
            <a:noAutofit/>
          </a:bodyPr>
          <a:lstStyle/>
          <a:p>
            <a:pPr algn="l">
              <a:lnSpc>
                <a:spcPct val="100000"/>
              </a:lnSpc>
            </a:pPr>
            <a:r>
              <a:rPr lang="zh-CN" sz="1600" b="1" i="0" dirty="0" smtClean="0">
                <a:solidFill>
                  <a:srgbClr val="0070C0"/>
                </a:solidFill>
                <a:latin typeface="Times New Roman" panose="02020503050405090304" charset="0"/>
                <a:ea typeface="微软雅黑" panose="020B0503020204020204" charset="-122"/>
              </a:rPr>
              <a:t>乐健2019</a:t>
            </a:r>
            <a:endParaRPr lang="zh-CN" altLang="en-US" sz="1600" b="1" i="0" dirty="0" smtClean="0">
              <a:solidFill>
                <a:srgbClr val="0070C0"/>
              </a:solidFill>
              <a:latin typeface="Times New Roman" panose="02020503050405090304" charset="0"/>
              <a:ea typeface="微软雅黑" panose="020B0503020204020204" charset="-122"/>
            </a:endParaRPr>
          </a:p>
        </p:txBody>
      </p:sp>
      <p:sp>
        <p:nvSpPr>
          <p:cNvPr id="12020" name="Object 12020"/>
          <p:cNvSpPr txBox="1"/>
          <p:nvPr/>
        </p:nvSpPr>
        <p:spPr>
          <a:xfrm>
            <a:off x="6925733" y="4064000"/>
            <a:ext cx="2330450" cy="374650"/>
          </a:xfrm>
          <a:prstGeom prst="rect">
            <a:avLst/>
          </a:prstGeom>
        </p:spPr>
        <p:txBody>
          <a:bodyPr vert="horz" wrap="square" lIns="0" tIns="62400" rIns="0" bIns="62400" rtlCol="0" anchor="t" anchorCtr="0">
            <a:noAutofit/>
          </a:bodyPr>
          <a:lstStyle/>
          <a:p>
            <a:pPr algn="l">
              <a:lnSpc>
                <a:spcPct val="100000"/>
              </a:lnSpc>
            </a:pPr>
            <a:r>
              <a:rPr lang="zh-CN" sz="1600" b="1" i="0" dirty="0" smtClean="0">
                <a:solidFill>
                  <a:srgbClr val="E97311"/>
                </a:solidFill>
                <a:latin typeface="Times New Roman" panose="02020503050405090304" charset="0"/>
                <a:ea typeface="微软雅黑" panose="020B0503020204020204" charset="-122"/>
              </a:rPr>
              <a:t>乐健2021</a:t>
            </a:r>
            <a:endParaRPr lang="zh-CN" altLang="en-US" sz="1600" b="1" i="0" dirty="0" smtClean="0">
              <a:solidFill>
                <a:srgbClr val="E97311"/>
              </a:solidFill>
              <a:latin typeface="Times New Roman" panose="02020503050405090304" charset="0"/>
              <a:ea typeface="微软雅黑" panose="020B0503020204020204" charset="-122"/>
            </a:endParaRPr>
          </a:p>
        </p:txBody>
      </p:sp>
      <p:pic>
        <p:nvPicPr>
          <p:cNvPr id="912021" name="image 12021"/>
          <p:cNvPicPr>
            <a:picLocks noChangeAspect="1"/>
          </p:cNvPicPr>
          <p:nvPr/>
        </p:nvPicPr>
        <p:blipFill>
          <a:blip r:embed="rId9"/>
          <a:srcRect/>
          <a:stretch>
            <a:fillRect/>
          </a:stretch>
        </p:blipFill>
        <p:spPr>
          <a:xfrm>
            <a:off x="6927409" y="2269067"/>
            <a:ext cx="1403791" cy="469906"/>
          </a:xfrm>
          <a:prstGeom prst="rect">
            <a:avLst/>
          </a:prstGeom>
        </p:spPr>
      </p:pic>
      <p:sp>
        <p:nvSpPr>
          <p:cNvPr id="12022" name="Object 12022"/>
          <p:cNvSpPr txBox="1"/>
          <p:nvPr/>
        </p:nvSpPr>
        <p:spPr>
          <a:xfrm>
            <a:off x="6959583" y="2269067"/>
            <a:ext cx="1384300" cy="476250"/>
          </a:xfrm>
          <a:prstGeom prst="rect">
            <a:avLst/>
          </a:prstGeom>
        </p:spPr>
        <p:txBody>
          <a:bodyPr vert="horz" wrap="square" lIns="0" tIns="62400" rIns="0" bIns="62400" rtlCol="0" anchor="ctr" anchorCtr="0">
            <a:noAutofit/>
          </a:bodyPr>
          <a:lstStyle/>
          <a:p>
            <a:pPr algn="ctr">
              <a:lnSpc>
                <a:spcPct val="100000"/>
              </a:lnSpc>
            </a:pPr>
            <a:r>
              <a:rPr lang="zh-CN" sz="2130" b="1" i="0" dirty="0" smtClean="0">
                <a:solidFill>
                  <a:srgbClr val="FFFFFF"/>
                </a:solidFill>
                <a:latin typeface="Times New Roman" panose="02020503050405090304" charset="0"/>
                <a:ea typeface="微软雅黑" panose="020B0503020204020204" charset="-122"/>
              </a:rPr>
              <a:t>2022</a:t>
            </a:r>
            <a:endParaRPr lang="zh-CN" altLang="en-US" sz="2130" b="1" i="0" dirty="0" smtClean="0">
              <a:solidFill>
                <a:srgbClr val="FFFFFF"/>
              </a:solidFill>
              <a:latin typeface="Times New Roman" panose="02020503050405090304" charset="0"/>
              <a:ea typeface="微软雅黑" panose="020B0503020204020204" charset="-122"/>
            </a:endParaRPr>
          </a:p>
        </p:txBody>
      </p:sp>
      <p:sp>
        <p:nvSpPr>
          <p:cNvPr id="12023" name="Object 12023"/>
          <p:cNvSpPr txBox="1"/>
          <p:nvPr/>
        </p:nvSpPr>
        <p:spPr>
          <a:xfrm>
            <a:off x="8331356" y="3404102"/>
            <a:ext cx="1092200" cy="508000"/>
          </a:xfrm>
          <a:prstGeom prst="rect">
            <a:avLst/>
          </a:prstGeom>
        </p:spPr>
        <p:txBody>
          <a:bodyPr vert="horz" wrap="square" lIns="0" tIns="50544" rIns="0" bIns="50544" rtlCol="0" anchor="t" anchorCtr="0">
            <a:noAutofit/>
          </a:bodyPr>
          <a:lstStyle/>
          <a:p>
            <a:pPr algn="ctr">
              <a:lnSpc>
                <a:spcPct val="125000"/>
              </a:lnSpc>
            </a:pPr>
            <a:r>
              <a:rPr lang="zh-CN" sz="1295" b="1" i="0" dirty="0" smtClean="0">
                <a:solidFill>
                  <a:srgbClr val="0070C0"/>
                </a:solidFill>
                <a:latin typeface="Times New Roman" panose="02020503050405090304" charset="0"/>
                <a:ea typeface="微软雅黑" panose="020B0503020204020204" charset="-122"/>
              </a:rPr>
              <a:t>乐健2022</a:t>
            </a:r>
            <a:endParaRPr lang="zh-CN" altLang="en-US" sz="1295">
              <a:latin typeface="Times New Roman" panose="02020503050405090304" charset="0"/>
              <a:ea typeface="微软雅黑" panose="020B0503020204020204" charset="-122"/>
            </a:endParaRPr>
          </a:p>
          <a:p>
            <a:pPr algn="ctr">
              <a:lnSpc>
                <a:spcPct val="125000"/>
              </a:lnSpc>
            </a:pPr>
            <a:r>
              <a:rPr lang="zh-CN" sz="1295" b="1" i="0" dirty="0" smtClean="0">
                <a:solidFill>
                  <a:srgbClr val="0070C0"/>
                </a:solidFill>
                <a:latin typeface="Times New Roman" panose="02020503050405090304" charset="0"/>
                <a:ea typeface="微软雅黑" panose="020B0503020204020204" charset="-122"/>
              </a:rPr>
              <a:t>（三年期）</a:t>
            </a:r>
            <a:endParaRPr lang="zh-CN" altLang="en-US" sz="1295">
              <a:latin typeface="Times New Roman" panose="02020503050405090304" charset="0"/>
              <a:ea typeface="微软雅黑" panose="020B0503020204020204" charset="-122"/>
            </a:endParaRPr>
          </a:p>
        </p:txBody>
      </p:sp>
      <p:pic>
        <p:nvPicPr>
          <p:cNvPr id="912024" name="image 12024"/>
          <p:cNvPicPr>
            <a:picLocks noChangeAspect="1"/>
          </p:cNvPicPr>
          <p:nvPr/>
        </p:nvPicPr>
        <p:blipFill>
          <a:blip r:embed="rId10"/>
          <a:srcRect/>
          <a:stretch>
            <a:fillRect/>
          </a:stretch>
        </p:blipFill>
        <p:spPr>
          <a:xfrm>
            <a:off x="1183514" y="4588933"/>
            <a:ext cx="1254886" cy="418295"/>
          </a:xfrm>
          <a:prstGeom prst="rect">
            <a:avLst/>
          </a:prstGeom>
        </p:spPr>
      </p:pic>
      <p:sp>
        <p:nvSpPr>
          <p:cNvPr id="12025" name="Object 12025"/>
          <p:cNvSpPr txBox="1"/>
          <p:nvPr/>
        </p:nvSpPr>
        <p:spPr>
          <a:xfrm>
            <a:off x="1199006" y="4588933"/>
            <a:ext cx="1250950" cy="431800"/>
          </a:xfrm>
          <a:prstGeom prst="rect">
            <a:avLst/>
          </a:prstGeom>
        </p:spPr>
        <p:txBody>
          <a:bodyPr vert="horz" wrap="square" lIns="0" tIns="54371" rIns="0" bIns="54371" rtlCol="0" anchor="ctr" anchorCtr="0">
            <a:noAutofit/>
          </a:bodyPr>
          <a:lstStyle/>
          <a:p>
            <a:pPr algn="ctr">
              <a:lnSpc>
                <a:spcPct val="100000"/>
              </a:lnSpc>
            </a:pPr>
            <a:r>
              <a:rPr lang="zh-CN" sz="1945" b="1" i="0" dirty="0" smtClean="0">
                <a:solidFill>
                  <a:srgbClr val="FFFFFF"/>
                </a:solidFill>
                <a:latin typeface="Times New Roman" panose="02020503050405090304" charset="0"/>
                <a:ea typeface="微软雅黑" panose="020B0503020204020204" charset="-122"/>
              </a:rPr>
              <a:t>2018</a:t>
            </a:r>
            <a:endParaRPr lang="zh-CN" altLang="en-US" sz="1945" b="1" i="0" dirty="0" smtClean="0">
              <a:solidFill>
                <a:srgbClr val="FFFFFF"/>
              </a:solidFill>
              <a:latin typeface="Times New Roman" panose="02020503050405090304" charset="0"/>
              <a:ea typeface="微软雅黑" panose="020B0503020204020204" charset="-122"/>
            </a:endParaRPr>
          </a:p>
        </p:txBody>
      </p:sp>
      <p:pic>
        <p:nvPicPr>
          <p:cNvPr id="912026" name="image 12026"/>
          <p:cNvPicPr>
            <a:picLocks noChangeAspect="1"/>
          </p:cNvPicPr>
          <p:nvPr/>
        </p:nvPicPr>
        <p:blipFill>
          <a:blip r:embed="rId11"/>
          <a:srcRect/>
          <a:stretch>
            <a:fillRect/>
          </a:stretch>
        </p:blipFill>
        <p:spPr>
          <a:xfrm>
            <a:off x="4381055" y="3456926"/>
            <a:ext cx="1364023" cy="454674"/>
          </a:xfrm>
          <a:prstGeom prst="rect">
            <a:avLst/>
          </a:prstGeom>
        </p:spPr>
      </p:pic>
      <p:sp>
        <p:nvSpPr>
          <p:cNvPr id="12027" name="Object 12027"/>
          <p:cNvSpPr txBox="1"/>
          <p:nvPr/>
        </p:nvSpPr>
        <p:spPr>
          <a:xfrm>
            <a:off x="4389475" y="3446501"/>
            <a:ext cx="1358900" cy="469900"/>
          </a:xfrm>
          <a:prstGeom prst="rect">
            <a:avLst/>
          </a:prstGeom>
        </p:spPr>
        <p:txBody>
          <a:bodyPr vert="horz" wrap="square" lIns="0" tIns="59100" rIns="0" bIns="59100" rtlCol="0" anchor="ctr" anchorCtr="0">
            <a:noAutofit/>
          </a:bodyPr>
          <a:lstStyle/>
          <a:p>
            <a:pPr algn="ctr">
              <a:lnSpc>
                <a:spcPct val="100000"/>
              </a:lnSpc>
            </a:pPr>
            <a:r>
              <a:rPr lang="zh-CN" sz="1610" b="1" i="0" dirty="0" smtClean="0">
                <a:solidFill>
                  <a:srgbClr val="FFFFFF"/>
                </a:solidFill>
                <a:latin typeface="Times New Roman" panose="02020503050405090304" charset="0"/>
                <a:ea typeface="微软雅黑" panose="020B0503020204020204" charset="-122"/>
              </a:rPr>
              <a:t>2019-2020</a:t>
            </a:r>
            <a:endParaRPr lang="zh-CN" altLang="en-US" sz="1610" b="1" i="0" dirty="0" smtClean="0">
              <a:solidFill>
                <a:srgbClr val="FFFFFF"/>
              </a:solidFill>
              <a:latin typeface="Times New Roman" panose="02020503050405090304" charset="0"/>
              <a:ea typeface="微软雅黑" panose="020B0503020204020204" charset="-122"/>
            </a:endParaRPr>
          </a:p>
        </p:txBody>
      </p:sp>
      <p:sp>
        <p:nvSpPr>
          <p:cNvPr id="12028" name="Object 12028"/>
          <p:cNvSpPr txBox="1"/>
          <p:nvPr/>
        </p:nvSpPr>
        <p:spPr>
          <a:xfrm>
            <a:off x="5774267" y="6095153"/>
            <a:ext cx="6426200" cy="425450"/>
          </a:xfrm>
          <a:prstGeom prst="rect">
            <a:avLst/>
          </a:prstGeom>
        </p:spPr>
        <p:txBody>
          <a:bodyPr vert="horz" wrap="square" lIns="0" tIns="62400" rIns="0" bIns="62400" rtlCol="0" anchor="t" anchorCtr="0">
            <a:noAutofit/>
          </a:bodyPr>
          <a:lstStyle/>
          <a:p>
            <a:pPr algn="l">
              <a:lnSpc>
                <a:spcPct val="100000"/>
              </a:lnSpc>
            </a:pPr>
            <a:r>
              <a:rPr lang="zh-CN" sz="1865" b="1" i="0" dirty="0" smtClean="0">
                <a:solidFill>
                  <a:srgbClr val="FF881A"/>
                </a:solidFill>
                <a:latin typeface="Times New Roman" panose="02020503050405090304" charset="0"/>
                <a:ea typeface="微软雅黑" panose="020B0503020204020204" charset="-122"/>
              </a:rPr>
              <a:t>一家专注于健康领域的保险公司--复星联合健康保险</a:t>
            </a:r>
            <a:endParaRPr lang="zh-CN" altLang="en-US" sz="1865" b="1" i="0" dirty="0" smtClean="0">
              <a:solidFill>
                <a:srgbClr val="FF881A"/>
              </a:solidFill>
              <a:latin typeface="Times New Roman" panose="02020503050405090304" charset="0"/>
              <a:ea typeface="微软雅黑" panose="020B0503020204020204" charset="-122"/>
            </a:endParaRPr>
          </a:p>
        </p:txBody>
      </p:sp>
      <p:pic>
        <p:nvPicPr>
          <p:cNvPr id="912029" name="image 12029"/>
          <p:cNvPicPr>
            <a:picLocks noChangeAspect="1"/>
          </p:cNvPicPr>
          <p:nvPr/>
        </p:nvPicPr>
        <p:blipFill>
          <a:blip r:embed="rId12"/>
          <a:srcRect/>
          <a:stretch>
            <a:fillRect/>
          </a:stretch>
        </p:blipFill>
        <p:spPr>
          <a:xfrm rot="5580000">
            <a:off x="8928938" y="2269067"/>
            <a:ext cx="723062" cy="697662"/>
          </a:xfrm>
          <a:prstGeom prst="rect">
            <a:avLst/>
          </a:prstGeom>
        </p:spPr>
      </p:pic>
      <p:pic>
        <p:nvPicPr>
          <p:cNvPr id="912030" name="image 12030"/>
          <p:cNvPicPr>
            <a:picLocks noChangeAspect="1"/>
          </p:cNvPicPr>
          <p:nvPr/>
        </p:nvPicPr>
        <p:blipFill>
          <a:blip r:embed="rId13"/>
          <a:srcRect/>
          <a:stretch>
            <a:fillRect/>
          </a:stretch>
        </p:blipFill>
        <p:spPr>
          <a:xfrm>
            <a:off x="8366996" y="1789932"/>
            <a:ext cx="1285004" cy="428335"/>
          </a:xfrm>
          <a:prstGeom prst="rect">
            <a:avLst/>
          </a:prstGeom>
        </p:spPr>
      </p:pic>
      <p:sp>
        <p:nvSpPr>
          <p:cNvPr id="12031" name="Object 12031"/>
          <p:cNvSpPr txBox="1"/>
          <p:nvPr/>
        </p:nvSpPr>
        <p:spPr>
          <a:xfrm>
            <a:off x="8382860" y="1780111"/>
            <a:ext cx="1276350" cy="444500"/>
          </a:xfrm>
          <a:prstGeom prst="rect">
            <a:avLst/>
          </a:prstGeom>
        </p:spPr>
        <p:txBody>
          <a:bodyPr vert="horz" wrap="square" lIns="0" tIns="55676" rIns="0" bIns="55676" rtlCol="0" anchor="ctr" anchorCtr="0">
            <a:noAutofit/>
          </a:bodyPr>
          <a:lstStyle/>
          <a:p>
            <a:pPr algn="ctr">
              <a:lnSpc>
                <a:spcPct val="100000"/>
              </a:lnSpc>
            </a:pPr>
            <a:r>
              <a:rPr lang="zh-CN" sz="2370" b="1" i="0" dirty="0" smtClean="0">
                <a:solidFill>
                  <a:srgbClr val="FFFFFF"/>
                </a:solidFill>
                <a:latin typeface="Times New Roman" panose="02020503050405090304" charset="0"/>
                <a:ea typeface="微软雅黑" panose="020B0503020204020204" charset="-122"/>
              </a:rPr>
              <a:t>2023</a:t>
            </a:r>
            <a:endParaRPr lang="zh-CN" altLang="en-US" sz="2370" b="1" i="0" dirty="0" smtClean="0">
              <a:solidFill>
                <a:srgbClr val="FFFFFF"/>
              </a:solidFill>
              <a:latin typeface="Times New Roman" panose="02020503050405090304" charset="0"/>
              <a:ea typeface="微软雅黑" panose="020B0503020204020204" charset="-122"/>
            </a:endParaRPr>
          </a:p>
        </p:txBody>
      </p:sp>
      <p:sp>
        <p:nvSpPr>
          <p:cNvPr id="12032" name="Object 12032"/>
          <p:cNvSpPr txBox="1"/>
          <p:nvPr/>
        </p:nvSpPr>
        <p:spPr>
          <a:xfrm>
            <a:off x="9668904" y="3251198"/>
            <a:ext cx="2330450" cy="374650"/>
          </a:xfrm>
          <a:prstGeom prst="rect">
            <a:avLst/>
          </a:prstGeom>
        </p:spPr>
        <p:txBody>
          <a:bodyPr vert="horz" wrap="square" lIns="0" tIns="62400" rIns="0" bIns="62400" rtlCol="0" anchor="t" anchorCtr="0">
            <a:noAutofit/>
          </a:bodyPr>
          <a:lstStyle/>
          <a:p>
            <a:pPr algn="l">
              <a:lnSpc>
                <a:spcPct val="100000"/>
              </a:lnSpc>
            </a:pPr>
            <a:r>
              <a:rPr lang="zh-CN" sz="1600" b="1" i="0" dirty="0" smtClean="0">
                <a:solidFill>
                  <a:srgbClr val="E97311"/>
                </a:solidFill>
                <a:latin typeface="Times New Roman" panose="02020503050405090304" charset="0"/>
                <a:ea typeface="微软雅黑" panose="020B0503020204020204" charset="-122"/>
              </a:rPr>
              <a:t>乐健2023</a:t>
            </a:r>
            <a:endParaRPr lang="zh-CN" altLang="en-US" sz="1600" b="1" i="0" dirty="0" smtClean="0">
              <a:solidFill>
                <a:srgbClr val="E97311"/>
              </a:solidFill>
              <a:latin typeface="Times New Roman" panose="02020503050405090304" charset="0"/>
              <a:ea typeface="微软雅黑" panose="020B0503020204020204" charset="-122"/>
            </a:endParaRPr>
          </a:p>
        </p:txBody>
      </p:sp>
      <p:pic>
        <p:nvPicPr>
          <p:cNvPr id="912033" name="image 12033"/>
          <p:cNvPicPr>
            <a:picLocks noChangeAspect="1"/>
          </p:cNvPicPr>
          <p:nvPr/>
        </p:nvPicPr>
        <p:blipFill>
          <a:blip r:embed="rId14"/>
          <a:srcRect/>
          <a:stretch>
            <a:fillRect/>
          </a:stretch>
        </p:blipFill>
        <p:spPr>
          <a:xfrm rot="5580000">
            <a:off x="7919029" y="2878667"/>
            <a:ext cx="412171" cy="412171"/>
          </a:xfrm>
          <a:prstGeom prst="rect">
            <a:avLst/>
          </a:prstGeom>
        </p:spPr>
      </p:pic>
      <p:pic>
        <p:nvPicPr>
          <p:cNvPr id="912034" name="image 12034"/>
          <p:cNvPicPr>
            <a:picLocks noChangeAspect="1"/>
          </p:cNvPicPr>
          <p:nvPr/>
        </p:nvPicPr>
        <p:blipFill>
          <a:blip r:embed="rId15"/>
          <a:srcRect/>
          <a:stretch>
            <a:fillRect/>
          </a:stretch>
        </p:blipFill>
        <p:spPr>
          <a:xfrm rot="5580000">
            <a:off x="10617200" y="1453291"/>
            <a:ext cx="764976" cy="764976"/>
          </a:xfrm>
          <a:prstGeom prst="rect">
            <a:avLst/>
          </a:prstGeom>
        </p:spPr>
      </p:pic>
      <p:pic>
        <p:nvPicPr>
          <p:cNvPr id="912035" name="image 12035"/>
          <p:cNvPicPr>
            <a:picLocks noChangeAspect="1"/>
          </p:cNvPicPr>
          <p:nvPr/>
        </p:nvPicPr>
        <p:blipFill>
          <a:blip r:embed="rId9"/>
          <a:srcRect/>
          <a:stretch>
            <a:fillRect/>
          </a:stretch>
        </p:blipFill>
        <p:spPr>
          <a:xfrm>
            <a:off x="9433542" y="1138761"/>
            <a:ext cx="1403791" cy="469906"/>
          </a:xfrm>
          <a:prstGeom prst="rect">
            <a:avLst/>
          </a:prstGeom>
        </p:spPr>
      </p:pic>
      <p:sp>
        <p:nvSpPr>
          <p:cNvPr id="12036" name="Object 12036"/>
          <p:cNvSpPr txBox="1"/>
          <p:nvPr/>
        </p:nvSpPr>
        <p:spPr>
          <a:xfrm>
            <a:off x="9465716" y="1134527"/>
            <a:ext cx="1384300" cy="476250"/>
          </a:xfrm>
          <a:prstGeom prst="rect">
            <a:avLst/>
          </a:prstGeom>
        </p:spPr>
        <p:txBody>
          <a:bodyPr vert="horz" wrap="square" lIns="0" tIns="62400" rIns="0" bIns="62400" rtlCol="0" anchor="ctr" anchorCtr="0">
            <a:noAutofit/>
          </a:bodyPr>
          <a:lstStyle/>
          <a:p>
            <a:pPr algn="ctr">
              <a:lnSpc>
                <a:spcPct val="100000"/>
              </a:lnSpc>
            </a:pPr>
            <a:r>
              <a:rPr lang="zh-CN" sz="2400" b="1" i="0" dirty="0" smtClean="0">
                <a:solidFill>
                  <a:srgbClr val="FFFFFF"/>
                </a:solidFill>
                <a:latin typeface="Times New Roman" panose="02020503050405090304" charset="0"/>
                <a:ea typeface="微软雅黑" panose="020B0503020204020204" charset="-122"/>
              </a:rPr>
              <a:t>2025</a:t>
            </a:r>
            <a:endParaRPr lang="zh-CN" altLang="en-US" sz="2400" b="1" i="0" dirty="0" smtClean="0">
              <a:solidFill>
                <a:srgbClr val="FFFFFF"/>
              </a:solidFill>
              <a:latin typeface="Times New Roman" panose="02020503050405090304" charset="0"/>
              <a:ea typeface="微软雅黑" panose="020B0503020204020204" charset="-122"/>
            </a:endParaRPr>
          </a:p>
        </p:txBody>
      </p:sp>
      <p:sp>
        <p:nvSpPr>
          <p:cNvPr id="12037" name="Object 12037"/>
          <p:cNvSpPr txBox="1"/>
          <p:nvPr/>
        </p:nvSpPr>
        <p:spPr>
          <a:xfrm>
            <a:off x="10617200" y="2421459"/>
            <a:ext cx="1346200" cy="628650"/>
          </a:xfrm>
          <a:prstGeom prst="rect">
            <a:avLst/>
          </a:prstGeom>
        </p:spPr>
        <p:txBody>
          <a:bodyPr vert="horz" wrap="square" lIns="0" tIns="62400" rIns="0" bIns="62400" rtlCol="0" anchor="t" anchorCtr="0">
            <a:noAutofit/>
          </a:bodyPr>
          <a:lstStyle/>
          <a:p>
            <a:pPr algn="ctr">
              <a:lnSpc>
                <a:spcPct val="125000"/>
              </a:lnSpc>
            </a:pPr>
            <a:r>
              <a:rPr lang="zh-CN" sz="1600" b="1" i="0" dirty="0" smtClean="0">
                <a:solidFill>
                  <a:srgbClr val="0070C0"/>
                </a:solidFill>
                <a:latin typeface="Times New Roman" panose="02020503050405090304" charset="0"/>
                <a:ea typeface="微软雅黑" panose="020B0503020204020204" charset="-122"/>
              </a:rPr>
              <a:t>乐健2025</a:t>
            </a:r>
            <a:endParaRPr lang="zh-CN" altLang="en-US" sz="1600">
              <a:latin typeface="Times New Roman" panose="02020503050405090304" charset="0"/>
              <a:ea typeface="微软雅黑" panose="020B0503020204020204" charset="-122"/>
            </a:endParaRPr>
          </a:p>
          <a:p>
            <a:pPr algn="ctr">
              <a:lnSpc>
                <a:spcPct val="125000"/>
              </a:lnSpc>
            </a:pPr>
            <a:r>
              <a:rPr lang="zh-CN" sz="1600" b="1" i="0" dirty="0" smtClean="0">
                <a:solidFill>
                  <a:srgbClr val="0070C0"/>
                </a:solidFill>
                <a:latin typeface="Times New Roman" panose="02020503050405090304" charset="0"/>
                <a:ea typeface="微软雅黑" panose="020B0503020204020204" charset="-122"/>
              </a:rPr>
              <a:t>（互联网版）</a:t>
            </a:r>
            <a:endParaRPr lang="zh-CN" altLang="en-US" sz="1600">
              <a:latin typeface="Times New Roman" panose="02020503050405090304" charset="0"/>
              <a:ea typeface="微软雅黑" panose="020B0503020204020204" charset="-122"/>
            </a:endParaRPr>
          </a:p>
        </p:txBody>
      </p:sp>
      <p:pic>
        <p:nvPicPr>
          <p:cNvPr id="912038" name="image 12038"/>
          <p:cNvPicPr>
            <a:picLocks noChangeAspect="1"/>
          </p:cNvPicPr>
          <p:nvPr/>
        </p:nvPicPr>
        <p:blipFill>
          <a:blip r:embed="rId16"/>
          <a:srcRect/>
          <a:stretch>
            <a:fillRect/>
          </a:stretch>
        </p:blipFill>
        <p:spPr>
          <a:xfrm>
            <a:off x="9198102" y="595969"/>
            <a:ext cx="1012698" cy="1012698"/>
          </a:xfrm>
          <a:prstGeom prst="rect">
            <a:avLst/>
          </a:prstGeom>
        </p:spPr>
      </p:pic>
      <p:grpSp>
        <p:nvGrpSpPr>
          <p:cNvPr id="3" name="组合 2"/>
          <p:cNvGrpSpPr/>
          <p:nvPr/>
        </p:nvGrpSpPr>
        <p:grpSpPr>
          <a:xfrm>
            <a:off x="618490" y="516890"/>
            <a:ext cx="246380" cy="246380"/>
            <a:chOff x="974" y="880"/>
            <a:chExt cx="388" cy="388"/>
          </a:xfrm>
        </p:grpSpPr>
        <p:pic>
          <p:nvPicPr>
            <p:cNvPr id="4" name="image 10010"/>
            <p:cNvPicPr>
              <a:picLocks noChangeAspect="1"/>
            </p:cNvPicPr>
            <p:nvPr/>
          </p:nvPicPr>
          <p:blipFill>
            <a:blip r:embed="rId17"/>
            <a:srcRect/>
            <a:stretch>
              <a:fillRect/>
            </a:stretch>
          </p:blipFill>
          <p:spPr>
            <a:xfrm>
              <a:off x="974" y="880"/>
              <a:ext cx="389" cy="389"/>
            </a:xfrm>
            <a:prstGeom prst="rect">
              <a:avLst/>
            </a:prstGeom>
          </p:spPr>
        </p:pic>
        <p:pic>
          <p:nvPicPr>
            <p:cNvPr id="5" name="image 10011"/>
            <p:cNvPicPr>
              <a:picLocks noChangeAspect="1"/>
            </p:cNvPicPr>
            <p:nvPr/>
          </p:nvPicPr>
          <p:blipFill>
            <a:blip r:embed="rId18"/>
            <a:srcRect/>
            <a:stretch>
              <a:fillRect/>
            </a:stretch>
          </p:blipFill>
          <p:spPr>
            <a:xfrm>
              <a:off x="974" y="880"/>
              <a:ext cx="389" cy="389"/>
            </a:xfrm>
            <a:prstGeom prst="rect">
              <a:avLst/>
            </a:prstGeom>
          </p:spPr>
        </p:pic>
        <p:pic>
          <p:nvPicPr>
            <p:cNvPr id="6" name="image 10012"/>
            <p:cNvPicPr>
              <a:picLocks noChangeAspect="1"/>
            </p:cNvPicPr>
            <p:nvPr/>
          </p:nvPicPr>
          <p:blipFill>
            <a:blip r:embed="rId19"/>
            <a:srcRect/>
            <a:stretch>
              <a:fillRect/>
            </a:stretch>
          </p:blipFill>
          <p:spPr>
            <a:xfrm>
              <a:off x="974" y="880"/>
              <a:ext cx="146" cy="146"/>
            </a:xfrm>
            <a:prstGeom prst="rect">
              <a:avLst/>
            </a:prstGeom>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1301" name="image 1301"/>
          <p:cNvPicPr>
            <a:picLocks noChangeAspect="1"/>
          </p:cNvPicPr>
          <p:nvPr/>
        </p:nvPicPr>
        <p:blipFill>
          <a:blip r:embed="rId1"/>
          <a:srcRect/>
          <a:stretch>
            <a:fillRect/>
          </a:stretch>
        </p:blipFill>
        <p:spPr>
          <a:xfrm>
            <a:off x="0" y="-1143000"/>
            <a:ext cx="12192152" cy="9144114"/>
          </a:xfrm>
          <a:prstGeom prst="rect">
            <a:avLst/>
          </a:prstGeom>
        </p:spPr>
      </p:pic>
      <p:pic>
        <p:nvPicPr>
          <p:cNvPr id="91302" name="image 1302"/>
          <p:cNvPicPr>
            <a:picLocks noChangeAspect="1"/>
          </p:cNvPicPr>
          <p:nvPr/>
        </p:nvPicPr>
        <p:blipFill>
          <a:blip r:embed="rId2"/>
          <a:srcRect/>
          <a:stretch>
            <a:fillRect/>
          </a:stretch>
        </p:blipFill>
        <p:spPr>
          <a:xfrm>
            <a:off x="0" y="878610"/>
            <a:ext cx="10662585" cy="5254909"/>
          </a:xfrm>
          <a:prstGeom prst="rect">
            <a:avLst/>
          </a:prstGeom>
        </p:spPr>
      </p:pic>
      <p:sp>
        <p:nvSpPr>
          <p:cNvPr id="1303" name="Object 1303"/>
          <p:cNvSpPr txBox="1"/>
          <p:nvPr/>
        </p:nvSpPr>
        <p:spPr>
          <a:xfrm>
            <a:off x="0" y="801259"/>
            <a:ext cx="10102850" cy="5270500"/>
          </a:xfrm>
          <a:prstGeom prst="rect">
            <a:avLst/>
          </a:prstGeom>
        </p:spPr>
        <p:txBody>
          <a:bodyPr vert="horz" wrap="square" lIns="0" tIns="54455" rIns="0" bIns="54039" rtlCol="0" anchor="ctr" anchorCtr="0">
            <a:noAutofit/>
          </a:bodyPr>
          <a:lstStyle/>
          <a:p>
            <a:pPr algn="ctr">
              <a:lnSpc>
                <a:spcPct val="100000"/>
              </a:lnSpc>
            </a:pPr>
            <a:r>
              <a:rPr lang="zh-CN" sz="1555" b="1" i="0" dirty="0" smtClean="0">
                <a:solidFill>
                  <a:srgbClr val="FFFFFF"/>
                </a:solidFill>
                <a:latin typeface="Times New Roman" panose="02020503050405090304" charset="0"/>
                <a:ea typeface="微软雅黑" panose="020B0503020204020204" charset="-122"/>
              </a:rPr>
              <a:t>www.gaoding.com</a:t>
            </a:r>
            <a:endParaRPr lang="zh-CN" altLang="en-US" sz="1555" b="1" i="0" dirty="0" smtClean="0">
              <a:solidFill>
                <a:srgbClr val="FFFFFF"/>
              </a:solidFill>
              <a:latin typeface="Times New Roman" panose="02020503050405090304" charset="0"/>
              <a:ea typeface="微软雅黑" panose="020B0503020204020204" charset="-122"/>
            </a:endParaRPr>
          </a:p>
        </p:txBody>
      </p:sp>
      <p:pic>
        <p:nvPicPr>
          <p:cNvPr id="91304" name="image 1304"/>
          <p:cNvPicPr>
            <a:picLocks noChangeAspect="1"/>
          </p:cNvPicPr>
          <p:nvPr/>
        </p:nvPicPr>
        <p:blipFill>
          <a:blip r:embed="rId3"/>
          <a:srcRect/>
          <a:stretch>
            <a:fillRect/>
          </a:stretch>
        </p:blipFill>
        <p:spPr>
          <a:xfrm>
            <a:off x="6226744" y="1337244"/>
            <a:ext cx="4208913" cy="4208913"/>
          </a:xfrm>
          <a:prstGeom prst="rect">
            <a:avLst/>
          </a:prstGeom>
        </p:spPr>
      </p:pic>
      <p:pic>
        <p:nvPicPr>
          <p:cNvPr id="91305" name="image 1305"/>
          <p:cNvPicPr>
            <a:picLocks noChangeAspect="1"/>
          </p:cNvPicPr>
          <p:nvPr/>
        </p:nvPicPr>
        <p:blipFill>
          <a:blip r:embed="rId4"/>
          <a:srcRect/>
          <a:stretch>
            <a:fillRect/>
          </a:stretch>
        </p:blipFill>
        <p:spPr>
          <a:xfrm>
            <a:off x="6538515" y="1649015"/>
            <a:ext cx="3585370" cy="3585370"/>
          </a:xfrm>
          <a:prstGeom prst="rect">
            <a:avLst/>
          </a:prstGeom>
        </p:spPr>
      </p:pic>
      <p:pic>
        <p:nvPicPr>
          <p:cNvPr id="91306" name="image 1306"/>
          <p:cNvPicPr>
            <a:picLocks noChangeAspect="1"/>
          </p:cNvPicPr>
          <p:nvPr/>
        </p:nvPicPr>
        <p:blipFill>
          <a:blip r:embed="rId5"/>
          <a:srcRect/>
          <a:stretch>
            <a:fillRect/>
          </a:stretch>
        </p:blipFill>
        <p:spPr>
          <a:xfrm>
            <a:off x="6806292" y="1916792"/>
            <a:ext cx="3049816" cy="3049816"/>
          </a:xfrm>
          <a:prstGeom prst="rect">
            <a:avLst/>
          </a:prstGeom>
        </p:spPr>
      </p:pic>
      <p:pic>
        <p:nvPicPr>
          <p:cNvPr id="91307" name="image 1307"/>
          <p:cNvPicPr>
            <a:picLocks noChangeAspect="1"/>
          </p:cNvPicPr>
          <p:nvPr/>
        </p:nvPicPr>
        <p:blipFill>
          <a:blip r:embed="rId6"/>
          <a:srcRect/>
          <a:stretch>
            <a:fillRect/>
          </a:stretch>
        </p:blipFill>
        <p:spPr>
          <a:xfrm>
            <a:off x="6120425" y="1230925"/>
            <a:ext cx="4421551" cy="4421551"/>
          </a:xfrm>
          <a:prstGeom prst="rect">
            <a:avLst/>
          </a:prstGeom>
        </p:spPr>
      </p:pic>
      <p:pic>
        <p:nvPicPr>
          <p:cNvPr id="91308" name="image 1308"/>
          <p:cNvPicPr>
            <a:picLocks noChangeAspect="1"/>
          </p:cNvPicPr>
          <p:nvPr/>
        </p:nvPicPr>
        <p:blipFill>
          <a:blip r:embed="rId7"/>
          <a:srcRect/>
          <a:stretch>
            <a:fillRect/>
          </a:stretch>
        </p:blipFill>
        <p:spPr>
          <a:xfrm>
            <a:off x="7058965" y="2631109"/>
            <a:ext cx="2544470" cy="1621181"/>
          </a:xfrm>
          <a:prstGeom prst="rect">
            <a:avLst/>
          </a:prstGeom>
        </p:spPr>
      </p:pic>
      <p:sp>
        <p:nvSpPr>
          <p:cNvPr id="1309" name="Object 1309"/>
          <p:cNvSpPr txBox="1"/>
          <p:nvPr/>
        </p:nvSpPr>
        <p:spPr>
          <a:xfrm>
            <a:off x="7379816" y="2764961"/>
            <a:ext cx="1879600" cy="1320800"/>
          </a:xfrm>
          <a:prstGeom prst="rect">
            <a:avLst/>
          </a:prstGeom>
        </p:spPr>
        <p:txBody>
          <a:bodyPr vert="horz" wrap="square" lIns="0" tIns="0" rIns="0" bIns="0" rtlCol="0" anchor="t" anchorCtr="0">
            <a:noAutofit/>
          </a:bodyPr>
          <a:lstStyle/>
          <a:p>
            <a:pPr algn="ctr">
              <a:lnSpc>
                <a:spcPct val="100000"/>
              </a:lnSpc>
            </a:pPr>
            <a:r>
              <a:rPr lang="zh-CN" sz="10390" b="1" i="0" dirty="0" smtClean="0">
                <a:solidFill>
                  <a:srgbClr val="FFFFFF"/>
                </a:solidFill>
                <a:latin typeface="Times New Roman" panose="02020503050405090304" charset="0"/>
                <a:ea typeface="微软雅黑" panose="020B0503020204020204" charset="-122"/>
              </a:rPr>
              <a:t>03</a:t>
            </a:r>
            <a:endParaRPr lang="zh-CN" altLang="en-US" sz="10390" b="1" i="0" dirty="0" smtClean="0">
              <a:solidFill>
                <a:srgbClr val="FFFFFF"/>
              </a:solidFill>
              <a:latin typeface="Times New Roman" panose="02020503050405090304" charset="0"/>
              <a:ea typeface="微软雅黑" panose="020B0503020204020204" charset="-122"/>
            </a:endParaRPr>
          </a:p>
        </p:txBody>
      </p:sp>
      <p:pic>
        <p:nvPicPr>
          <p:cNvPr id="913011" name="image 13011"/>
          <p:cNvPicPr>
            <a:picLocks noChangeAspect="1"/>
          </p:cNvPicPr>
          <p:nvPr/>
        </p:nvPicPr>
        <p:blipFill>
          <a:blip r:embed="rId8"/>
          <a:srcRect/>
          <a:stretch>
            <a:fillRect/>
          </a:stretch>
        </p:blipFill>
        <p:spPr>
          <a:xfrm>
            <a:off x="1422400" y="1637527"/>
            <a:ext cx="1903037" cy="306345"/>
          </a:xfrm>
          <a:prstGeom prst="rect">
            <a:avLst/>
          </a:prstGeom>
        </p:spPr>
      </p:pic>
      <p:pic>
        <p:nvPicPr>
          <p:cNvPr id="913012" name="image 13012"/>
          <p:cNvPicPr>
            <a:picLocks noChangeAspect="1"/>
          </p:cNvPicPr>
          <p:nvPr/>
        </p:nvPicPr>
        <p:blipFill>
          <a:blip r:embed="rId9"/>
          <a:srcRect/>
          <a:stretch>
            <a:fillRect/>
          </a:stretch>
        </p:blipFill>
        <p:spPr>
          <a:xfrm>
            <a:off x="812800" y="2628900"/>
            <a:ext cx="2932741" cy="793239"/>
          </a:xfrm>
          <a:prstGeom prst="rect">
            <a:avLst/>
          </a:prstGeom>
        </p:spPr>
      </p:pic>
      <p:sp>
        <p:nvSpPr>
          <p:cNvPr id="13013" name="Object 13013"/>
          <p:cNvSpPr txBox="1"/>
          <p:nvPr/>
        </p:nvSpPr>
        <p:spPr>
          <a:xfrm>
            <a:off x="812800" y="3142823"/>
            <a:ext cx="3581400" cy="965200"/>
          </a:xfrm>
          <a:prstGeom prst="rect">
            <a:avLst/>
          </a:prstGeom>
        </p:spPr>
        <p:txBody>
          <a:bodyPr vert="horz" wrap="square" lIns="0" tIns="0" rIns="0" bIns="0" rtlCol="0" anchor="t" anchorCtr="0">
            <a:noAutofit/>
          </a:bodyPr>
          <a:lstStyle/>
          <a:p>
            <a:pPr algn="l">
              <a:lnSpc>
                <a:spcPct val="100000"/>
              </a:lnSpc>
            </a:pPr>
            <a:r>
              <a:rPr lang="zh-CN" sz="6230" b="0" i="0" dirty="0" smtClean="0">
                <a:blipFill>
                  <a:blip r:embed="rId10"/>
                  <a:stretch>
                    <a:fillRect/>
                  </a:stretch>
                </a:blipFill>
                <a:latin typeface="Impact" panose="020B0806030902050204" charset="0"/>
                <a:ea typeface="微软雅黑" panose="020B0503020204020204" charset="-122"/>
              </a:rPr>
              <a:t>产品解析</a:t>
            </a:r>
            <a:endParaRPr lang="zh-CN" altLang="en-US" sz="6230" b="0" i="0" dirty="0" smtClean="0">
              <a:blipFill>
                <a:blip r:embed="rId10"/>
                <a:stretch>
                  <a:fillRect/>
                </a:stretch>
              </a:blipFill>
              <a:latin typeface="Impact" panose="020B0806030902050204" charset="0"/>
              <a:ea typeface="微软雅黑" panose="020B0503020204020204" charset="-122"/>
            </a:endParaRPr>
          </a:p>
        </p:txBody>
      </p:sp>
      <p:pic>
        <p:nvPicPr>
          <p:cNvPr id="913014" name="image 13014"/>
          <p:cNvPicPr>
            <a:picLocks noChangeAspect="1"/>
          </p:cNvPicPr>
          <p:nvPr/>
        </p:nvPicPr>
        <p:blipFill>
          <a:blip r:embed="rId11"/>
          <a:srcRect/>
          <a:stretch>
            <a:fillRect/>
          </a:stretch>
        </p:blipFill>
        <p:spPr>
          <a:xfrm>
            <a:off x="812800" y="3624559"/>
            <a:ext cx="3327496" cy="363241"/>
          </a:xfrm>
          <a:prstGeom prst="rect">
            <a:avLst/>
          </a:prstGeom>
        </p:spPr>
      </p:pic>
      <p:pic>
        <p:nvPicPr>
          <p:cNvPr id="913015" name="image 13015"/>
          <p:cNvPicPr>
            <a:picLocks noChangeAspect="1"/>
          </p:cNvPicPr>
          <p:nvPr/>
        </p:nvPicPr>
        <p:blipFill>
          <a:blip r:embed="rId12"/>
          <a:srcRect/>
          <a:stretch>
            <a:fillRect/>
          </a:stretch>
        </p:blipFill>
        <p:spPr>
          <a:xfrm>
            <a:off x="1083342" y="5007267"/>
            <a:ext cx="1321582" cy="199733"/>
          </a:xfrm>
          <a:prstGeom prst="rect">
            <a:avLst/>
          </a:prstGeom>
        </p:spPr>
      </p:pic>
      <p:pic>
        <p:nvPicPr>
          <p:cNvPr id="913016" name="image 13016"/>
          <p:cNvPicPr>
            <a:picLocks noChangeAspect="1"/>
          </p:cNvPicPr>
          <p:nvPr/>
        </p:nvPicPr>
        <p:blipFill>
          <a:blip r:embed="rId13"/>
          <a:srcRect/>
          <a:stretch>
            <a:fillRect/>
          </a:stretch>
        </p:blipFill>
        <p:spPr>
          <a:xfrm>
            <a:off x="812800" y="5011226"/>
            <a:ext cx="195774" cy="195774"/>
          </a:xfrm>
          <a:prstGeom prst="rect">
            <a:avLst/>
          </a:prstGeom>
        </p:spPr>
      </p:pic>
      <p:pic>
        <p:nvPicPr>
          <p:cNvPr id="93017" name="image 3017"/>
          <p:cNvPicPr>
            <a:picLocks noChangeAspect="1"/>
          </p:cNvPicPr>
          <p:nvPr/>
        </p:nvPicPr>
        <p:blipFill>
          <a:blip r:embed="rId14"/>
          <a:srcRect/>
          <a:stretch>
            <a:fillRect/>
          </a:stretch>
        </p:blipFill>
        <p:spPr>
          <a:xfrm>
            <a:off x="738576" y="4239260"/>
            <a:ext cx="2953555" cy="87345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050" name="Object 14050"/>
          <p:cNvSpPr txBox="1"/>
          <p:nvPr/>
        </p:nvSpPr>
        <p:spPr>
          <a:xfrm>
            <a:off x="952024" y="382824"/>
            <a:ext cx="3759200" cy="355600"/>
          </a:xfrm>
          <a:prstGeom prst="rect">
            <a:avLst/>
          </a:prstGeom>
        </p:spPr>
        <p:txBody>
          <a:bodyPr vert="horz" wrap="square" lIns="0" tIns="0" rIns="0" bIns="0" rtlCol="0" anchor="ctr" anchorCtr="0">
            <a:noAutofit/>
          </a:bodyPr>
          <a:lstStyle/>
          <a:p>
            <a:pPr lvl="0" algn="l">
              <a:buClrTx/>
              <a:buSzTx/>
              <a:buFontTx/>
            </a:pPr>
            <a:r>
              <a:rPr lang="zh-CN" sz="3140" b="1" dirty="0" smtClean="0">
                <a:blipFill>
                  <a:blip r:embed="rId1"/>
                  <a:stretch>
                    <a:fillRect/>
                  </a:stretch>
                </a:blipFill>
                <a:latin typeface="Impact" panose="020B0806030902050204" charset="0"/>
                <a:ea typeface="微软雅黑" panose="020B0503020204020204" charset="-122"/>
                <a:sym typeface="+mn-ea"/>
              </a:rPr>
              <a:t>产品优势</a:t>
            </a:r>
            <a:endParaRPr lang="zh-CN" sz="3140" b="1" dirty="0" smtClean="0">
              <a:blipFill>
                <a:blip r:embed="rId1"/>
                <a:stretch>
                  <a:fillRect/>
                </a:stretch>
              </a:blipFill>
              <a:latin typeface="Impact" panose="020B0806030902050204" charset="0"/>
              <a:ea typeface="微软雅黑" panose="020B0503020204020204" charset="-122"/>
              <a:sym typeface="+mn-ea"/>
            </a:endParaRPr>
          </a:p>
        </p:txBody>
      </p:sp>
      <p:pic>
        <p:nvPicPr>
          <p:cNvPr id="91401" name="image 1401"/>
          <p:cNvPicPr>
            <a:picLocks noChangeAspect="1"/>
          </p:cNvPicPr>
          <p:nvPr/>
        </p:nvPicPr>
        <p:blipFill>
          <a:blip r:embed="rId2"/>
          <a:srcRect/>
          <a:stretch>
            <a:fillRect/>
          </a:stretch>
        </p:blipFill>
        <p:spPr>
          <a:xfrm>
            <a:off x="1847850" y="1607820"/>
            <a:ext cx="3215005" cy="1408430"/>
          </a:xfrm>
          <a:prstGeom prst="rect">
            <a:avLst/>
          </a:prstGeom>
        </p:spPr>
      </p:pic>
      <p:pic>
        <p:nvPicPr>
          <p:cNvPr id="91402" name="image 1402"/>
          <p:cNvPicPr>
            <a:picLocks noChangeAspect="1"/>
          </p:cNvPicPr>
          <p:nvPr/>
        </p:nvPicPr>
        <p:blipFill>
          <a:blip r:embed="rId3"/>
          <a:srcRect/>
          <a:stretch>
            <a:fillRect/>
          </a:stretch>
        </p:blipFill>
        <p:spPr>
          <a:xfrm rot="5400000">
            <a:off x="4206240" y="1477645"/>
            <a:ext cx="1408430" cy="1668780"/>
          </a:xfrm>
          <a:prstGeom prst="rect">
            <a:avLst/>
          </a:prstGeom>
        </p:spPr>
      </p:pic>
      <p:pic>
        <p:nvPicPr>
          <p:cNvPr id="91403" name="image 1403"/>
          <p:cNvPicPr>
            <a:picLocks noChangeAspect="1"/>
          </p:cNvPicPr>
          <p:nvPr/>
        </p:nvPicPr>
        <p:blipFill>
          <a:blip r:embed="rId4"/>
          <a:srcRect/>
          <a:stretch>
            <a:fillRect/>
          </a:stretch>
        </p:blipFill>
        <p:spPr>
          <a:xfrm>
            <a:off x="1100455" y="1527175"/>
            <a:ext cx="1249045" cy="257810"/>
          </a:xfrm>
          <a:prstGeom prst="rect">
            <a:avLst/>
          </a:prstGeom>
        </p:spPr>
      </p:pic>
      <p:sp>
        <p:nvSpPr>
          <p:cNvPr id="1404" name="Object 1404"/>
          <p:cNvSpPr txBox="1"/>
          <p:nvPr/>
        </p:nvSpPr>
        <p:spPr>
          <a:xfrm>
            <a:off x="654050" y="1527175"/>
            <a:ext cx="2133600" cy="252095"/>
          </a:xfrm>
          <a:prstGeom prst="rect">
            <a:avLst/>
          </a:prstGeom>
        </p:spPr>
        <p:txBody>
          <a:bodyPr vert="horz" wrap="square" lIns="0" tIns="0" rIns="0" bIns="0" rtlCol="0" anchor="t" anchorCtr="0">
            <a:noAutofit/>
          </a:bodyPr>
          <a:lstStyle/>
          <a:p>
            <a:pPr algn="l">
              <a:lnSpc>
                <a:spcPct val="100000"/>
              </a:lnSpc>
            </a:pPr>
            <a:r>
              <a:rPr lang="zh-CN" sz="2200" b="1" i="0" dirty="0" smtClean="0">
                <a:solidFill>
                  <a:schemeClr val="accent6">
                    <a:lumMod val="75000"/>
                  </a:schemeClr>
                </a:solidFill>
                <a:latin typeface="Times New Roman" panose="02020503050405090304" charset="0"/>
                <a:ea typeface="微软雅黑" panose="020B0503020204020204" charset="-122"/>
              </a:rPr>
              <a:t>保额充足且灵活</a:t>
            </a:r>
            <a:endParaRPr lang="zh-CN" altLang="en-US" sz="2200" b="1" i="0" dirty="0" smtClean="0">
              <a:solidFill>
                <a:schemeClr val="accent6">
                  <a:lumMod val="75000"/>
                </a:schemeClr>
              </a:solidFill>
              <a:latin typeface="Times New Roman" panose="02020503050405090304" charset="0"/>
              <a:ea typeface="微软雅黑" panose="020B0503020204020204" charset="-122"/>
            </a:endParaRPr>
          </a:p>
        </p:txBody>
      </p:sp>
      <p:pic>
        <p:nvPicPr>
          <p:cNvPr id="91405" name="image 1405"/>
          <p:cNvPicPr>
            <a:picLocks noChangeAspect="1"/>
          </p:cNvPicPr>
          <p:nvPr/>
        </p:nvPicPr>
        <p:blipFill>
          <a:blip r:embed="rId5"/>
          <a:srcRect/>
          <a:stretch>
            <a:fillRect/>
          </a:stretch>
        </p:blipFill>
        <p:spPr>
          <a:xfrm>
            <a:off x="1100455" y="1816735"/>
            <a:ext cx="2129155" cy="656590"/>
          </a:xfrm>
          <a:prstGeom prst="rect">
            <a:avLst/>
          </a:prstGeom>
        </p:spPr>
      </p:pic>
      <p:sp>
        <p:nvSpPr>
          <p:cNvPr id="1406" name="Object 1406"/>
          <p:cNvSpPr txBox="1"/>
          <p:nvPr/>
        </p:nvSpPr>
        <p:spPr>
          <a:xfrm>
            <a:off x="665480" y="1842135"/>
            <a:ext cx="2592705" cy="669290"/>
          </a:xfrm>
          <a:prstGeom prst="rect">
            <a:avLst/>
          </a:prstGeom>
        </p:spPr>
        <p:txBody>
          <a:bodyPr vert="horz" wrap="square" lIns="0" tIns="0" rIns="0" bIns="0" rtlCol="0" anchor="t" anchorCtr="0">
            <a:noAutofit/>
          </a:bodyPr>
          <a:lstStyle/>
          <a:p>
            <a:pPr algn="l">
              <a:lnSpc>
                <a:spcPct val="150000"/>
              </a:lnSpc>
            </a:pPr>
            <a:r>
              <a:rPr lang="zh-CN" sz="1400" b="0" i="0" dirty="0" smtClean="0">
                <a:solidFill>
                  <a:srgbClr val="404040"/>
                </a:solidFill>
                <a:latin typeface="Times New Roman" panose="02020503050405090304" charset="0"/>
                <a:ea typeface="微软雅黑" panose="020B0503020204020204" charset="-122"/>
              </a:rPr>
              <a:t>保额提升显著，分别为30 万、50 万、100 万、200 万</a:t>
            </a:r>
            <a:r>
              <a:rPr lang="en-US" altLang="zh-CN" sz="1400" b="0" i="0" dirty="0" smtClean="0">
                <a:solidFill>
                  <a:srgbClr val="404040"/>
                </a:solidFill>
                <a:latin typeface="Times New Roman" panose="02020503050405090304" charset="0"/>
                <a:ea typeface="微软雅黑" panose="020B0503020204020204" charset="-122"/>
              </a:rPr>
              <a:t>，最高300万</a:t>
            </a:r>
            <a:endParaRPr lang="en-US" altLang="zh-CN" sz="1400" b="0" i="0" dirty="0" smtClean="0">
              <a:solidFill>
                <a:srgbClr val="404040"/>
              </a:solidFill>
              <a:latin typeface="Times New Roman" panose="02020503050405090304" charset="0"/>
              <a:ea typeface="微软雅黑" panose="020B0503020204020204" charset="-122"/>
            </a:endParaRPr>
          </a:p>
        </p:txBody>
      </p:sp>
      <p:pic>
        <p:nvPicPr>
          <p:cNvPr id="91407" name="image 1407"/>
          <p:cNvPicPr>
            <a:picLocks noChangeAspect="1"/>
          </p:cNvPicPr>
          <p:nvPr/>
        </p:nvPicPr>
        <p:blipFill>
          <a:blip r:embed="rId6"/>
          <a:srcRect/>
          <a:stretch>
            <a:fillRect/>
          </a:stretch>
        </p:blipFill>
        <p:spPr>
          <a:xfrm>
            <a:off x="4610735" y="2035810"/>
            <a:ext cx="600075" cy="552450"/>
          </a:xfrm>
          <a:prstGeom prst="rect">
            <a:avLst/>
          </a:prstGeom>
        </p:spPr>
      </p:pic>
      <p:pic>
        <p:nvPicPr>
          <p:cNvPr id="91408" name="image 1408"/>
          <p:cNvPicPr>
            <a:picLocks noChangeAspect="1"/>
          </p:cNvPicPr>
          <p:nvPr/>
        </p:nvPicPr>
        <p:blipFill>
          <a:blip r:embed="rId7"/>
          <a:srcRect/>
          <a:stretch>
            <a:fillRect/>
          </a:stretch>
        </p:blipFill>
        <p:spPr>
          <a:xfrm>
            <a:off x="2169160" y="4566285"/>
            <a:ext cx="2893695" cy="1267460"/>
          </a:xfrm>
          <a:prstGeom prst="rect">
            <a:avLst/>
          </a:prstGeom>
        </p:spPr>
      </p:pic>
      <p:pic>
        <p:nvPicPr>
          <p:cNvPr id="91409" name="image 1409"/>
          <p:cNvPicPr>
            <a:picLocks noChangeAspect="1"/>
          </p:cNvPicPr>
          <p:nvPr/>
        </p:nvPicPr>
        <p:blipFill>
          <a:blip r:embed="rId8"/>
          <a:srcRect/>
          <a:stretch>
            <a:fillRect/>
          </a:stretch>
        </p:blipFill>
        <p:spPr>
          <a:xfrm rot="16200000">
            <a:off x="4128135" y="4267835"/>
            <a:ext cx="1565275" cy="1854835"/>
          </a:xfrm>
          <a:prstGeom prst="rect">
            <a:avLst/>
          </a:prstGeom>
        </p:spPr>
      </p:pic>
      <p:pic>
        <p:nvPicPr>
          <p:cNvPr id="914010" name="image 14010"/>
          <p:cNvPicPr>
            <a:picLocks noChangeAspect="1"/>
          </p:cNvPicPr>
          <p:nvPr/>
        </p:nvPicPr>
        <p:blipFill>
          <a:blip r:embed="rId9"/>
          <a:srcRect/>
          <a:stretch>
            <a:fillRect/>
          </a:stretch>
        </p:blipFill>
        <p:spPr>
          <a:xfrm>
            <a:off x="1104900" y="3984625"/>
            <a:ext cx="819785" cy="168910"/>
          </a:xfrm>
          <a:prstGeom prst="rect">
            <a:avLst/>
          </a:prstGeom>
        </p:spPr>
      </p:pic>
      <p:sp>
        <p:nvSpPr>
          <p:cNvPr id="14011" name="Object 14011"/>
          <p:cNvSpPr txBox="1"/>
          <p:nvPr/>
        </p:nvSpPr>
        <p:spPr>
          <a:xfrm>
            <a:off x="684530" y="4154805"/>
            <a:ext cx="1782445" cy="257810"/>
          </a:xfrm>
          <a:prstGeom prst="rect">
            <a:avLst/>
          </a:prstGeom>
        </p:spPr>
        <p:txBody>
          <a:bodyPr vert="horz" wrap="square" lIns="0" tIns="0" rIns="0" bIns="0" rtlCol="0" anchor="t" anchorCtr="0">
            <a:noAutofit/>
          </a:bodyPr>
          <a:lstStyle/>
          <a:p>
            <a:pPr algn="l">
              <a:lnSpc>
                <a:spcPct val="100000"/>
              </a:lnSpc>
            </a:pPr>
            <a:r>
              <a:rPr lang="zh-CN" sz="2200" b="1" i="0" dirty="0" smtClean="0">
                <a:solidFill>
                  <a:schemeClr val="accent6">
                    <a:lumMod val="75000"/>
                  </a:schemeClr>
                </a:solidFill>
                <a:latin typeface="Times New Roman" panose="02020503050405090304" charset="0"/>
                <a:ea typeface="微软雅黑" panose="020B0503020204020204" charset="-122"/>
              </a:rPr>
              <a:t>病房选择自由</a:t>
            </a:r>
            <a:endParaRPr lang="zh-CN" altLang="en-US" sz="2200" b="1" i="0" dirty="0" smtClean="0">
              <a:solidFill>
                <a:schemeClr val="accent6">
                  <a:lumMod val="75000"/>
                </a:schemeClr>
              </a:solidFill>
              <a:latin typeface="Times New Roman" panose="02020503050405090304" charset="0"/>
              <a:ea typeface="微软雅黑" panose="020B0503020204020204" charset="-122"/>
            </a:endParaRPr>
          </a:p>
        </p:txBody>
      </p:sp>
      <p:pic>
        <p:nvPicPr>
          <p:cNvPr id="914012" name="image 14012"/>
          <p:cNvPicPr>
            <a:picLocks noChangeAspect="1"/>
          </p:cNvPicPr>
          <p:nvPr/>
        </p:nvPicPr>
        <p:blipFill>
          <a:blip r:embed="rId5"/>
          <a:srcRect/>
          <a:stretch>
            <a:fillRect/>
          </a:stretch>
        </p:blipFill>
        <p:spPr>
          <a:xfrm>
            <a:off x="1104900" y="5041900"/>
            <a:ext cx="2129155" cy="656590"/>
          </a:xfrm>
          <a:prstGeom prst="rect">
            <a:avLst/>
          </a:prstGeom>
        </p:spPr>
      </p:pic>
      <p:sp>
        <p:nvSpPr>
          <p:cNvPr id="14013" name="Object 14013"/>
          <p:cNvSpPr txBox="1"/>
          <p:nvPr/>
        </p:nvSpPr>
        <p:spPr>
          <a:xfrm>
            <a:off x="665480" y="4497705"/>
            <a:ext cx="2593340" cy="669925"/>
          </a:xfrm>
          <a:prstGeom prst="rect">
            <a:avLst/>
          </a:prstGeom>
        </p:spPr>
        <p:txBody>
          <a:bodyPr vert="horz" wrap="square" lIns="0" tIns="0" rIns="0" bIns="0" rtlCol="0" anchor="t" anchorCtr="0">
            <a:noAutofit/>
          </a:bodyPr>
          <a:lstStyle/>
          <a:p>
            <a:pPr algn="l">
              <a:lnSpc>
                <a:spcPct val="125000"/>
              </a:lnSpc>
            </a:pPr>
            <a:r>
              <a:rPr lang="zh-CN" sz="1400" b="0" i="0" dirty="0" smtClean="0">
                <a:solidFill>
                  <a:srgbClr val="404040"/>
                </a:solidFill>
                <a:latin typeface="Times New Roman" panose="02020503050405090304" charset="0"/>
                <a:ea typeface="微软雅黑" panose="020B0503020204020204" charset="-122"/>
              </a:rPr>
              <a:t>普通部不限病房类型</a:t>
            </a:r>
            <a:r>
              <a:rPr lang="en-US" altLang="zh-CN" sz="1400" b="0" i="0" dirty="0" smtClean="0">
                <a:solidFill>
                  <a:srgbClr val="404040"/>
                </a:solidFill>
                <a:latin typeface="Times New Roman" panose="02020503050405090304" charset="0"/>
                <a:ea typeface="微软雅黑" panose="020B0503020204020204" charset="-122"/>
              </a:rPr>
              <a:t>，可选择</a:t>
            </a:r>
            <a:r>
              <a:rPr lang="zh-CN" sz="1400" b="0" i="0" dirty="0" smtClean="0">
                <a:solidFill>
                  <a:schemeClr val="accent6">
                    <a:lumMod val="75000"/>
                  </a:schemeClr>
                </a:solidFill>
                <a:latin typeface="Times New Roman" panose="02020503050405090304" charset="0"/>
                <a:ea typeface="微软雅黑" panose="020B0503020204020204" charset="-122"/>
              </a:rPr>
              <a:t>单人病房、干部病房</a:t>
            </a:r>
            <a:r>
              <a:rPr lang="zh-CN" sz="1400" b="0" i="0" dirty="0" smtClean="0">
                <a:solidFill>
                  <a:srgbClr val="404040"/>
                </a:solidFill>
                <a:latin typeface="Times New Roman" panose="02020503050405090304" charset="0"/>
                <a:ea typeface="微软雅黑" panose="020B0503020204020204" charset="-122"/>
              </a:rPr>
              <a:t>等</a:t>
            </a:r>
            <a:endParaRPr lang="zh-CN" altLang="en-US" sz="1400" b="0" i="0" dirty="0" smtClean="0">
              <a:solidFill>
                <a:srgbClr val="404040"/>
              </a:solidFill>
              <a:latin typeface="Times New Roman" panose="02020503050405090304" charset="0"/>
              <a:ea typeface="微软雅黑" panose="020B0503020204020204" charset="-122"/>
            </a:endParaRPr>
          </a:p>
        </p:txBody>
      </p:sp>
      <p:pic>
        <p:nvPicPr>
          <p:cNvPr id="914014" name="image 14014"/>
          <p:cNvPicPr>
            <a:picLocks noChangeAspect="1"/>
          </p:cNvPicPr>
          <p:nvPr/>
        </p:nvPicPr>
        <p:blipFill>
          <a:blip r:embed="rId10"/>
          <a:srcRect/>
          <a:stretch>
            <a:fillRect/>
          </a:stretch>
        </p:blipFill>
        <p:spPr>
          <a:xfrm>
            <a:off x="4582160" y="4919345"/>
            <a:ext cx="656590" cy="551180"/>
          </a:xfrm>
          <a:prstGeom prst="rect">
            <a:avLst/>
          </a:prstGeom>
        </p:spPr>
      </p:pic>
      <p:pic>
        <p:nvPicPr>
          <p:cNvPr id="914015" name="image 14015"/>
          <p:cNvPicPr>
            <a:picLocks noChangeAspect="1"/>
          </p:cNvPicPr>
          <p:nvPr/>
        </p:nvPicPr>
        <p:blipFill>
          <a:blip r:embed="rId11"/>
          <a:srcRect/>
          <a:stretch>
            <a:fillRect/>
          </a:stretch>
        </p:blipFill>
        <p:spPr>
          <a:xfrm rot="16200000">
            <a:off x="6441440" y="1477645"/>
            <a:ext cx="1408430" cy="1668780"/>
          </a:xfrm>
          <a:prstGeom prst="rect">
            <a:avLst/>
          </a:prstGeom>
        </p:spPr>
      </p:pic>
      <p:pic>
        <p:nvPicPr>
          <p:cNvPr id="914016" name="image 14016"/>
          <p:cNvPicPr>
            <a:picLocks noChangeAspect="1"/>
          </p:cNvPicPr>
          <p:nvPr/>
        </p:nvPicPr>
        <p:blipFill>
          <a:blip r:embed="rId12"/>
          <a:srcRect/>
          <a:stretch>
            <a:fillRect/>
          </a:stretch>
        </p:blipFill>
        <p:spPr>
          <a:xfrm>
            <a:off x="9625330" y="1148080"/>
            <a:ext cx="1604645" cy="330835"/>
          </a:xfrm>
          <a:prstGeom prst="rect">
            <a:avLst/>
          </a:prstGeom>
        </p:spPr>
      </p:pic>
      <p:sp>
        <p:nvSpPr>
          <p:cNvPr id="14017" name="Object 14017"/>
          <p:cNvSpPr txBox="1"/>
          <p:nvPr/>
        </p:nvSpPr>
        <p:spPr>
          <a:xfrm>
            <a:off x="8736965" y="1606550"/>
            <a:ext cx="2730500" cy="396240"/>
          </a:xfrm>
          <a:prstGeom prst="rect">
            <a:avLst/>
          </a:prstGeom>
        </p:spPr>
        <p:txBody>
          <a:bodyPr vert="horz" wrap="square" lIns="0" tIns="0" rIns="0" bIns="0" rtlCol="0" anchor="t" anchorCtr="0">
            <a:noAutofit/>
          </a:bodyPr>
          <a:lstStyle/>
          <a:p>
            <a:pPr algn="r">
              <a:lnSpc>
                <a:spcPct val="100000"/>
              </a:lnSpc>
            </a:pPr>
            <a:r>
              <a:rPr lang="zh-CN" sz="2200" b="1" i="0" dirty="0" smtClean="0">
                <a:solidFill>
                  <a:schemeClr val="accent6">
                    <a:lumMod val="75000"/>
                  </a:schemeClr>
                </a:solidFill>
                <a:latin typeface="Times New Roman" panose="02020503050405090304" charset="0"/>
                <a:ea typeface="微软雅黑" panose="020B0503020204020204" charset="-122"/>
              </a:rPr>
              <a:t>重疾康复保障</a:t>
            </a:r>
            <a:endParaRPr lang="zh-CN" altLang="en-US" sz="2200" b="1" i="0" dirty="0" smtClean="0">
              <a:solidFill>
                <a:schemeClr val="accent6">
                  <a:lumMod val="75000"/>
                </a:schemeClr>
              </a:solidFill>
              <a:latin typeface="Times New Roman" panose="02020503050405090304" charset="0"/>
              <a:ea typeface="微软雅黑" panose="020B0503020204020204" charset="-122"/>
            </a:endParaRPr>
          </a:p>
        </p:txBody>
      </p:sp>
      <p:sp>
        <p:nvSpPr>
          <p:cNvPr id="14019" name="Object 14019"/>
          <p:cNvSpPr txBox="1"/>
          <p:nvPr/>
        </p:nvSpPr>
        <p:spPr>
          <a:xfrm>
            <a:off x="8456295" y="1998980"/>
            <a:ext cx="3449320" cy="905510"/>
          </a:xfrm>
          <a:prstGeom prst="rect">
            <a:avLst/>
          </a:prstGeom>
        </p:spPr>
        <p:txBody>
          <a:bodyPr vert="horz" wrap="square" lIns="0" tIns="0" rIns="0" bIns="0" rtlCol="0" anchor="t" anchorCtr="0">
            <a:noAutofit/>
          </a:bodyPr>
          <a:lstStyle/>
          <a:p>
            <a:pPr algn="l">
              <a:lnSpc>
                <a:spcPct val="125000"/>
              </a:lnSpc>
            </a:pPr>
            <a:r>
              <a:rPr lang="en-US" altLang="zh-CN" sz="1400" b="0" i="0" dirty="0" smtClean="0">
                <a:solidFill>
                  <a:schemeClr val="accent6">
                    <a:lumMod val="75000"/>
                  </a:schemeClr>
                </a:solidFill>
                <a:latin typeface="Times New Roman" panose="02020503050405090304" charset="0"/>
                <a:ea typeface="微软雅黑" panose="020B0503020204020204" charset="-122"/>
              </a:rPr>
              <a:t>新增</a:t>
            </a:r>
            <a:r>
              <a:rPr lang="zh-CN" sz="1400" b="0" i="0" dirty="0" smtClean="0">
                <a:solidFill>
                  <a:srgbClr val="404040"/>
                </a:solidFill>
                <a:latin typeface="Times New Roman" panose="02020503050405090304" charset="0"/>
                <a:ea typeface="微软雅黑" panose="020B0503020204020204" charset="-122"/>
              </a:rPr>
              <a:t>重疾康复医疗保险金，为被保险人在首次重大疾病住院 180 日内于指定康复医疗机构发生的康复治疗费用提供报销</a:t>
            </a:r>
            <a:endParaRPr lang="zh-CN" altLang="en-US" sz="1400" b="0" i="0" dirty="0" smtClean="0">
              <a:solidFill>
                <a:srgbClr val="404040"/>
              </a:solidFill>
              <a:latin typeface="Times New Roman" panose="02020503050405090304" charset="0"/>
              <a:ea typeface="微软雅黑" panose="020B0503020204020204" charset="-122"/>
            </a:endParaRPr>
          </a:p>
        </p:txBody>
      </p:sp>
      <p:pic>
        <p:nvPicPr>
          <p:cNvPr id="914020" name="image 14020"/>
          <p:cNvPicPr>
            <a:picLocks noChangeAspect="1"/>
          </p:cNvPicPr>
          <p:nvPr/>
        </p:nvPicPr>
        <p:blipFill>
          <a:blip r:embed="rId13"/>
          <a:srcRect/>
          <a:stretch>
            <a:fillRect/>
          </a:stretch>
        </p:blipFill>
        <p:spPr>
          <a:xfrm>
            <a:off x="6844665" y="2034540"/>
            <a:ext cx="601980" cy="554355"/>
          </a:xfrm>
          <a:prstGeom prst="rect">
            <a:avLst/>
          </a:prstGeom>
        </p:spPr>
      </p:pic>
      <p:pic>
        <p:nvPicPr>
          <p:cNvPr id="914022" name="image 14022"/>
          <p:cNvPicPr>
            <a:picLocks noChangeAspect="1"/>
          </p:cNvPicPr>
          <p:nvPr/>
        </p:nvPicPr>
        <p:blipFill>
          <a:blip r:embed="rId14"/>
          <a:srcRect/>
          <a:stretch>
            <a:fillRect/>
          </a:stretch>
        </p:blipFill>
        <p:spPr>
          <a:xfrm rot="5400000">
            <a:off x="6441440" y="4360545"/>
            <a:ext cx="1408430" cy="1668780"/>
          </a:xfrm>
          <a:prstGeom prst="rect">
            <a:avLst/>
          </a:prstGeom>
        </p:spPr>
      </p:pic>
      <p:pic>
        <p:nvPicPr>
          <p:cNvPr id="914023" name="image 14023"/>
          <p:cNvPicPr>
            <a:picLocks noChangeAspect="1"/>
          </p:cNvPicPr>
          <p:nvPr/>
        </p:nvPicPr>
        <p:blipFill>
          <a:blip r:embed="rId15"/>
          <a:srcRect/>
          <a:stretch>
            <a:fillRect/>
          </a:stretch>
        </p:blipFill>
        <p:spPr>
          <a:xfrm>
            <a:off x="9447530" y="5671820"/>
            <a:ext cx="1782445" cy="367665"/>
          </a:xfrm>
          <a:prstGeom prst="rect">
            <a:avLst/>
          </a:prstGeom>
        </p:spPr>
      </p:pic>
      <p:sp>
        <p:nvSpPr>
          <p:cNvPr id="14024" name="Object 14024"/>
          <p:cNvSpPr txBox="1"/>
          <p:nvPr/>
        </p:nvSpPr>
        <p:spPr>
          <a:xfrm>
            <a:off x="8546465" y="4822825"/>
            <a:ext cx="2921000" cy="353695"/>
          </a:xfrm>
          <a:prstGeom prst="rect">
            <a:avLst/>
          </a:prstGeom>
        </p:spPr>
        <p:txBody>
          <a:bodyPr vert="horz" wrap="square" lIns="0" tIns="0" rIns="0" bIns="0" rtlCol="0" anchor="t" anchorCtr="0">
            <a:noAutofit/>
          </a:bodyPr>
          <a:lstStyle/>
          <a:p>
            <a:pPr algn="r">
              <a:lnSpc>
                <a:spcPct val="100000"/>
              </a:lnSpc>
            </a:pPr>
            <a:r>
              <a:rPr lang="zh-CN" sz="2200" b="1" i="0" dirty="0" smtClean="0">
                <a:solidFill>
                  <a:schemeClr val="accent6">
                    <a:lumMod val="75000"/>
                  </a:schemeClr>
                </a:solidFill>
                <a:latin typeface="Times New Roman" panose="02020503050405090304" charset="0"/>
                <a:ea typeface="微软雅黑" panose="020B0503020204020204" charset="-122"/>
              </a:rPr>
              <a:t>满足多样化需求</a:t>
            </a:r>
            <a:endParaRPr lang="zh-CN" altLang="en-US" sz="2200" b="1" i="0" dirty="0" smtClean="0">
              <a:solidFill>
                <a:schemeClr val="accent6">
                  <a:lumMod val="75000"/>
                </a:schemeClr>
              </a:solidFill>
              <a:latin typeface="Times New Roman" panose="02020503050405090304" charset="0"/>
              <a:ea typeface="微软雅黑" panose="020B0503020204020204" charset="-122"/>
            </a:endParaRPr>
          </a:p>
        </p:txBody>
      </p:sp>
      <p:sp>
        <p:nvSpPr>
          <p:cNvPr id="14026" name="Object 14026"/>
          <p:cNvSpPr txBox="1"/>
          <p:nvPr/>
        </p:nvSpPr>
        <p:spPr>
          <a:xfrm>
            <a:off x="8557895" y="5166360"/>
            <a:ext cx="2910840" cy="1125855"/>
          </a:xfrm>
          <a:prstGeom prst="rect">
            <a:avLst/>
          </a:prstGeom>
        </p:spPr>
        <p:txBody>
          <a:bodyPr vert="horz" wrap="square" lIns="0" tIns="0" rIns="0" bIns="0" rtlCol="0" anchor="t" anchorCtr="0">
            <a:noAutofit/>
          </a:bodyPr>
          <a:lstStyle/>
          <a:p>
            <a:pPr algn="l">
              <a:lnSpc>
                <a:spcPct val="125000"/>
              </a:lnSpc>
            </a:pPr>
            <a:r>
              <a:rPr lang="en-US" altLang="zh-CN" sz="1400" b="0" i="0" dirty="0" smtClean="0">
                <a:solidFill>
                  <a:srgbClr val="404040"/>
                </a:solidFill>
                <a:latin typeface="Times New Roman" panose="02020503050405090304" charset="0"/>
                <a:ea typeface="微软雅黑" panose="020B0503020204020204" charset="-122"/>
              </a:rPr>
              <a:t>1）</a:t>
            </a:r>
            <a:r>
              <a:rPr lang="zh-CN" sz="1400" b="0" i="0" dirty="0" smtClean="0">
                <a:solidFill>
                  <a:srgbClr val="404040"/>
                </a:solidFill>
                <a:latin typeface="Times New Roman" panose="02020503050405090304" charset="0"/>
                <a:ea typeface="微软雅黑" panose="020B0503020204020204" charset="-122"/>
              </a:rPr>
              <a:t>普通部、特需部</a:t>
            </a:r>
            <a:endParaRPr lang="zh-CN" sz="1400" b="0" i="0" dirty="0" smtClean="0">
              <a:solidFill>
                <a:srgbClr val="404040"/>
              </a:solidFill>
              <a:latin typeface="Times New Roman" panose="02020503050405090304" charset="0"/>
              <a:ea typeface="微软雅黑" panose="020B0503020204020204" charset="-122"/>
            </a:endParaRPr>
          </a:p>
          <a:p>
            <a:pPr algn="l">
              <a:lnSpc>
                <a:spcPct val="125000"/>
              </a:lnSpc>
            </a:pPr>
            <a:r>
              <a:rPr lang="en-US" altLang="zh-CN" sz="1400" b="0" i="0" dirty="0" smtClean="0">
                <a:solidFill>
                  <a:srgbClr val="404040"/>
                </a:solidFill>
                <a:latin typeface="Times New Roman" panose="02020503050405090304" charset="0"/>
                <a:ea typeface="微软雅黑" panose="020B0503020204020204" charset="-122"/>
              </a:rPr>
              <a:t>2）</a:t>
            </a:r>
            <a:r>
              <a:rPr lang="zh-CN" sz="1400" b="0" i="0" dirty="0" smtClean="0">
                <a:solidFill>
                  <a:srgbClr val="404040"/>
                </a:solidFill>
                <a:latin typeface="Times New Roman" panose="02020503050405090304" charset="0"/>
                <a:ea typeface="微软雅黑" panose="020B0503020204020204" charset="-122"/>
              </a:rPr>
              <a:t>可选责任灵活</a:t>
            </a:r>
            <a:endParaRPr lang="zh-CN" sz="1400" b="0" i="0" dirty="0" smtClean="0">
              <a:solidFill>
                <a:srgbClr val="404040"/>
              </a:solidFill>
              <a:latin typeface="Times New Roman" panose="02020503050405090304" charset="0"/>
              <a:ea typeface="微软雅黑" panose="020B0503020204020204" charset="-122"/>
            </a:endParaRPr>
          </a:p>
          <a:p>
            <a:pPr algn="l">
              <a:lnSpc>
                <a:spcPct val="125000"/>
              </a:lnSpc>
            </a:pPr>
            <a:r>
              <a:rPr lang="en-US" altLang="zh-CN" sz="1400" b="0" i="0" dirty="0" smtClean="0">
                <a:solidFill>
                  <a:srgbClr val="404040"/>
                </a:solidFill>
                <a:latin typeface="Times New Roman" panose="02020503050405090304" charset="0"/>
                <a:ea typeface="微软雅黑" panose="020B0503020204020204" charset="-122"/>
              </a:rPr>
              <a:t>3）</a:t>
            </a:r>
            <a:r>
              <a:rPr lang="zh-CN" sz="1400" b="0" i="0" dirty="0" smtClean="0">
                <a:solidFill>
                  <a:srgbClr val="404040"/>
                </a:solidFill>
                <a:latin typeface="Times New Roman" panose="02020503050405090304" charset="0"/>
                <a:ea typeface="微软雅黑" panose="020B0503020204020204" charset="-122"/>
              </a:rPr>
              <a:t>恶性肿瘤 - 重度特定地区海外医疗保险金</a:t>
            </a:r>
            <a:r>
              <a:rPr lang="en-US" sz="1400" b="0" i="0" dirty="0" smtClean="0">
                <a:solidFill>
                  <a:srgbClr val="404040"/>
                </a:solidFill>
                <a:latin typeface="Times New Roman" panose="02020503050405090304" charset="0"/>
                <a:ea typeface="微软雅黑" panose="020B0503020204020204" charset="-122"/>
              </a:rPr>
              <a:t>，</a:t>
            </a:r>
            <a:r>
              <a:rPr lang="zh-CN" sz="1400" b="0" i="0" dirty="0" smtClean="0">
                <a:solidFill>
                  <a:srgbClr val="404040"/>
                </a:solidFill>
                <a:latin typeface="Times New Roman" panose="02020503050405090304" charset="0"/>
                <a:ea typeface="微软雅黑" panose="020B0503020204020204" charset="-122"/>
              </a:rPr>
              <a:t>可以在保司的安排下去海外指定国家的指定医疗机构就医</a:t>
            </a:r>
            <a:endParaRPr lang="zh-CN" altLang="en-US" sz="1400" b="0" i="0" dirty="0" smtClean="0">
              <a:solidFill>
                <a:srgbClr val="404040"/>
              </a:solidFill>
              <a:latin typeface="Times New Roman" panose="02020503050405090304" charset="0"/>
              <a:ea typeface="微软雅黑" panose="020B0503020204020204" charset="-122"/>
            </a:endParaRPr>
          </a:p>
        </p:txBody>
      </p:sp>
      <p:pic>
        <p:nvPicPr>
          <p:cNvPr id="914027" name="image 14027"/>
          <p:cNvPicPr>
            <a:picLocks noChangeAspect="1"/>
          </p:cNvPicPr>
          <p:nvPr/>
        </p:nvPicPr>
        <p:blipFill>
          <a:blip r:embed="rId16"/>
          <a:srcRect/>
          <a:stretch>
            <a:fillRect/>
          </a:stretch>
        </p:blipFill>
        <p:spPr>
          <a:xfrm>
            <a:off x="6819265" y="4919345"/>
            <a:ext cx="652780" cy="551180"/>
          </a:xfrm>
          <a:prstGeom prst="rect">
            <a:avLst/>
          </a:prstGeom>
        </p:spPr>
      </p:pic>
      <p:pic>
        <p:nvPicPr>
          <p:cNvPr id="914028" name="image 14028"/>
          <p:cNvPicPr>
            <a:picLocks noChangeAspect="1"/>
          </p:cNvPicPr>
          <p:nvPr/>
        </p:nvPicPr>
        <p:blipFill>
          <a:blip r:embed="rId17"/>
          <a:srcRect/>
          <a:stretch>
            <a:fillRect/>
          </a:stretch>
        </p:blipFill>
        <p:spPr>
          <a:xfrm>
            <a:off x="2141220" y="3282315"/>
            <a:ext cx="2921635" cy="930910"/>
          </a:xfrm>
          <a:prstGeom prst="rect">
            <a:avLst/>
          </a:prstGeom>
        </p:spPr>
      </p:pic>
      <p:pic>
        <p:nvPicPr>
          <p:cNvPr id="914029" name="image 14029"/>
          <p:cNvPicPr>
            <a:picLocks noChangeAspect="1"/>
          </p:cNvPicPr>
          <p:nvPr/>
        </p:nvPicPr>
        <p:blipFill>
          <a:blip r:embed="rId18"/>
          <a:srcRect/>
          <a:stretch>
            <a:fillRect/>
          </a:stretch>
        </p:blipFill>
        <p:spPr>
          <a:xfrm>
            <a:off x="1104900" y="3119755"/>
            <a:ext cx="1011555" cy="208915"/>
          </a:xfrm>
          <a:prstGeom prst="rect">
            <a:avLst/>
          </a:prstGeom>
        </p:spPr>
      </p:pic>
      <p:sp>
        <p:nvSpPr>
          <p:cNvPr id="14030" name="Object 14030"/>
          <p:cNvSpPr txBox="1"/>
          <p:nvPr/>
        </p:nvSpPr>
        <p:spPr>
          <a:xfrm>
            <a:off x="646430" y="2765425"/>
            <a:ext cx="2667000" cy="396240"/>
          </a:xfrm>
          <a:prstGeom prst="rect">
            <a:avLst/>
          </a:prstGeom>
        </p:spPr>
        <p:txBody>
          <a:bodyPr vert="horz" wrap="square" lIns="0" tIns="0" rIns="0" bIns="0" rtlCol="0" anchor="t" anchorCtr="0">
            <a:noAutofit/>
          </a:bodyPr>
          <a:lstStyle/>
          <a:p>
            <a:pPr algn="l">
              <a:lnSpc>
                <a:spcPct val="100000"/>
              </a:lnSpc>
            </a:pPr>
            <a:r>
              <a:rPr lang="zh-CN" sz="2200" b="1" i="0" dirty="0" smtClean="0">
                <a:solidFill>
                  <a:schemeClr val="accent6">
                    <a:lumMod val="75000"/>
                  </a:schemeClr>
                </a:solidFill>
                <a:latin typeface="Times New Roman" panose="02020503050405090304" charset="0"/>
                <a:ea typeface="微软雅黑" panose="020B0503020204020204" charset="-122"/>
              </a:rPr>
              <a:t>投保年龄宽泛</a:t>
            </a:r>
            <a:endParaRPr lang="zh-CN" altLang="en-US" sz="2200" b="1" i="0" dirty="0" smtClean="0">
              <a:solidFill>
                <a:schemeClr val="accent6">
                  <a:lumMod val="75000"/>
                </a:schemeClr>
              </a:solidFill>
              <a:latin typeface="Times New Roman" panose="02020503050405090304" charset="0"/>
              <a:ea typeface="微软雅黑" panose="020B0503020204020204" charset="-122"/>
            </a:endParaRPr>
          </a:p>
        </p:txBody>
      </p:sp>
      <p:pic>
        <p:nvPicPr>
          <p:cNvPr id="914031" name="image 14031"/>
          <p:cNvPicPr>
            <a:picLocks noChangeAspect="1"/>
          </p:cNvPicPr>
          <p:nvPr/>
        </p:nvPicPr>
        <p:blipFill>
          <a:blip r:embed="rId19"/>
          <a:srcRect/>
          <a:stretch>
            <a:fillRect/>
          </a:stretch>
        </p:blipFill>
        <p:spPr>
          <a:xfrm>
            <a:off x="1104900" y="3383915"/>
            <a:ext cx="1724660" cy="532130"/>
          </a:xfrm>
          <a:prstGeom prst="rect">
            <a:avLst/>
          </a:prstGeom>
        </p:spPr>
      </p:pic>
      <p:sp>
        <p:nvSpPr>
          <p:cNvPr id="14032" name="Object 14032"/>
          <p:cNvSpPr txBox="1"/>
          <p:nvPr/>
        </p:nvSpPr>
        <p:spPr>
          <a:xfrm>
            <a:off x="665480" y="3089910"/>
            <a:ext cx="2593340" cy="729615"/>
          </a:xfrm>
          <a:prstGeom prst="rect">
            <a:avLst/>
          </a:prstGeom>
        </p:spPr>
        <p:txBody>
          <a:bodyPr vert="horz" wrap="square" lIns="0" tIns="0" rIns="0" bIns="0" rtlCol="0" anchor="t" anchorCtr="0">
            <a:noAutofit/>
          </a:bodyPr>
          <a:lstStyle/>
          <a:p>
            <a:pPr algn="l">
              <a:lnSpc>
                <a:spcPct val="150000"/>
              </a:lnSpc>
            </a:pPr>
            <a:r>
              <a:rPr lang="zh-CN" sz="1400" b="0" i="0" dirty="0" smtClean="0">
                <a:solidFill>
                  <a:srgbClr val="404040"/>
                </a:solidFill>
                <a:latin typeface="Times New Roman" panose="02020503050405090304" charset="0"/>
                <a:ea typeface="微软雅黑" panose="020B0503020204020204" charset="-122"/>
              </a:rPr>
              <a:t>初次投保年龄最高可达 64 岁（最高可续保至 80 岁）</a:t>
            </a:r>
            <a:endParaRPr lang="zh-CN" altLang="en-US" sz="1400" b="0" i="0" dirty="0" smtClean="0">
              <a:solidFill>
                <a:srgbClr val="404040"/>
              </a:solidFill>
              <a:latin typeface="Times New Roman" panose="02020503050405090304" charset="0"/>
              <a:ea typeface="微软雅黑" panose="020B0503020204020204" charset="-122"/>
            </a:endParaRPr>
          </a:p>
        </p:txBody>
      </p:sp>
      <p:pic>
        <p:nvPicPr>
          <p:cNvPr id="914033" name="image 14033"/>
          <p:cNvPicPr>
            <a:picLocks noChangeAspect="1"/>
          </p:cNvPicPr>
          <p:nvPr/>
        </p:nvPicPr>
        <p:blipFill>
          <a:blip r:embed="rId20"/>
          <a:srcRect/>
          <a:stretch>
            <a:fillRect/>
          </a:stretch>
        </p:blipFill>
        <p:spPr>
          <a:xfrm>
            <a:off x="4158615" y="3113405"/>
            <a:ext cx="1503680" cy="1268730"/>
          </a:xfrm>
          <a:prstGeom prst="rect">
            <a:avLst/>
          </a:prstGeom>
        </p:spPr>
      </p:pic>
      <p:pic>
        <p:nvPicPr>
          <p:cNvPr id="914034" name="image 14034"/>
          <p:cNvPicPr>
            <a:picLocks noChangeAspect="1"/>
          </p:cNvPicPr>
          <p:nvPr/>
        </p:nvPicPr>
        <p:blipFill>
          <a:blip r:embed="rId21"/>
          <a:srcRect/>
          <a:stretch>
            <a:fillRect/>
          </a:stretch>
        </p:blipFill>
        <p:spPr>
          <a:xfrm>
            <a:off x="4538345" y="3862705"/>
            <a:ext cx="159385" cy="134620"/>
          </a:xfrm>
          <a:prstGeom prst="rect">
            <a:avLst/>
          </a:prstGeom>
        </p:spPr>
      </p:pic>
      <p:pic>
        <p:nvPicPr>
          <p:cNvPr id="914035" name="image 14035"/>
          <p:cNvPicPr>
            <a:picLocks noChangeAspect="1"/>
          </p:cNvPicPr>
          <p:nvPr/>
        </p:nvPicPr>
        <p:blipFill>
          <a:blip r:embed="rId22"/>
          <a:srcRect/>
          <a:stretch>
            <a:fillRect/>
          </a:stretch>
        </p:blipFill>
        <p:spPr>
          <a:xfrm>
            <a:off x="5038090" y="3855720"/>
            <a:ext cx="177165" cy="149860"/>
          </a:xfrm>
          <a:prstGeom prst="rect">
            <a:avLst/>
          </a:prstGeom>
        </p:spPr>
      </p:pic>
      <p:pic>
        <p:nvPicPr>
          <p:cNvPr id="914036" name="image 14036"/>
          <p:cNvPicPr>
            <a:picLocks noChangeAspect="1"/>
          </p:cNvPicPr>
          <p:nvPr/>
        </p:nvPicPr>
        <p:blipFill>
          <a:blip r:embed="rId23"/>
          <a:srcRect/>
          <a:stretch>
            <a:fillRect/>
          </a:stretch>
        </p:blipFill>
        <p:spPr>
          <a:xfrm>
            <a:off x="4538345" y="3673475"/>
            <a:ext cx="177165" cy="149860"/>
          </a:xfrm>
          <a:prstGeom prst="rect">
            <a:avLst/>
          </a:prstGeom>
        </p:spPr>
      </p:pic>
      <p:pic>
        <p:nvPicPr>
          <p:cNvPr id="914037" name="image 14037"/>
          <p:cNvPicPr>
            <a:picLocks noChangeAspect="1"/>
          </p:cNvPicPr>
          <p:nvPr/>
        </p:nvPicPr>
        <p:blipFill>
          <a:blip r:embed="rId22"/>
          <a:srcRect/>
          <a:stretch>
            <a:fillRect/>
          </a:stretch>
        </p:blipFill>
        <p:spPr>
          <a:xfrm>
            <a:off x="5038090" y="3673475"/>
            <a:ext cx="177165" cy="149860"/>
          </a:xfrm>
          <a:prstGeom prst="rect">
            <a:avLst/>
          </a:prstGeom>
        </p:spPr>
      </p:pic>
      <p:pic>
        <p:nvPicPr>
          <p:cNvPr id="914038" name="image 14038"/>
          <p:cNvPicPr>
            <a:picLocks noChangeAspect="1"/>
          </p:cNvPicPr>
          <p:nvPr/>
        </p:nvPicPr>
        <p:blipFill>
          <a:blip r:embed="rId23"/>
          <a:srcRect/>
          <a:stretch>
            <a:fillRect/>
          </a:stretch>
        </p:blipFill>
        <p:spPr>
          <a:xfrm>
            <a:off x="4538345" y="3458845"/>
            <a:ext cx="177165" cy="149860"/>
          </a:xfrm>
          <a:prstGeom prst="rect">
            <a:avLst/>
          </a:prstGeom>
        </p:spPr>
      </p:pic>
      <p:pic>
        <p:nvPicPr>
          <p:cNvPr id="914039" name="image 14039"/>
          <p:cNvPicPr>
            <a:picLocks noChangeAspect="1"/>
          </p:cNvPicPr>
          <p:nvPr/>
        </p:nvPicPr>
        <p:blipFill>
          <a:blip r:embed="rId22"/>
          <a:srcRect/>
          <a:stretch>
            <a:fillRect/>
          </a:stretch>
        </p:blipFill>
        <p:spPr>
          <a:xfrm>
            <a:off x="4822190" y="3855720"/>
            <a:ext cx="177165" cy="149860"/>
          </a:xfrm>
          <a:prstGeom prst="rect">
            <a:avLst/>
          </a:prstGeom>
        </p:spPr>
      </p:pic>
      <p:pic>
        <p:nvPicPr>
          <p:cNvPr id="914040" name="image 14040"/>
          <p:cNvPicPr>
            <a:picLocks noChangeAspect="1"/>
          </p:cNvPicPr>
          <p:nvPr/>
        </p:nvPicPr>
        <p:blipFill>
          <a:blip r:embed="rId22"/>
          <a:srcRect/>
          <a:stretch>
            <a:fillRect/>
          </a:stretch>
        </p:blipFill>
        <p:spPr>
          <a:xfrm>
            <a:off x="4822190" y="3673475"/>
            <a:ext cx="177165" cy="149860"/>
          </a:xfrm>
          <a:prstGeom prst="rect">
            <a:avLst/>
          </a:prstGeom>
        </p:spPr>
      </p:pic>
      <p:pic>
        <p:nvPicPr>
          <p:cNvPr id="914041" name="image 14041"/>
          <p:cNvPicPr>
            <a:picLocks noChangeAspect="1"/>
          </p:cNvPicPr>
          <p:nvPr/>
        </p:nvPicPr>
        <p:blipFill>
          <a:blip r:embed="rId22"/>
          <a:srcRect/>
          <a:stretch>
            <a:fillRect/>
          </a:stretch>
        </p:blipFill>
        <p:spPr>
          <a:xfrm>
            <a:off x="4822190" y="3458845"/>
            <a:ext cx="177165" cy="149860"/>
          </a:xfrm>
          <a:prstGeom prst="rect">
            <a:avLst/>
          </a:prstGeom>
        </p:spPr>
      </p:pic>
      <p:pic>
        <p:nvPicPr>
          <p:cNvPr id="914042" name="image 14042"/>
          <p:cNvPicPr>
            <a:picLocks noChangeAspect="1"/>
          </p:cNvPicPr>
          <p:nvPr/>
        </p:nvPicPr>
        <p:blipFill>
          <a:blip r:embed="rId24"/>
          <a:srcRect/>
          <a:stretch>
            <a:fillRect/>
          </a:stretch>
        </p:blipFill>
        <p:spPr>
          <a:xfrm>
            <a:off x="5038090" y="3458845"/>
            <a:ext cx="177165" cy="149860"/>
          </a:xfrm>
          <a:prstGeom prst="rect">
            <a:avLst/>
          </a:prstGeom>
        </p:spPr>
      </p:pic>
      <p:pic>
        <p:nvPicPr>
          <p:cNvPr id="914043" name="image 14043"/>
          <p:cNvPicPr>
            <a:picLocks noChangeAspect="1"/>
          </p:cNvPicPr>
          <p:nvPr/>
        </p:nvPicPr>
        <p:blipFill>
          <a:blip r:embed="rId15"/>
          <a:srcRect/>
          <a:stretch>
            <a:fillRect/>
          </a:stretch>
        </p:blipFill>
        <p:spPr>
          <a:xfrm>
            <a:off x="9447530" y="3482340"/>
            <a:ext cx="1782445" cy="367665"/>
          </a:xfrm>
          <a:prstGeom prst="rect">
            <a:avLst/>
          </a:prstGeom>
        </p:spPr>
      </p:pic>
      <p:sp>
        <p:nvSpPr>
          <p:cNvPr id="14044" name="Object 14044"/>
          <p:cNvSpPr txBox="1"/>
          <p:nvPr/>
        </p:nvSpPr>
        <p:spPr>
          <a:xfrm>
            <a:off x="9410065" y="3178810"/>
            <a:ext cx="2057400" cy="321310"/>
          </a:xfrm>
          <a:prstGeom prst="rect">
            <a:avLst/>
          </a:prstGeom>
        </p:spPr>
        <p:txBody>
          <a:bodyPr vert="horz" wrap="square" lIns="0" tIns="0" rIns="0" bIns="0" rtlCol="0" anchor="t" anchorCtr="0">
            <a:noAutofit/>
          </a:bodyPr>
          <a:lstStyle/>
          <a:p>
            <a:pPr algn="r">
              <a:lnSpc>
                <a:spcPct val="100000"/>
              </a:lnSpc>
            </a:pPr>
            <a:r>
              <a:rPr lang="zh-CN" sz="2200" b="1" i="0" dirty="0" smtClean="0">
                <a:solidFill>
                  <a:schemeClr val="accent6">
                    <a:lumMod val="75000"/>
                  </a:schemeClr>
                </a:solidFill>
                <a:latin typeface="Times New Roman" panose="02020503050405090304" charset="0"/>
                <a:ea typeface="微软雅黑" panose="020B0503020204020204" charset="-122"/>
              </a:rPr>
              <a:t>健康服务优化</a:t>
            </a:r>
            <a:endParaRPr lang="zh-CN" altLang="en-US" sz="2200" b="1" i="0" dirty="0" smtClean="0">
              <a:solidFill>
                <a:schemeClr val="accent6">
                  <a:lumMod val="75000"/>
                </a:schemeClr>
              </a:solidFill>
              <a:latin typeface="Times New Roman" panose="02020503050405090304" charset="0"/>
              <a:ea typeface="微软雅黑" panose="020B0503020204020204" charset="-122"/>
            </a:endParaRPr>
          </a:p>
        </p:txBody>
      </p:sp>
      <p:sp>
        <p:nvSpPr>
          <p:cNvPr id="14046" name="Object 14046"/>
          <p:cNvSpPr txBox="1"/>
          <p:nvPr/>
        </p:nvSpPr>
        <p:spPr>
          <a:xfrm>
            <a:off x="8546465" y="3569335"/>
            <a:ext cx="2940050" cy="465455"/>
          </a:xfrm>
          <a:prstGeom prst="rect">
            <a:avLst/>
          </a:prstGeom>
        </p:spPr>
        <p:txBody>
          <a:bodyPr vert="horz" wrap="square" lIns="0" tIns="0" rIns="0" bIns="0" rtlCol="0" anchor="t" anchorCtr="0">
            <a:noAutofit/>
          </a:bodyPr>
          <a:lstStyle/>
          <a:p>
            <a:pPr algn="l">
              <a:lnSpc>
                <a:spcPct val="125000"/>
              </a:lnSpc>
            </a:pPr>
            <a:r>
              <a:rPr lang="zh-CN" sz="1400" b="0" i="0" dirty="0" smtClean="0">
                <a:solidFill>
                  <a:srgbClr val="404040"/>
                </a:solidFill>
                <a:latin typeface="Times New Roman" panose="02020503050405090304" charset="0"/>
                <a:ea typeface="微软雅黑" panose="020B0503020204020204" charset="-122"/>
              </a:rPr>
              <a:t>提供</a:t>
            </a:r>
            <a:r>
              <a:rPr lang="en-US" altLang="zh-CN" sz="1400" b="0" i="0" dirty="0" smtClean="0">
                <a:solidFill>
                  <a:srgbClr val="404040"/>
                </a:solidFill>
                <a:latin typeface="Times New Roman" panose="02020503050405090304" charset="0"/>
                <a:ea typeface="微软雅黑" panose="020B0503020204020204" charset="-122"/>
              </a:rPr>
              <a:t>全病程</a:t>
            </a:r>
            <a:r>
              <a:rPr lang="zh-CN" sz="1400" b="0" i="0" dirty="0" smtClean="0">
                <a:solidFill>
                  <a:srgbClr val="404040"/>
                </a:solidFill>
                <a:latin typeface="Times New Roman" panose="02020503050405090304" charset="0"/>
                <a:ea typeface="微软雅黑" panose="020B0503020204020204" charset="-122"/>
              </a:rPr>
              <a:t>健康服务</a:t>
            </a:r>
            <a:r>
              <a:rPr lang="en-US" altLang="zh-CN" sz="1400" b="0" i="0" dirty="0" smtClean="0">
                <a:solidFill>
                  <a:srgbClr val="404040"/>
                </a:solidFill>
                <a:latin typeface="Times New Roman" panose="02020503050405090304" charset="0"/>
                <a:ea typeface="微软雅黑" panose="020B0503020204020204" charset="-122"/>
              </a:rPr>
              <a:t>，</a:t>
            </a:r>
            <a:r>
              <a:rPr lang="en-US" sz="1400" b="0" i="0" dirty="0" smtClean="0">
                <a:solidFill>
                  <a:srgbClr val="404040"/>
                </a:solidFill>
                <a:latin typeface="Times New Roman" panose="02020503050405090304" charset="0"/>
                <a:ea typeface="微软雅黑" panose="020B0503020204020204" charset="-122"/>
              </a:rPr>
              <a:t>院前、院中、院后全程关爱。</a:t>
            </a:r>
            <a:endParaRPr lang="en-US" sz="1400" b="0" i="0" dirty="0" smtClean="0">
              <a:solidFill>
                <a:srgbClr val="404040"/>
              </a:solidFill>
              <a:latin typeface="Times New Roman" panose="02020503050405090304" charset="0"/>
              <a:ea typeface="微软雅黑" panose="020B0503020204020204" charset="-122"/>
            </a:endParaRPr>
          </a:p>
        </p:txBody>
      </p:sp>
      <p:pic>
        <p:nvPicPr>
          <p:cNvPr id="914047" name="image 14047"/>
          <p:cNvPicPr>
            <a:picLocks noChangeAspect="1"/>
          </p:cNvPicPr>
          <p:nvPr/>
        </p:nvPicPr>
        <p:blipFill>
          <a:blip r:embed="rId25"/>
          <a:srcRect/>
          <a:stretch>
            <a:fillRect/>
          </a:stretch>
        </p:blipFill>
        <p:spPr>
          <a:xfrm>
            <a:off x="6393815" y="3113405"/>
            <a:ext cx="1503680" cy="1268730"/>
          </a:xfrm>
          <a:prstGeom prst="rect">
            <a:avLst/>
          </a:prstGeom>
        </p:spPr>
      </p:pic>
      <p:pic>
        <p:nvPicPr>
          <p:cNvPr id="914048" name="image 14048"/>
          <p:cNvPicPr>
            <a:picLocks noChangeAspect="1"/>
          </p:cNvPicPr>
          <p:nvPr/>
        </p:nvPicPr>
        <p:blipFill>
          <a:blip r:embed="rId26"/>
          <a:srcRect/>
          <a:stretch>
            <a:fillRect/>
          </a:stretch>
        </p:blipFill>
        <p:spPr>
          <a:xfrm>
            <a:off x="6814820" y="3515360"/>
            <a:ext cx="662305" cy="466090"/>
          </a:xfrm>
          <a:prstGeom prst="rect">
            <a:avLst/>
          </a:prstGeom>
        </p:spPr>
      </p:pic>
      <p:pic>
        <p:nvPicPr>
          <p:cNvPr id="914049" name="image 14049"/>
          <p:cNvPicPr>
            <a:picLocks noChangeAspect="1"/>
          </p:cNvPicPr>
          <p:nvPr/>
        </p:nvPicPr>
        <p:blipFill>
          <a:blip r:embed="rId27"/>
          <a:srcRect/>
          <a:stretch>
            <a:fillRect/>
          </a:stretch>
        </p:blipFill>
        <p:spPr>
          <a:xfrm>
            <a:off x="381000" y="1237615"/>
            <a:ext cx="3777615" cy="290195"/>
          </a:xfrm>
          <a:prstGeom prst="rect">
            <a:avLst/>
          </a:prstGeom>
        </p:spPr>
      </p:pic>
      <p:pic>
        <p:nvPicPr>
          <p:cNvPr id="914051" name="image 14051"/>
          <p:cNvPicPr>
            <a:picLocks noChangeAspect="1"/>
          </p:cNvPicPr>
          <p:nvPr/>
        </p:nvPicPr>
        <p:blipFill>
          <a:blip r:embed="rId28"/>
          <a:srcRect/>
          <a:stretch>
            <a:fillRect/>
          </a:stretch>
        </p:blipFill>
        <p:spPr>
          <a:xfrm>
            <a:off x="795655" y="1637030"/>
            <a:ext cx="5818505" cy="215265"/>
          </a:xfrm>
          <a:prstGeom prst="rect">
            <a:avLst/>
          </a:prstGeom>
        </p:spPr>
      </p:pic>
      <p:sp>
        <p:nvSpPr>
          <p:cNvPr id="14054" name="Object 14054"/>
          <p:cNvSpPr txBox="1"/>
          <p:nvPr/>
        </p:nvSpPr>
        <p:spPr>
          <a:xfrm>
            <a:off x="476250" y="5582920"/>
            <a:ext cx="1343025" cy="321310"/>
          </a:xfrm>
          <a:prstGeom prst="rect">
            <a:avLst/>
          </a:prstGeom>
        </p:spPr>
        <p:txBody>
          <a:bodyPr vert="horz" wrap="square" lIns="0" tIns="0" rIns="0" bIns="0" rtlCol="0" anchor="t" anchorCtr="0">
            <a:noAutofit/>
          </a:bodyPr>
          <a:lstStyle/>
          <a:p>
            <a:pPr algn="r">
              <a:lnSpc>
                <a:spcPct val="100000"/>
              </a:lnSpc>
            </a:pPr>
            <a:r>
              <a:rPr lang="zh-CN" sz="2200" b="1" i="0" dirty="0" smtClean="0">
                <a:solidFill>
                  <a:schemeClr val="accent6">
                    <a:lumMod val="75000"/>
                  </a:schemeClr>
                </a:solidFill>
                <a:latin typeface="Times New Roman" panose="02020503050405090304" charset="0"/>
                <a:ea typeface="微软雅黑" panose="020B0503020204020204" charset="-122"/>
              </a:rPr>
              <a:t>性价比高</a:t>
            </a:r>
            <a:endParaRPr lang="zh-CN" altLang="en-US" sz="2200" b="1" i="0" dirty="0" smtClean="0">
              <a:solidFill>
                <a:schemeClr val="accent6">
                  <a:lumMod val="75000"/>
                </a:schemeClr>
              </a:solidFill>
              <a:latin typeface="Times New Roman" panose="02020503050405090304" charset="0"/>
              <a:ea typeface="微软雅黑" panose="020B0503020204020204" charset="-122"/>
            </a:endParaRPr>
          </a:p>
        </p:txBody>
      </p:sp>
      <p:sp>
        <p:nvSpPr>
          <p:cNvPr id="14055" name="Object 14055"/>
          <p:cNvSpPr txBox="1"/>
          <p:nvPr/>
        </p:nvSpPr>
        <p:spPr>
          <a:xfrm>
            <a:off x="665480" y="5947410"/>
            <a:ext cx="2781300" cy="554355"/>
          </a:xfrm>
          <a:prstGeom prst="rect">
            <a:avLst/>
          </a:prstGeom>
        </p:spPr>
        <p:txBody>
          <a:bodyPr vert="horz" wrap="square" lIns="0" tIns="0" rIns="0" bIns="0" rtlCol="0" anchor="t" anchorCtr="0">
            <a:noAutofit/>
          </a:bodyPr>
          <a:lstStyle/>
          <a:p>
            <a:pPr algn="l">
              <a:lnSpc>
                <a:spcPct val="125000"/>
              </a:lnSpc>
            </a:pPr>
            <a:r>
              <a:rPr lang="zh-CN" sz="1400" b="0" i="0" dirty="0" smtClean="0">
                <a:solidFill>
                  <a:srgbClr val="404040"/>
                </a:solidFill>
                <a:latin typeface="Times New Roman" panose="02020503050405090304" charset="0"/>
                <a:ea typeface="微软雅黑" panose="020B0503020204020204" charset="-122"/>
              </a:rPr>
              <a:t>价格实惠，千元</a:t>
            </a:r>
            <a:r>
              <a:rPr lang="zh-CN" sz="1400" b="0" i="0" dirty="0" smtClean="0">
                <a:solidFill>
                  <a:srgbClr val="404040"/>
                </a:solidFill>
                <a:latin typeface="Times New Roman" panose="02020503050405090304" charset="0"/>
                <a:ea typeface="微软雅黑" panose="020B0503020204020204" charset="-122"/>
              </a:rPr>
              <a:t>即可拥有一份责任广泛的中端医疗</a:t>
            </a:r>
            <a:endParaRPr lang="zh-CN" altLang="en-US" sz="1400" b="0" i="0" dirty="0" smtClean="0">
              <a:solidFill>
                <a:srgbClr val="404040"/>
              </a:solidFill>
              <a:latin typeface="Times New Roman" panose="02020503050405090304" charset="0"/>
              <a:ea typeface="微软雅黑" panose="020B0503020204020204" charset="-122"/>
            </a:endParaRPr>
          </a:p>
        </p:txBody>
      </p:sp>
      <p:pic>
        <p:nvPicPr>
          <p:cNvPr id="912038" name="image 12038"/>
          <p:cNvPicPr>
            <a:picLocks noChangeAspect="1"/>
          </p:cNvPicPr>
          <p:nvPr/>
        </p:nvPicPr>
        <p:blipFill>
          <a:blip r:embed="rId29"/>
          <a:srcRect/>
          <a:stretch>
            <a:fillRect/>
          </a:stretch>
        </p:blipFill>
        <p:spPr>
          <a:xfrm>
            <a:off x="368300" y="995045"/>
            <a:ext cx="819785" cy="691515"/>
          </a:xfrm>
          <a:prstGeom prst="rect">
            <a:avLst/>
          </a:prstGeom>
        </p:spPr>
      </p:pic>
      <p:pic>
        <p:nvPicPr>
          <p:cNvPr id="2" name="image 12038"/>
          <p:cNvPicPr>
            <a:picLocks noChangeAspect="1"/>
          </p:cNvPicPr>
          <p:nvPr/>
        </p:nvPicPr>
        <p:blipFill>
          <a:blip r:embed="rId29"/>
          <a:srcRect/>
          <a:stretch>
            <a:fillRect/>
          </a:stretch>
        </p:blipFill>
        <p:spPr>
          <a:xfrm>
            <a:off x="354330" y="3795395"/>
            <a:ext cx="731520" cy="617220"/>
          </a:xfrm>
          <a:prstGeom prst="rect">
            <a:avLst/>
          </a:prstGeom>
        </p:spPr>
      </p:pic>
      <p:pic>
        <p:nvPicPr>
          <p:cNvPr id="3" name="image 12038"/>
          <p:cNvPicPr>
            <a:picLocks noChangeAspect="1"/>
          </p:cNvPicPr>
          <p:nvPr/>
        </p:nvPicPr>
        <p:blipFill>
          <a:blip r:embed="rId29"/>
          <a:srcRect/>
          <a:stretch>
            <a:fillRect/>
          </a:stretch>
        </p:blipFill>
        <p:spPr>
          <a:xfrm>
            <a:off x="9174480" y="1144270"/>
            <a:ext cx="910590" cy="768350"/>
          </a:xfrm>
          <a:prstGeom prst="rect">
            <a:avLst/>
          </a:prstGeom>
        </p:spPr>
      </p:pic>
      <p:grpSp>
        <p:nvGrpSpPr>
          <p:cNvPr id="5" name="组合 4"/>
          <p:cNvGrpSpPr/>
          <p:nvPr/>
        </p:nvGrpSpPr>
        <p:grpSpPr>
          <a:xfrm>
            <a:off x="618490" y="405130"/>
            <a:ext cx="246380" cy="246380"/>
            <a:chOff x="974" y="880"/>
            <a:chExt cx="388" cy="388"/>
          </a:xfrm>
        </p:grpSpPr>
        <p:pic>
          <p:nvPicPr>
            <p:cNvPr id="910010" name="image 10010"/>
            <p:cNvPicPr>
              <a:picLocks noChangeAspect="1"/>
            </p:cNvPicPr>
            <p:nvPr/>
          </p:nvPicPr>
          <p:blipFill>
            <a:blip r:embed="rId30"/>
            <a:srcRect/>
            <a:stretch>
              <a:fillRect/>
            </a:stretch>
          </p:blipFill>
          <p:spPr>
            <a:xfrm>
              <a:off x="974" y="880"/>
              <a:ext cx="389" cy="389"/>
            </a:xfrm>
            <a:prstGeom prst="rect">
              <a:avLst/>
            </a:prstGeom>
          </p:spPr>
        </p:pic>
        <p:pic>
          <p:nvPicPr>
            <p:cNvPr id="910011" name="image 10011"/>
            <p:cNvPicPr>
              <a:picLocks noChangeAspect="1"/>
            </p:cNvPicPr>
            <p:nvPr/>
          </p:nvPicPr>
          <p:blipFill>
            <a:blip r:embed="rId31"/>
            <a:srcRect/>
            <a:stretch>
              <a:fillRect/>
            </a:stretch>
          </p:blipFill>
          <p:spPr>
            <a:xfrm>
              <a:off x="974" y="880"/>
              <a:ext cx="389" cy="389"/>
            </a:xfrm>
            <a:prstGeom prst="rect">
              <a:avLst/>
            </a:prstGeom>
          </p:spPr>
        </p:pic>
        <p:pic>
          <p:nvPicPr>
            <p:cNvPr id="910012" name="image 10012"/>
            <p:cNvPicPr>
              <a:picLocks noChangeAspect="1"/>
            </p:cNvPicPr>
            <p:nvPr/>
          </p:nvPicPr>
          <p:blipFill>
            <a:blip r:embed="rId32"/>
            <a:srcRect/>
            <a:stretch>
              <a:fillRect/>
            </a:stretch>
          </p:blipFill>
          <p:spPr>
            <a:xfrm>
              <a:off x="974" y="880"/>
              <a:ext cx="146" cy="146"/>
            </a:xfrm>
            <a:prstGeom prst="rect">
              <a:avLst/>
            </a:prstGeom>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1501" name="image 1501"/>
          <p:cNvPicPr>
            <a:picLocks noChangeAspect="1"/>
          </p:cNvPicPr>
          <p:nvPr/>
        </p:nvPicPr>
        <p:blipFill>
          <a:blip r:embed="rId1"/>
          <a:srcRect t="13399"/>
          <a:stretch>
            <a:fillRect/>
          </a:stretch>
        </p:blipFill>
        <p:spPr>
          <a:xfrm>
            <a:off x="0" y="0"/>
            <a:ext cx="5657850" cy="6858000"/>
          </a:xfrm>
          <a:prstGeom prst="rect">
            <a:avLst/>
          </a:prstGeom>
        </p:spPr>
      </p:pic>
      <p:pic>
        <p:nvPicPr>
          <p:cNvPr id="91502" name="image 1502"/>
          <p:cNvPicPr>
            <a:picLocks noChangeAspect="1"/>
          </p:cNvPicPr>
          <p:nvPr/>
        </p:nvPicPr>
        <p:blipFill>
          <a:blip r:embed="rId2"/>
          <a:srcRect/>
          <a:stretch>
            <a:fillRect/>
          </a:stretch>
        </p:blipFill>
        <p:spPr>
          <a:xfrm>
            <a:off x="129540" y="1582103"/>
            <a:ext cx="4775835" cy="4775835"/>
          </a:xfrm>
          <a:prstGeom prst="rect">
            <a:avLst/>
          </a:prstGeom>
        </p:spPr>
      </p:pic>
      <p:pic>
        <p:nvPicPr>
          <p:cNvPr id="91503" name="image 1503"/>
          <p:cNvPicPr>
            <a:picLocks noChangeAspect="1"/>
          </p:cNvPicPr>
          <p:nvPr/>
        </p:nvPicPr>
        <p:blipFill>
          <a:blip r:embed="rId3"/>
          <a:srcRect/>
          <a:stretch>
            <a:fillRect/>
          </a:stretch>
        </p:blipFill>
        <p:spPr>
          <a:xfrm>
            <a:off x="931318" y="2287572"/>
            <a:ext cx="3146456" cy="3146456"/>
          </a:xfrm>
          <a:prstGeom prst="rect">
            <a:avLst/>
          </a:prstGeom>
        </p:spPr>
      </p:pic>
      <p:pic>
        <p:nvPicPr>
          <p:cNvPr id="91504" name="image 1504"/>
          <p:cNvPicPr>
            <a:picLocks noChangeAspect="1"/>
          </p:cNvPicPr>
          <p:nvPr/>
        </p:nvPicPr>
        <p:blipFill>
          <a:blip r:embed="rId4"/>
          <a:srcRect/>
          <a:stretch>
            <a:fillRect/>
          </a:stretch>
        </p:blipFill>
        <p:spPr>
          <a:xfrm>
            <a:off x="6204903" y="418783"/>
            <a:ext cx="3331528" cy="938848"/>
          </a:xfrm>
          <a:prstGeom prst="rect">
            <a:avLst/>
          </a:prstGeom>
        </p:spPr>
      </p:pic>
      <p:sp>
        <p:nvSpPr>
          <p:cNvPr id="1507" name="Object 1507"/>
          <p:cNvSpPr txBox="1"/>
          <p:nvPr/>
        </p:nvSpPr>
        <p:spPr>
          <a:xfrm>
            <a:off x="6428423" y="586105"/>
            <a:ext cx="2873375" cy="432753"/>
          </a:xfrm>
          <a:prstGeom prst="rect">
            <a:avLst/>
          </a:prstGeom>
        </p:spPr>
        <p:txBody>
          <a:bodyPr vert="horz" wrap="square" lIns="0" tIns="0" rIns="0" bIns="0" rtlCol="0" anchor="t" anchorCtr="0">
            <a:noAutofit/>
          </a:bodyPr>
          <a:lstStyle/>
          <a:p>
            <a:pPr algn="l">
              <a:lnSpc>
                <a:spcPct val="125000"/>
              </a:lnSpc>
            </a:pPr>
            <a:r>
              <a:rPr lang="zh-CN" sz="2700" b="1" i="0" dirty="0" smtClean="0">
                <a:solidFill>
                  <a:srgbClr val="FFFFFF"/>
                </a:solidFill>
                <a:latin typeface="Times New Roman" panose="02020503050405090304" charset="0"/>
                <a:ea typeface="微软雅黑" panose="020B0503020204020204" charset="-122"/>
              </a:rPr>
              <a:t>保额全面上涨</a:t>
            </a:r>
            <a:endParaRPr lang="zh-CN" altLang="en-US" sz="2700" b="1" i="0" dirty="0" smtClean="0">
              <a:solidFill>
                <a:srgbClr val="FFFFFF"/>
              </a:solidFill>
              <a:latin typeface="Times New Roman" panose="02020503050405090304" charset="0"/>
              <a:ea typeface="微软雅黑" panose="020B0503020204020204" charset="-122"/>
            </a:endParaRPr>
          </a:p>
        </p:txBody>
      </p:sp>
      <p:pic>
        <p:nvPicPr>
          <p:cNvPr id="91508" name="image 1508"/>
          <p:cNvPicPr>
            <a:picLocks noChangeAspect="1"/>
          </p:cNvPicPr>
          <p:nvPr/>
        </p:nvPicPr>
        <p:blipFill>
          <a:blip r:embed="rId5"/>
          <a:srcRect/>
          <a:stretch>
            <a:fillRect/>
          </a:stretch>
        </p:blipFill>
        <p:spPr>
          <a:xfrm>
            <a:off x="6204903" y="2408555"/>
            <a:ext cx="3938905" cy="938530"/>
          </a:xfrm>
          <a:prstGeom prst="rect">
            <a:avLst/>
          </a:prstGeom>
        </p:spPr>
      </p:pic>
      <p:sp>
        <p:nvSpPr>
          <p:cNvPr id="15011" name="Object 15011"/>
          <p:cNvSpPr txBox="1"/>
          <p:nvPr/>
        </p:nvSpPr>
        <p:spPr>
          <a:xfrm>
            <a:off x="6428423" y="2600325"/>
            <a:ext cx="3510280" cy="433070"/>
          </a:xfrm>
          <a:prstGeom prst="rect">
            <a:avLst/>
          </a:prstGeom>
        </p:spPr>
        <p:txBody>
          <a:bodyPr vert="horz" wrap="square" lIns="0" tIns="0" rIns="0" bIns="0" rtlCol="0" anchor="t" anchorCtr="0">
            <a:noAutofit/>
          </a:bodyPr>
          <a:lstStyle/>
          <a:p>
            <a:pPr algn="l">
              <a:lnSpc>
                <a:spcPct val="125000"/>
              </a:lnSpc>
            </a:pPr>
            <a:r>
              <a:rPr lang="zh-CN" sz="2700" b="1" i="0" dirty="0" smtClean="0">
                <a:solidFill>
                  <a:srgbClr val="FFFFFF"/>
                </a:solidFill>
                <a:latin typeface="Times New Roman" panose="02020503050405090304" charset="0"/>
                <a:ea typeface="微软雅黑" panose="020B0503020204020204" charset="-122"/>
              </a:rPr>
              <a:t>基因检测赔付限额上调</a:t>
            </a:r>
            <a:endParaRPr lang="zh-CN" altLang="en-US" sz="2700" b="1" i="0" dirty="0" smtClean="0">
              <a:solidFill>
                <a:srgbClr val="FFFFFF"/>
              </a:solidFill>
              <a:latin typeface="Times New Roman" panose="02020503050405090304" charset="0"/>
              <a:ea typeface="微软雅黑" panose="020B0503020204020204" charset="-122"/>
            </a:endParaRPr>
          </a:p>
        </p:txBody>
      </p:sp>
      <p:pic>
        <p:nvPicPr>
          <p:cNvPr id="915012" name="image 15012"/>
          <p:cNvPicPr>
            <a:picLocks noChangeAspect="1"/>
          </p:cNvPicPr>
          <p:nvPr/>
        </p:nvPicPr>
        <p:blipFill>
          <a:blip r:embed="rId6"/>
          <a:srcRect/>
          <a:stretch>
            <a:fillRect/>
          </a:stretch>
        </p:blipFill>
        <p:spPr>
          <a:xfrm>
            <a:off x="6204903" y="1391920"/>
            <a:ext cx="3548380" cy="981075"/>
          </a:xfrm>
          <a:prstGeom prst="rect">
            <a:avLst/>
          </a:prstGeom>
        </p:spPr>
      </p:pic>
      <p:sp>
        <p:nvSpPr>
          <p:cNvPr id="15013" name="Object 15013"/>
          <p:cNvSpPr txBox="1"/>
          <p:nvPr/>
        </p:nvSpPr>
        <p:spPr>
          <a:xfrm>
            <a:off x="6428423" y="1584008"/>
            <a:ext cx="3146425" cy="540068"/>
          </a:xfrm>
          <a:prstGeom prst="rect">
            <a:avLst/>
          </a:prstGeom>
        </p:spPr>
        <p:txBody>
          <a:bodyPr vert="horz" wrap="square" lIns="0" tIns="0" rIns="0" bIns="0" rtlCol="0" anchor="t" anchorCtr="0">
            <a:noAutofit/>
          </a:bodyPr>
          <a:lstStyle/>
          <a:p>
            <a:pPr algn="l">
              <a:lnSpc>
                <a:spcPct val="125000"/>
              </a:lnSpc>
            </a:pPr>
            <a:r>
              <a:rPr lang="zh-CN" sz="2700" b="1" i="0" dirty="0" smtClean="0">
                <a:solidFill>
                  <a:srgbClr val="FFFFFF"/>
                </a:solidFill>
                <a:latin typeface="Times New Roman" panose="02020503050405090304" charset="0"/>
                <a:ea typeface="微软雅黑" panose="020B0503020204020204" charset="-122"/>
              </a:rPr>
              <a:t>新增重疾康复责任</a:t>
            </a:r>
            <a:endParaRPr lang="zh-CN" altLang="zh-CN" sz="2700" b="1" i="0" dirty="0" smtClean="0">
              <a:solidFill>
                <a:srgbClr val="FFFFFF"/>
              </a:solidFill>
              <a:latin typeface="Times New Roman" panose="02020503050405090304" charset="0"/>
              <a:ea typeface="微软雅黑" panose="020B0503020204020204" charset="-122"/>
            </a:endParaRPr>
          </a:p>
        </p:txBody>
      </p:sp>
      <p:pic>
        <p:nvPicPr>
          <p:cNvPr id="915014" name="image 15014"/>
          <p:cNvPicPr>
            <a:picLocks noChangeAspect="1"/>
          </p:cNvPicPr>
          <p:nvPr/>
        </p:nvPicPr>
        <p:blipFill>
          <a:blip r:embed="rId7"/>
          <a:srcRect/>
          <a:stretch>
            <a:fillRect/>
          </a:stretch>
        </p:blipFill>
        <p:spPr>
          <a:xfrm>
            <a:off x="6204903" y="3420110"/>
            <a:ext cx="3851275" cy="974090"/>
          </a:xfrm>
          <a:prstGeom prst="rect">
            <a:avLst/>
          </a:prstGeom>
        </p:spPr>
      </p:pic>
      <p:sp>
        <p:nvSpPr>
          <p:cNvPr id="15016" name="Object 15016"/>
          <p:cNvSpPr txBox="1"/>
          <p:nvPr/>
        </p:nvSpPr>
        <p:spPr>
          <a:xfrm>
            <a:off x="6428423" y="3636963"/>
            <a:ext cx="3146425" cy="749300"/>
          </a:xfrm>
          <a:prstGeom prst="rect">
            <a:avLst/>
          </a:prstGeom>
        </p:spPr>
        <p:txBody>
          <a:bodyPr vert="horz" wrap="square" lIns="0" tIns="0" rIns="0" bIns="0" rtlCol="0" anchor="t" anchorCtr="0">
            <a:noAutofit/>
          </a:bodyPr>
          <a:lstStyle/>
          <a:p>
            <a:pPr algn="l">
              <a:lnSpc>
                <a:spcPct val="125000"/>
              </a:lnSpc>
            </a:pPr>
            <a:r>
              <a:rPr lang="zh-CN" sz="2700" b="1" i="0" dirty="0" smtClean="0">
                <a:solidFill>
                  <a:srgbClr val="FFFFFF"/>
                </a:solidFill>
                <a:latin typeface="Times New Roman" panose="02020503050405090304" charset="0"/>
                <a:ea typeface="微软雅黑" panose="020B0503020204020204" charset="-122"/>
              </a:rPr>
              <a:t>床位拓展且日限上涨</a:t>
            </a:r>
            <a:endParaRPr lang="zh-CN" altLang="en-US" sz="2700" b="1" i="0" dirty="0" smtClean="0">
              <a:solidFill>
                <a:srgbClr val="FFFFFF"/>
              </a:solidFill>
              <a:latin typeface="Times New Roman" panose="02020503050405090304" charset="0"/>
              <a:ea typeface="微软雅黑" panose="020B0503020204020204" charset="-122"/>
            </a:endParaRPr>
          </a:p>
        </p:txBody>
      </p:sp>
      <p:pic>
        <p:nvPicPr>
          <p:cNvPr id="915024" name="image 15024"/>
          <p:cNvPicPr>
            <a:picLocks noChangeAspect="1"/>
          </p:cNvPicPr>
          <p:nvPr/>
        </p:nvPicPr>
        <p:blipFill>
          <a:blip r:embed="rId8"/>
          <a:srcRect/>
          <a:stretch>
            <a:fillRect/>
          </a:stretch>
        </p:blipFill>
        <p:spPr>
          <a:xfrm>
            <a:off x="1639471" y="3736202"/>
            <a:ext cx="1022124" cy="249197"/>
          </a:xfrm>
          <a:prstGeom prst="rect">
            <a:avLst/>
          </a:prstGeom>
        </p:spPr>
      </p:pic>
      <p:pic>
        <p:nvPicPr>
          <p:cNvPr id="915028" name="image 15028"/>
          <p:cNvPicPr>
            <a:picLocks noChangeAspect="1"/>
          </p:cNvPicPr>
          <p:nvPr/>
        </p:nvPicPr>
        <p:blipFill>
          <a:blip r:embed="rId9"/>
          <a:srcRect/>
          <a:stretch>
            <a:fillRect/>
          </a:stretch>
        </p:blipFill>
        <p:spPr>
          <a:xfrm>
            <a:off x="450460" y="628512"/>
            <a:ext cx="4010353" cy="435541"/>
          </a:xfrm>
          <a:prstGeom prst="rect">
            <a:avLst/>
          </a:prstGeom>
        </p:spPr>
      </p:pic>
      <p:sp>
        <p:nvSpPr>
          <p:cNvPr id="15029" name="Object 15029"/>
          <p:cNvSpPr txBox="1"/>
          <p:nvPr/>
        </p:nvSpPr>
        <p:spPr>
          <a:xfrm>
            <a:off x="931333" y="590745"/>
            <a:ext cx="4724400" cy="520700"/>
          </a:xfrm>
          <a:prstGeom prst="rect">
            <a:avLst/>
          </a:prstGeom>
        </p:spPr>
        <p:txBody>
          <a:bodyPr vert="horz" wrap="square" lIns="0" tIns="0" rIns="0" bIns="0" rtlCol="0" anchor="ctr" anchorCtr="0">
            <a:noAutofit/>
          </a:bodyPr>
          <a:lstStyle/>
          <a:p>
            <a:pPr algn="l">
              <a:lnSpc>
                <a:spcPct val="100000"/>
              </a:lnSpc>
            </a:pPr>
            <a:r>
              <a:rPr lang="zh-CN" sz="2445" b="1" i="0" dirty="0" smtClean="0">
                <a:solidFill>
                  <a:srgbClr val="FFFFFF"/>
                </a:solidFill>
                <a:latin typeface="Impact" panose="020B0806030902050204" charset="0"/>
                <a:ea typeface="微软雅黑" panose="020B0503020204020204" charset="-122"/>
              </a:rPr>
              <a:t>乐健2025全面升级</a:t>
            </a:r>
            <a:endParaRPr lang="zh-CN" altLang="en-US" sz="2445" b="1" i="0" dirty="0" smtClean="0">
              <a:solidFill>
                <a:srgbClr val="FFFFFF"/>
              </a:solidFill>
              <a:latin typeface="Impact" panose="020B0806030902050204" charset="0"/>
              <a:ea typeface="微软雅黑" panose="020B0503020204020204" charset="-122"/>
            </a:endParaRPr>
          </a:p>
        </p:txBody>
      </p:sp>
      <p:pic>
        <p:nvPicPr>
          <p:cNvPr id="915035" name="image 15035"/>
          <p:cNvPicPr>
            <a:picLocks noChangeAspect="1"/>
          </p:cNvPicPr>
          <p:nvPr/>
        </p:nvPicPr>
        <p:blipFill>
          <a:blip r:embed="rId10"/>
          <a:srcRect/>
          <a:stretch>
            <a:fillRect/>
          </a:stretch>
        </p:blipFill>
        <p:spPr>
          <a:xfrm>
            <a:off x="6204903" y="4427538"/>
            <a:ext cx="4387533" cy="980758"/>
          </a:xfrm>
          <a:prstGeom prst="rect">
            <a:avLst/>
          </a:prstGeom>
        </p:spPr>
      </p:pic>
      <p:sp>
        <p:nvSpPr>
          <p:cNvPr id="15038" name="Object 15038"/>
          <p:cNvSpPr txBox="1"/>
          <p:nvPr/>
        </p:nvSpPr>
        <p:spPr>
          <a:xfrm>
            <a:off x="6428423" y="4634230"/>
            <a:ext cx="4010343" cy="418148"/>
          </a:xfrm>
          <a:prstGeom prst="rect">
            <a:avLst/>
          </a:prstGeom>
        </p:spPr>
        <p:txBody>
          <a:bodyPr vert="horz" wrap="square" lIns="0" tIns="0" rIns="0" bIns="0" rtlCol="0" anchor="t" anchorCtr="0">
            <a:noAutofit/>
          </a:bodyPr>
          <a:lstStyle/>
          <a:p>
            <a:pPr algn="l">
              <a:lnSpc>
                <a:spcPct val="125000"/>
              </a:lnSpc>
            </a:pPr>
            <a:r>
              <a:rPr lang="zh-CN" altLang="en-US" sz="2700" b="1" i="0" dirty="0" smtClean="0">
                <a:solidFill>
                  <a:srgbClr val="FFFFFF"/>
                </a:solidFill>
                <a:latin typeface="Times New Roman" panose="02020503050405090304" charset="0"/>
                <a:ea typeface="微软雅黑" panose="020B0503020204020204" charset="-122"/>
              </a:rPr>
              <a:t>住院前后门急诊天数增加</a:t>
            </a:r>
            <a:endParaRPr lang="zh-CN" altLang="en-US" sz="2700" b="1" i="0" dirty="0" smtClean="0">
              <a:solidFill>
                <a:srgbClr val="FFFFFF"/>
              </a:solidFill>
              <a:latin typeface="Times New Roman" panose="02020503050405090304" charset="0"/>
              <a:ea typeface="微软雅黑" panose="020B0503020204020204" charset="-122"/>
            </a:endParaRPr>
          </a:p>
        </p:txBody>
      </p:sp>
      <p:sp>
        <p:nvSpPr>
          <p:cNvPr id="15039" name="Object 15039"/>
          <p:cNvSpPr txBox="1"/>
          <p:nvPr/>
        </p:nvSpPr>
        <p:spPr>
          <a:xfrm>
            <a:off x="2185353" y="2542858"/>
            <a:ext cx="1022033" cy="2499043"/>
          </a:xfrm>
          <a:prstGeom prst="rect">
            <a:avLst/>
          </a:prstGeom>
        </p:spPr>
        <p:txBody>
          <a:bodyPr vert="horz" wrap="square" lIns="0" tIns="0" rIns="0" bIns="0" rtlCol="0" anchor="ctr" anchorCtr="0">
            <a:noAutofit/>
          </a:bodyPr>
          <a:lstStyle/>
          <a:p>
            <a:pPr algn="l">
              <a:lnSpc>
                <a:spcPct val="100000"/>
              </a:lnSpc>
            </a:pPr>
            <a:r>
              <a:rPr lang="en-US" altLang="zh-CN" sz="9235" b="1" i="0" dirty="0" smtClean="0">
                <a:solidFill>
                  <a:schemeClr val="bg1"/>
                </a:solidFill>
                <a:latin typeface="Times New Roman" panose="02020503050405090304" charset="0"/>
                <a:ea typeface="微软雅黑" panose="020B0503020204020204" charset="-122"/>
              </a:rPr>
              <a:t>6</a:t>
            </a:r>
            <a:endParaRPr lang="en-US" altLang="zh-CN" sz="9235" b="1" i="0" dirty="0" smtClean="0">
              <a:solidFill>
                <a:schemeClr val="bg1"/>
              </a:solidFill>
              <a:latin typeface="Times New Roman" panose="02020503050405090304" charset="0"/>
              <a:ea typeface="微软雅黑" panose="020B0503020204020204" charset="-122"/>
            </a:endParaRPr>
          </a:p>
        </p:txBody>
      </p:sp>
      <p:pic>
        <p:nvPicPr>
          <p:cNvPr id="2" name="image 15035"/>
          <p:cNvPicPr>
            <a:picLocks noChangeAspect="1"/>
          </p:cNvPicPr>
          <p:nvPr/>
        </p:nvPicPr>
        <p:blipFill>
          <a:blip r:embed="rId10"/>
          <a:srcRect/>
          <a:stretch>
            <a:fillRect/>
          </a:stretch>
        </p:blipFill>
        <p:spPr>
          <a:xfrm>
            <a:off x="6204903" y="5468938"/>
            <a:ext cx="3653473" cy="980758"/>
          </a:xfrm>
          <a:prstGeom prst="rect">
            <a:avLst/>
          </a:prstGeom>
        </p:spPr>
      </p:pic>
      <p:sp>
        <p:nvSpPr>
          <p:cNvPr id="3" name="Object 15038"/>
          <p:cNvSpPr txBox="1"/>
          <p:nvPr/>
        </p:nvSpPr>
        <p:spPr>
          <a:xfrm>
            <a:off x="6428423" y="5681345"/>
            <a:ext cx="3009583" cy="474663"/>
          </a:xfrm>
          <a:prstGeom prst="rect">
            <a:avLst/>
          </a:prstGeom>
        </p:spPr>
        <p:txBody>
          <a:bodyPr vert="horz" wrap="square" lIns="0" tIns="0" rIns="0" bIns="0" rtlCol="0" anchor="t" anchorCtr="0">
            <a:noAutofit/>
          </a:bodyPr>
          <a:p>
            <a:pPr algn="l">
              <a:lnSpc>
                <a:spcPct val="125000"/>
              </a:lnSpc>
            </a:pPr>
            <a:r>
              <a:rPr lang="zh-CN" altLang="en-US" sz="2700" b="1" i="0" dirty="0" smtClean="0">
                <a:solidFill>
                  <a:srgbClr val="FFFFFF"/>
                </a:solidFill>
                <a:latin typeface="Times New Roman" panose="02020503050405090304" charset="0"/>
                <a:ea typeface="微软雅黑" panose="020B0503020204020204" charset="-122"/>
              </a:rPr>
              <a:t>新增</a:t>
            </a:r>
            <a:r>
              <a:rPr lang="en-US" altLang="zh-CN" sz="2700" b="1" i="0" dirty="0" smtClean="0">
                <a:solidFill>
                  <a:srgbClr val="FFFFFF"/>
                </a:solidFill>
                <a:latin typeface="Times New Roman" panose="02020503050405090304" charset="0"/>
                <a:ea typeface="微软雅黑" panose="020B0503020204020204" charset="-122"/>
              </a:rPr>
              <a:t>DRG</a:t>
            </a:r>
            <a:r>
              <a:rPr lang="zh-CN" altLang="en-US" sz="2700" b="1" i="0" dirty="0" smtClean="0">
                <a:solidFill>
                  <a:srgbClr val="FFFFFF"/>
                </a:solidFill>
                <a:latin typeface="Times New Roman" panose="02020503050405090304" charset="0"/>
                <a:ea typeface="微软雅黑" panose="020B0503020204020204" charset="-122"/>
              </a:rPr>
              <a:t>特需计划</a:t>
            </a:r>
            <a:endParaRPr lang="zh-CN" altLang="en-US" sz="2700" b="1" i="0" dirty="0" smtClean="0">
              <a:solidFill>
                <a:srgbClr val="FFFFFF"/>
              </a:solidFill>
              <a:latin typeface="Times New Roman" panose="02020503050405090304" charset="0"/>
              <a:ea typeface="微软雅黑" panose="020B0503020204020204" charset="-122"/>
            </a:endParaRPr>
          </a:p>
        </p:txBody>
      </p:sp>
      <p:grpSp>
        <p:nvGrpSpPr>
          <p:cNvPr id="4" name="组合 3"/>
          <p:cNvGrpSpPr/>
          <p:nvPr/>
        </p:nvGrpSpPr>
        <p:grpSpPr>
          <a:xfrm>
            <a:off x="618490" y="698500"/>
            <a:ext cx="246380" cy="246380"/>
            <a:chOff x="974" y="880"/>
            <a:chExt cx="388" cy="388"/>
          </a:xfrm>
        </p:grpSpPr>
        <p:pic>
          <p:nvPicPr>
            <p:cNvPr id="910010" name="image 10010"/>
            <p:cNvPicPr>
              <a:picLocks noChangeAspect="1"/>
            </p:cNvPicPr>
            <p:nvPr/>
          </p:nvPicPr>
          <p:blipFill>
            <a:blip r:embed="rId11"/>
            <a:srcRect/>
            <a:stretch>
              <a:fillRect/>
            </a:stretch>
          </p:blipFill>
          <p:spPr>
            <a:xfrm>
              <a:off x="974" y="880"/>
              <a:ext cx="389" cy="389"/>
            </a:xfrm>
            <a:prstGeom prst="rect">
              <a:avLst/>
            </a:prstGeom>
          </p:spPr>
        </p:pic>
        <p:pic>
          <p:nvPicPr>
            <p:cNvPr id="910011" name="image 10011"/>
            <p:cNvPicPr>
              <a:picLocks noChangeAspect="1"/>
            </p:cNvPicPr>
            <p:nvPr/>
          </p:nvPicPr>
          <p:blipFill>
            <a:blip r:embed="rId12"/>
            <a:srcRect/>
            <a:stretch>
              <a:fillRect/>
            </a:stretch>
          </p:blipFill>
          <p:spPr>
            <a:xfrm>
              <a:off x="974" y="880"/>
              <a:ext cx="389" cy="389"/>
            </a:xfrm>
            <a:prstGeom prst="rect">
              <a:avLst/>
            </a:prstGeom>
          </p:spPr>
        </p:pic>
        <p:pic>
          <p:nvPicPr>
            <p:cNvPr id="910012" name="image 10012"/>
            <p:cNvPicPr>
              <a:picLocks noChangeAspect="1"/>
            </p:cNvPicPr>
            <p:nvPr/>
          </p:nvPicPr>
          <p:blipFill>
            <a:blip r:embed="rId13"/>
            <a:srcRect/>
            <a:stretch>
              <a:fillRect/>
            </a:stretch>
          </p:blipFill>
          <p:spPr>
            <a:xfrm>
              <a:off x="974" y="880"/>
              <a:ext cx="146" cy="146"/>
            </a:xfrm>
            <a:prstGeom prst="rect">
              <a:avLst/>
            </a:prstGeom>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1601" name="image 1601"/>
          <p:cNvPicPr>
            <a:picLocks noChangeAspect="1"/>
          </p:cNvPicPr>
          <p:nvPr/>
        </p:nvPicPr>
        <p:blipFill>
          <a:blip r:embed="rId1"/>
          <a:srcRect/>
          <a:stretch>
            <a:fillRect/>
          </a:stretch>
        </p:blipFill>
        <p:spPr>
          <a:xfrm>
            <a:off x="0" y="-1143000"/>
            <a:ext cx="12192152" cy="9144114"/>
          </a:xfrm>
          <a:prstGeom prst="rect">
            <a:avLst/>
          </a:prstGeom>
        </p:spPr>
      </p:pic>
      <p:pic>
        <p:nvPicPr>
          <p:cNvPr id="91602" name="image 1602"/>
          <p:cNvPicPr>
            <a:picLocks noChangeAspect="1"/>
          </p:cNvPicPr>
          <p:nvPr/>
        </p:nvPicPr>
        <p:blipFill>
          <a:blip r:embed="rId2"/>
          <a:srcRect/>
          <a:stretch>
            <a:fillRect/>
          </a:stretch>
        </p:blipFill>
        <p:spPr>
          <a:xfrm>
            <a:off x="783964" y="821437"/>
            <a:ext cx="11110557" cy="1017963"/>
          </a:xfrm>
          <a:prstGeom prst="rect">
            <a:avLst/>
          </a:prstGeom>
        </p:spPr>
      </p:pic>
      <p:pic>
        <p:nvPicPr>
          <p:cNvPr id="91603" name="image 1603"/>
          <p:cNvPicPr>
            <a:picLocks noChangeAspect="1"/>
          </p:cNvPicPr>
          <p:nvPr/>
        </p:nvPicPr>
        <p:blipFill>
          <a:blip r:embed="rId3"/>
          <a:srcRect/>
          <a:stretch>
            <a:fillRect/>
          </a:stretch>
        </p:blipFill>
        <p:spPr>
          <a:xfrm>
            <a:off x="1037964" y="853617"/>
            <a:ext cx="1076535" cy="555059"/>
          </a:xfrm>
          <a:prstGeom prst="rect">
            <a:avLst/>
          </a:prstGeom>
        </p:spPr>
      </p:pic>
      <p:pic>
        <p:nvPicPr>
          <p:cNvPr id="91604" name="image 1604"/>
          <p:cNvPicPr>
            <a:picLocks noChangeAspect="1"/>
          </p:cNvPicPr>
          <p:nvPr/>
        </p:nvPicPr>
        <p:blipFill>
          <a:blip r:embed="rId4"/>
          <a:srcRect/>
          <a:stretch>
            <a:fillRect/>
          </a:stretch>
        </p:blipFill>
        <p:spPr>
          <a:xfrm>
            <a:off x="2939204" y="716779"/>
            <a:ext cx="2599904" cy="209317"/>
          </a:xfrm>
          <a:prstGeom prst="rect">
            <a:avLst/>
          </a:prstGeom>
        </p:spPr>
      </p:pic>
      <p:sp>
        <p:nvSpPr>
          <p:cNvPr id="1605" name="Object 1605"/>
          <p:cNvSpPr txBox="1"/>
          <p:nvPr/>
        </p:nvSpPr>
        <p:spPr>
          <a:xfrm>
            <a:off x="1650365" y="1042670"/>
            <a:ext cx="9192260" cy="596900"/>
          </a:xfrm>
          <a:prstGeom prst="rect">
            <a:avLst/>
          </a:prstGeom>
        </p:spPr>
        <p:txBody>
          <a:bodyPr vert="horz" wrap="square" lIns="0" tIns="0" rIns="0" bIns="0" rtlCol="0" anchor="t" anchorCtr="0">
            <a:noAutofit/>
          </a:bodyPr>
          <a:lstStyle/>
          <a:p>
            <a:pPr algn="l">
              <a:lnSpc>
                <a:spcPct val="100000"/>
              </a:lnSpc>
            </a:pPr>
            <a:r>
              <a:rPr lang="zh-CN" sz="3600" b="1" i="0" spc="1000" dirty="0" smtClean="0">
                <a:blipFill>
                  <a:blip r:embed="rId5"/>
                  <a:stretch>
                    <a:fillRect/>
                  </a:stretch>
                </a:blipFill>
                <a:latin typeface="Impact" panose="020B0806030902050204" charset="0"/>
                <a:ea typeface="微软雅黑" panose="020B0503020204020204" charset="-122"/>
              </a:rPr>
              <a:t>升级1:保额全面上调，保障更足</a:t>
            </a:r>
            <a:endParaRPr lang="zh-CN" altLang="en-US" sz="3600" b="1" i="0" spc="1000" dirty="0" smtClean="0">
              <a:blipFill>
                <a:blip r:embed="rId5"/>
                <a:stretch>
                  <a:fillRect/>
                </a:stretch>
              </a:blipFill>
              <a:latin typeface="Impact" panose="020B0806030902050204" charset="0"/>
              <a:ea typeface="微软雅黑" panose="020B0503020204020204" charset="-122"/>
            </a:endParaRPr>
          </a:p>
        </p:txBody>
      </p:sp>
      <p:pic>
        <p:nvPicPr>
          <p:cNvPr id="91606" name="image 1606"/>
          <p:cNvPicPr>
            <a:picLocks noChangeAspect="1"/>
          </p:cNvPicPr>
          <p:nvPr/>
        </p:nvPicPr>
        <p:blipFill>
          <a:blip r:embed="rId6"/>
          <a:srcRect/>
          <a:stretch>
            <a:fillRect/>
          </a:stretch>
        </p:blipFill>
        <p:spPr>
          <a:xfrm>
            <a:off x="2939204" y="1390286"/>
            <a:ext cx="6761784" cy="604603"/>
          </a:xfrm>
          <a:prstGeom prst="rect">
            <a:avLst/>
          </a:prstGeom>
        </p:spPr>
      </p:pic>
      <p:pic>
        <p:nvPicPr>
          <p:cNvPr id="91607" name="image 1607"/>
          <p:cNvPicPr>
            <a:picLocks noChangeAspect="1"/>
          </p:cNvPicPr>
          <p:nvPr/>
        </p:nvPicPr>
        <p:blipFill>
          <a:blip r:embed="rId7"/>
          <a:srcRect/>
          <a:stretch>
            <a:fillRect/>
          </a:stretch>
        </p:blipFill>
        <p:spPr>
          <a:xfrm>
            <a:off x="937683" y="698500"/>
            <a:ext cx="4975063" cy="450896"/>
          </a:xfrm>
          <a:prstGeom prst="rect">
            <a:avLst/>
          </a:prstGeom>
        </p:spPr>
      </p:pic>
      <p:pic>
        <p:nvPicPr>
          <p:cNvPr id="91608" name="image 1608"/>
          <p:cNvPicPr>
            <a:picLocks noChangeAspect="1"/>
          </p:cNvPicPr>
          <p:nvPr/>
        </p:nvPicPr>
        <p:blipFill>
          <a:blip r:embed="rId8"/>
          <a:srcRect/>
          <a:stretch>
            <a:fillRect/>
          </a:stretch>
        </p:blipFill>
        <p:spPr>
          <a:xfrm>
            <a:off x="937683" y="1521787"/>
            <a:ext cx="6367672" cy="244545"/>
          </a:xfrm>
          <a:prstGeom prst="rect">
            <a:avLst/>
          </a:prstGeom>
        </p:spPr>
      </p:pic>
      <p:sp>
        <p:nvSpPr>
          <p:cNvPr id="16012" name="Object 16012"/>
          <p:cNvSpPr txBox="1"/>
          <p:nvPr/>
        </p:nvSpPr>
        <p:spPr>
          <a:xfrm>
            <a:off x="1588395" y="4557055"/>
            <a:ext cx="9023350" cy="1255395"/>
          </a:xfrm>
          <a:prstGeom prst="rect">
            <a:avLst/>
          </a:prstGeom>
        </p:spPr>
        <p:txBody>
          <a:bodyPr vert="horz" wrap="square" lIns="0" tIns="0" rIns="0" bIns="0" rtlCol="0" anchor="t" anchorCtr="0">
            <a:spAutoFit/>
          </a:bodyPr>
          <a:lstStyle/>
          <a:p>
            <a:pPr algn="ctr">
              <a:lnSpc>
                <a:spcPct val="110000"/>
              </a:lnSpc>
            </a:pPr>
            <a:r>
              <a:rPr lang="zh-CN" sz="3705" b="1" i="0" dirty="0" smtClean="0">
                <a:solidFill>
                  <a:srgbClr val="000000"/>
                </a:solidFill>
                <a:latin typeface="Times New Roman" panose="02020503050405090304" charset="0"/>
                <a:ea typeface="微软雅黑" panose="020B0503020204020204" charset="-122"/>
              </a:rPr>
              <a:t>重大疾病医疗保险金</a:t>
            </a:r>
            <a:endParaRPr lang="zh-CN" altLang="en-US" sz="3705">
              <a:latin typeface="Times New Roman" panose="02020503050405090304" charset="0"/>
              <a:ea typeface="微软雅黑" panose="020B0503020204020204" charset="-122"/>
            </a:endParaRPr>
          </a:p>
          <a:p>
            <a:pPr algn="ctr">
              <a:lnSpc>
                <a:spcPct val="110000"/>
              </a:lnSpc>
            </a:pPr>
            <a:r>
              <a:rPr lang="zh-CN" sz="3705" b="1" i="0" dirty="0" smtClean="0">
                <a:solidFill>
                  <a:srgbClr val="000000"/>
                </a:solidFill>
                <a:latin typeface="Times New Roman" panose="02020503050405090304" charset="0"/>
                <a:ea typeface="微软雅黑" panose="020B0503020204020204" charset="-122"/>
              </a:rPr>
              <a:t>最高可达 </a:t>
            </a:r>
            <a:r>
              <a:rPr lang="zh-CN" sz="3705" b="1" i="0" dirty="0" smtClean="0">
                <a:solidFill>
                  <a:srgbClr val="EE7A3D"/>
                </a:solidFill>
                <a:latin typeface="Times New Roman" panose="02020503050405090304" charset="0"/>
                <a:ea typeface="微软雅黑" panose="020B0503020204020204" charset="-122"/>
              </a:rPr>
              <a:t>300万</a:t>
            </a:r>
            <a:r>
              <a:rPr lang="zh-CN" sz="3705" b="1" i="0" dirty="0" smtClean="0">
                <a:solidFill>
                  <a:srgbClr val="000000"/>
                </a:solidFill>
                <a:latin typeface="Times New Roman" panose="02020503050405090304" charset="0"/>
                <a:ea typeface="微软雅黑" panose="020B0503020204020204" charset="-122"/>
              </a:rPr>
              <a:t>元/年</a:t>
            </a:r>
            <a:endParaRPr lang="zh-CN" altLang="en-US" sz="3705">
              <a:latin typeface="Times New Roman" panose="02020503050405090304" charset="0"/>
              <a:ea typeface="微软雅黑" panose="020B0503020204020204" charset="-122"/>
            </a:endParaRPr>
          </a:p>
        </p:txBody>
      </p:sp>
      <p:pic>
        <p:nvPicPr>
          <p:cNvPr id="916014" name="image 16014"/>
          <p:cNvPicPr>
            <a:picLocks noChangeAspect="1"/>
          </p:cNvPicPr>
          <p:nvPr/>
        </p:nvPicPr>
        <p:blipFill>
          <a:blip r:embed="rId9"/>
          <a:srcRect b="35709"/>
          <a:stretch>
            <a:fillRect/>
          </a:stretch>
        </p:blipFill>
        <p:spPr>
          <a:xfrm>
            <a:off x="275273" y="2641283"/>
            <a:ext cx="11647805" cy="1403668"/>
          </a:xfrm>
          <a:prstGeom prst="rect">
            <a:avLst/>
          </a:prstGeom>
        </p:spPr>
      </p:pic>
      <p:sp>
        <p:nvSpPr>
          <p:cNvPr id="2" name="Object 16012"/>
          <p:cNvSpPr txBox="1"/>
          <p:nvPr/>
        </p:nvSpPr>
        <p:spPr>
          <a:xfrm>
            <a:off x="907357" y="5930560"/>
            <a:ext cx="9023350" cy="608965"/>
          </a:xfrm>
          <a:prstGeom prst="rect">
            <a:avLst/>
          </a:prstGeom>
        </p:spPr>
        <p:txBody>
          <a:bodyPr vert="horz" wrap="square" lIns="0" tIns="0" rIns="0" bIns="0" rtlCol="0" anchor="t" anchorCtr="0">
            <a:spAutoFit/>
          </a:bodyPr>
          <a:p>
            <a:pPr algn="ctr">
              <a:lnSpc>
                <a:spcPct val="110000"/>
              </a:lnSpc>
            </a:pPr>
            <a:r>
              <a:rPr lang="zh-CN" altLang="en-US">
                <a:latin typeface="Times New Roman" panose="02020503050405090304" charset="0"/>
                <a:ea typeface="微软雅黑" panose="020B0503020204020204" charset="-122"/>
              </a:rPr>
              <a:t>计划</a:t>
            </a:r>
            <a:r>
              <a:rPr lang="en-US" altLang="zh-CN">
                <a:latin typeface="Times New Roman" panose="02020503050405090304" charset="0"/>
                <a:ea typeface="微软雅黑" panose="020B0503020204020204" charset="-122"/>
              </a:rPr>
              <a:t>1-4：</a:t>
            </a:r>
            <a:r>
              <a:rPr lang="zh-CN" altLang="en-US">
                <a:latin typeface="Times New Roman" panose="02020503050405090304" charset="0"/>
                <a:ea typeface="微软雅黑" panose="020B0503020204020204" charset="-122"/>
              </a:rPr>
              <a:t>针对普通住院，</a:t>
            </a:r>
            <a:endParaRPr lang="zh-CN" altLang="en-US">
              <a:latin typeface="Times New Roman" panose="02020503050405090304" charset="0"/>
              <a:ea typeface="微软雅黑" panose="020B0503020204020204" charset="-122"/>
            </a:endParaRPr>
          </a:p>
          <a:p>
            <a:pPr algn="ctr">
              <a:lnSpc>
                <a:spcPct val="110000"/>
              </a:lnSpc>
            </a:pPr>
            <a:r>
              <a:rPr lang="zh-CN" altLang="en-US">
                <a:latin typeface="Times New Roman" panose="02020503050405090304" charset="0"/>
                <a:ea typeface="微软雅黑" panose="020B0503020204020204" charset="-122"/>
              </a:rPr>
              <a:t>计划</a:t>
            </a:r>
            <a:r>
              <a:rPr lang="en-US" altLang="zh-CN">
                <a:latin typeface="Times New Roman" panose="02020503050405090304" charset="0"/>
                <a:ea typeface="微软雅黑" panose="020B0503020204020204" charset="-122"/>
              </a:rPr>
              <a:t>5-8：包含普通和特需</a:t>
            </a:r>
            <a:endParaRPr lang="en-US" altLang="zh-CN">
              <a:latin typeface="Times New Roman" panose="02020503050405090304" charset="0"/>
              <a:ea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1701" name="image 1701"/>
          <p:cNvPicPr>
            <a:picLocks noChangeAspect="1"/>
          </p:cNvPicPr>
          <p:nvPr/>
        </p:nvPicPr>
        <p:blipFill>
          <a:blip r:embed="rId1"/>
          <a:srcRect/>
          <a:stretch>
            <a:fillRect/>
          </a:stretch>
        </p:blipFill>
        <p:spPr>
          <a:xfrm>
            <a:off x="0" y="-1125537"/>
            <a:ext cx="12192152" cy="9144114"/>
          </a:xfrm>
          <a:prstGeom prst="rect">
            <a:avLst/>
          </a:prstGeom>
        </p:spPr>
      </p:pic>
      <p:pic>
        <p:nvPicPr>
          <p:cNvPr id="91702" name="image 1702"/>
          <p:cNvPicPr>
            <a:picLocks noChangeAspect="1"/>
          </p:cNvPicPr>
          <p:nvPr/>
        </p:nvPicPr>
        <p:blipFill>
          <a:blip r:embed="rId2"/>
          <a:srcRect/>
          <a:stretch>
            <a:fillRect/>
          </a:stretch>
        </p:blipFill>
        <p:spPr>
          <a:xfrm>
            <a:off x="783964" y="821437"/>
            <a:ext cx="11110557" cy="1017963"/>
          </a:xfrm>
          <a:prstGeom prst="rect">
            <a:avLst/>
          </a:prstGeom>
        </p:spPr>
      </p:pic>
      <p:pic>
        <p:nvPicPr>
          <p:cNvPr id="91703" name="image 1703"/>
          <p:cNvPicPr>
            <a:picLocks noChangeAspect="1"/>
          </p:cNvPicPr>
          <p:nvPr/>
        </p:nvPicPr>
        <p:blipFill>
          <a:blip r:embed="rId3"/>
          <a:srcRect/>
          <a:stretch>
            <a:fillRect/>
          </a:stretch>
        </p:blipFill>
        <p:spPr>
          <a:xfrm>
            <a:off x="1037964" y="853617"/>
            <a:ext cx="1076535" cy="555059"/>
          </a:xfrm>
          <a:prstGeom prst="rect">
            <a:avLst/>
          </a:prstGeom>
        </p:spPr>
      </p:pic>
      <p:pic>
        <p:nvPicPr>
          <p:cNvPr id="91704" name="image 1704"/>
          <p:cNvPicPr>
            <a:picLocks noChangeAspect="1"/>
          </p:cNvPicPr>
          <p:nvPr/>
        </p:nvPicPr>
        <p:blipFill>
          <a:blip r:embed="rId4"/>
          <a:srcRect/>
          <a:stretch>
            <a:fillRect/>
          </a:stretch>
        </p:blipFill>
        <p:spPr>
          <a:xfrm>
            <a:off x="2939204" y="716779"/>
            <a:ext cx="2599904" cy="209317"/>
          </a:xfrm>
          <a:prstGeom prst="rect">
            <a:avLst/>
          </a:prstGeom>
        </p:spPr>
      </p:pic>
      <p:sp>
        <p:nvSpPr>
          <p:cNvPr id="1705" name="Object 1705"/>
          <p:cNvSpPr txBox="1"/>
          <p:nvPr/>
        </p:nvSpPr>
        <p:spPr>
          <a:xfrm>
            <a:off x="1650497" y="1042224"/>
            <a:ext cx="11468100" cy="800100"/>
          </a:xfrm>
          <a:prstGeom prst="rect">
            <a:avLst/>
          </a:prstGeom>
        </p:spPr>
        <p:txBody>
          <a:bodyPr vert="horz" wrap="square" lIns="0" tIns="0" rIns="0" bIns="0" rtlCol="0" anchor="t" anchorCtr="0">
            <a:noAutofit/>
          </a:bodyPr>
          <a:lstStyle/>
          <a:p>
            <a:pPr algn="l">
              <a:lnSpc>
                <a:spcPct val="100000"/>
              </a:lnSpc>
            </a:pPr>
            <a:r>
              <a:rPr lang="zh-CN" sz="3600" b="1" i="0" spc="1000" dirty="0" smtClean="0">
                <a:blipFill>
                  <a:blip r:embed="rId5"/>
                  <a:stretch>
                    <a:fillRect/>
                  </a:stretch>
                </a:blipFill>
                <a:latin typeface="Impact" panose="020B0806030902050204" charset="0"/>
                <a:ea typeface="微软雅黑" panose="020B0503020204020204" charset="-122"/>
              </a:rPr>
              <a:t>升级2:新增重疾康复责任，额外关怀</a:t>
            </a:r>
            <a:endParaRPr lang="zh-CN" altLang="en-US" sz="3600" b="1" i="0" spc="1000" dirty="0" smtClean="0">
              <a:blipFill>
                <a:blip r:embed="rId5"/>
                <a:stretch>
                  <a:fillRect/>
                </a:stretch>
              </a:blipFill>
              <a:latin typeface="Impact" panose="020B0806030902050204" charset="0"/>
              <a:ea typeface="微软雅黑" panose="020B0503020204020204" charset="-122"/>
            </a:endParaRPr>
          </a:p>
        </p:txBody>
      </p:sp>
      <p:pic>
        <p:nvPicPr>
          <p:cNvPr id="91706" name="image 1706"/>
          <p:cNvPicPr>
            <a:picLocks noChangeAspect="1"/>
          </p:cNvPicPr>
          <p:nvPr/>
        </p:nvPicPr>
        <p:blipFill>
          <a:blip r:embed="rId6"/>
          <a:srcRect/>
          <a:stretch>
            <a:fillRect/>
          </a:stretch>
        </p:blipFill>
        <p:spPr>
          <a:xfrm>
            <a:off x="2939204" y="1390286"/>
            <a:ext cx="6761784" cy="604603"/>
          </a:xfrm>
          <a:prstGeom prst="rect">
            <a:avLst/>
          </a:prstGeom>
        </p:spPr>
      </p:pic>
      <p:pic>
        <p:nvPicPr>
          <p:cNvPr id="91707" name="image 1707"/>
          <p:cNvPicPr>
            <a:picLocks noChangeAspect="1"/>
          </p:cNvPicPr>
          <p:nvPr/>
        </p:nvPicPr>
        <p:blipFill>
          <a:blip r:embed="rId7"/>
          <a:srcRect/>
          <a:stretch>
            <a:fillRect/>
          </a:stretch>
        </p:blipFill>
        <p:spPr>
          <a:xfrm>
            <a:off x="937683" y="698500"/>
            <a:ext cx="4975063" cy="450896"/>
          </a:xfrm>
          <a:prstGeom prst="rect">
            <a:avLst/>
          </a:prstGeom>
        </p:spPr>
      </p:pic>
      <p:pic>
        <p:nvPicPr>
          <p:cNvPr id="91708" name="image 1708"/>
          <p:cNvPicPr>
            <a:picLocks noChangeAspect="1"/>
          </p:cNvPicPr>
          <p:nvPr/>
        </p:nvPicPr>
        <p:blipFill>
          <a:blip r:embed="rId8"/>
          <a:srcRect/>
          <a:stretch>
            <a:fillRect/>
          </a:stretch>
        </p:blipFill>
        <p:spPr>
          <a:xfrm>
            <a:off x="937683" y="1521787"/>
            <a:ext cx="6367672" cy="244545"/>
          </a:xfrm>
          <a:prstGeom prst="rect">
            <a:avLst/>
          </a:prstGeom>
        </p:spPr>
      </p:pic>
      <p:sp>
        <p:nvSpPr>
          <p:cNvPr id="17012" name="Object 17012"/>
          <p:cNvSpPr txBox="1"/>
          <p:nvPr/>
        </p:nvSpPr>
        <p:spPr>
          <a:xfrm>
            <a:off x="-755560" y="4299390"/>
            <a:ext cx="13730977" cy="1904365"/>
          </a:xfrm>
          <a:prstGeom prst="rect">
            <a:avLst/>
          </a:prstGeom>
        </p:spPr>
        <p:txBody>
          <a:bodyPr vert="horz" wrap="square" lIns="0" tIns="0" rIns="0" bIns="0" rtlCol="0" anchor="t" anchorCtr="0">
            <a:spAutoFit/>
          </a:bodyPr>
          <a:lstStyle/>
          <a:p>
            <a:pPr algn="ctr">
              <a:lnSpc>
                <a:spcPct val="150000"/>
              </a:lnSpc>
            </a:pPr>
            <a:r>
              <a:rPr lang="zh-CN" sz="2750" b="1" i="0" spc="300" dirty="0" smtClean="0">
                <a:solidFill>
                  <a:srgbClr val="000000"/>
                </a:solidFill>
                <a:latin typeface="Times New Roman" panose="02020503050405090304" charset="0"/>
                <a:ea typeface="微软雅黑" panose="020B0503020204020204" charset="-122"/>
              </a:rPr>
              <a:t>新增责任-重疾康复医疗保险金：</a:t>
            </a:r>
            <a:endParaRPr lang="zh-CN" altLang="en-US" sz="2750">
              <a:latin typeface="Times New Roman" panose="02020503050405090304" charset="0"/>
              <a:ea typeface="微软雅黑" panose="020B0503020204020204" charset="-122"/>
            </a:endParaRPr>
          </a:p>
          <a:p>
            <a:pPr algn="ctr">
              <a:lnSpc>
                <a:spcPct val="150000"/>
              </a:lnSpc>
            </a:pPr>
            <a:r>
              <a:rPr lang="zh-CN" sz="2750" b="1" i="0" spc="300" dirty="0" smtClean="0">
                <a:solidFill>
                  <a:srgbClr val="000000"/>
                </a:solidFill>
                <a:latin typeface="Times New Roman" panose="02020503050405090304" charset="0"/>
                <a:ea typeface="微软雅黑" panose="020B0503020204020204" charset="-122"/>
              </a:rPr>
              <a:t>报销首次重大疾病住院180日内在指定康复医疗机构发生的康复治疗费</a:t>
            </a:r>
            <a:endParaRPr lang="zh-CN" sz="2750" b="1" i="0" spc="300" dirty="0" smtClean="0">
              <a:solidFill>
                <a:srgbClr val="000000"/>
              </a:solidFill>
              <a:latin typeface="Times New Roman" panose="02020503050405090304" charset="0"/>
              <a:ea typeface="微软雅黑" panose="020B0503020204020204" charset="-122"/>
            </a:endParaRPr>
          </a:p>
          <a:p>
            <a:pPr algn="ctr">
              <a:lnSpc>
                <a:spcPct val="150000"/>
              </a:lnSpc>
            </a:pPr>
            <a:r>
              <a:rPr lang="zh-CN" altLang="en-US" sz="2750" b="1">
                <a:latin typeface="Times New Roman" panose="02020503050405090304" charset="0"/>
                <a:ea typeface="微软雅黑" panose="020B0503020204020204" charset="-122"/>
              </a:rPr>
              <a:t>康复期也能报销，更安心恢复</a:t>
            </a:r>
            <a:endParaRPr lang="zh-CN" altLang="en-US" sz="2750" b="1">
              <a:latin typeface="Times New Roman" panose="02020503050405090304" charset="0"/>
              <a:ea typeface="微软雅黑" panose="020B0503020204020204" charset="-122"/>
            </a:endParaRPr>
          </a:p>
        </p:txBody>
      </p:sp>
      <p:pic>
        <p:nvPicPr>
          <p:cNvPr id="917013" name="image 17013"/>
          <p:cNvPicPr>
            <a:picLocks noChangeAspect="1"/>
          </p:cNvPicPr>
          <p:nvPr/>
        </p:nvPicPr>
        <p:blipFill>
          <a:blip r:embed="rId9"/>
          <a:srcRect/>
          <a:stretch>
            <a:fillRect/>
          </a:stretch>
        </p:blipFill>
        <p:spPr>
          <a:xfrm>
            <a:off x="567532" y="2365180"/>
            <a:ext cx="11505127" cy="156380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 name="image 1802"/>
          <p:cNvPicPr>
            <a:picLocks noChangeAspect="1"/>
          </p:cNvPicPr>
          <p:nvPr/>
        </p:nvPicPr>
        <p:blipFill>
          <a:blip r:embed="rId1"/>
          <a:srcRect/>
          <a:stretch>
            <a:fillRect/>
          </a:stretch>
        </p:blipFill>
        <p:spPr>
          <a:xfrm>
            <a:off x="540759" y="3981514"/>
            <a:ext cx="11110557" cy="1017963"/>
          </a:xfrm>
          <a:prstGeom prst="rect">
            <a:avLst/>
          </a:prstGeom>
        </p:spPr>
      </p:pic>
      <p:pic>
        <p:nvPicPr>
          <p:cNvPr id="91802" name="image 1802"/>
          <p:cNvPicPr>
            <a:picLocks noChangeAspect="1"/>
          </p:cNvPicPr>
          <p:nvPr/>
        </p:nvPicPr>
        <p:blipFill>
          <a:blip r:embed="rId1"/>
          <a:srcRect/>
          <a:stretch>
            <a:fillRect/>
          </a:stretch>
        </p:blipFill>
        <p:spPr>
          <a:xfrm>
            <a:off x="783964" y="821437"/>
            <a:ext cx="11110557" cy="1017963"/>
          </a:xfrm>
          <a:prstGeom prst="rect">
            <a:avLst/>
          </a:prstGeom>
        </p:spPr>
      </p:pic>
      <p:sp>
        <p:nvSpPr>
          <p:cNvPr id="1805" name="Object 1805"/>
          <p:cNvSpPr txBox="1"/>
          <p:nvPr/>
        </p:nvSpPr>
        <p:spPr>
          <a:xfrm>
            <a:off x="1650497" y="1042224"/>
            <a:ext cx="11468100" cy="800100"/>
          </a:xfrm>
          <a:prstGeom prst="rect">
            <a:avLst/>
          </a:prstGeom>
        </p:spPr>
        <p:txBody>
          <a:bodyPr vert="horz" wrap="square" lIns="0" tIns="0" rIns="0" bIns="0" rtlCol="0" anchor="t" anchorCtr="0">
            <a:noAutofit/>
          </a:bodyPr>
          <a:lstStyle/>
          <a:p>
            <a:pPr algn="l">
              <a:lnSpc>
                <a:spcPct val="100000"/>
              </a:lnSpc>
            </a:pPr>
            <a:r>
              <a:rPr lang="zh-CN" sz="3600" b="1" i="0" spc="1000" dirty="0" smtClean="0">
                <a:blipFill>
                  <a:blip r:embed="rId2"/>
                  <a:stretch>
                    <a:fillRect/>
                  </a:stretch>
                </a:blipFill>
                <a:latin typeface="Impact" panose="020B0806030902050204" charset="0"/>
                <a:ea typeface="微软雅黑" panose="020B0503020204020204" charset="-122"/>
              </a:rPr>
              <a:t>升级3:癌症基因检测赔付限额上调</a:t>
            </a:r>
            <a:endParaRPr lang="zh-CN" altLang="en-US" sz="3600" b="1" i="0" spc="1000" dirty="0" smtClean="0">
              <a:blipFill>
                <a:blip r:embed="rId2"/>
                <a:stretch>
                  <a:fillRect/>
                </a:stretch>
              </a:blipFill>
              <a:latin typeface="Impact" panose="020B0806030902050204" charset="0"/>
              <a:ea typeface="微软雅黑" panose="020B0503020204020204" charset="-122"/>
            </a:endParaRPr>
          </a:p>
        </p:txBody>
      </p:sp>
      <p:pic>
        <p:nvPicPr>
          <p:cNvPr id="91808" name="image 1808"/>
          <p:cNvPicPr>
            <a:picLocks noChangeAspect="1"/>
          </p:cNvPicPr>
          <p:nvPr/>
        </p:nvPicPr>
        <p:blipFill>
          <a:blip r:embed="rId3"/>
          <a:srcRect/>
          <a:stretch>
            <a:fillRect/>
          </a:stretch>
        </p:blipFill>
        <p:spPr>
          <a:xfrm>
            <a:off x="937683" y="1521787"/>
            <a:ext cx="6367672" cy="244545"/>
          </a:xfrm>
          <a:prstGeom prst="rect">
            <a:avLst/>
          </a:prstGeom>
        </p:spPr>
      </p:pic>
      <p:sp>
        <p:nvSpPr>
          <p:cNvPr id="18012" name="Object 18012"/>
          <p:cNvSpPr txBox="1"/>
          <p:nvPr/>
        </p:nvSpPr>
        <p:spPr>
          <a:xfrm>
            <a:off x="-1275305" y="3184330"/>
            <a:ext cx="13730977" cy="930910"/>
          </a:xfrm>
          <a:prstGeom prst="rect">
            <a:avLst/>
          </a:prstGeom>
        </p:spPr>
        <p:txBody>
          <a:bodyPr vert="horz" wrap="square" lIns="0" tIns="0" rIns="0" bIns="0" rtlCol="0" anchor="t" anchorCtr="0">
            <a:spAutoFit/>
          </a:bodyPr>
          <a:lstStyle/>
          <a:p>
            <a:pPr algn="ctr">
              <a:lnSpc>
                <a:spcPct val="110000"/>
              </a:lnSpc>
            </a:pPr>
            <a:r>
              <a:rPr lang="zh-CN" sz="2750" b="1" i="0" spc="300" dirty="0" smtClean="0">
                <a:solidFill>
                  <a:srgbClr val="000000"/>
                </a:solidFill>
                <a:latin typeface="Times New Roman" panose="02020503050405090304" charset="0"/>
                <a:ea typeface="微软雅黑" panose="020B0503020204020204" charset="-122"/>
              </a:rPr>
              <a:t>癌症基因检测赔付限额最高从3</a:t>
            </a:r>
            <a:r>
              <a:rPr lang="en-US" altLang="zh-CN" sz="2750" b="1" i="0" spc="300" dirty="0" smtClean="0">
                <a:solidFill>
                  <a:srgbClr val="000000"/>
                </a:solidFill>
                <a:latin typeface="Times New Roman" panose="02020503050405090304" charset="0"/>
                <a:ea typeface="微软雅黑" panose="020B0503020204020204" charset="-122"/>
              </a:rPr>
              <a:t>,</a:t>
            </a:r>
            <a:r>
              <a:rPr lang="zh-CN" sz="2750" b="1" i="0" spc="300" dirty="0" smtClean="0">
                <a:solidFill>
                  <a:srgbClr val="000000"/>
                </a:solidFill>
                <a:latin typeface="Times New Roman" panose="02020503050405090304" charset="0"/>
                <a:ea typeface="微软雅黑" panose="020B0503020204020204" charset="-122"/>
              </a:rPr>
              <a:t>000元调至5</a:t>
            </a:r>
            <a:r>
              <a:rPr lang="en-US" altLang="zh-CN" sz="2750" b="1" i="0" spc="300" dirty="0" smtClean="0">
                <a:solidFill>
                  <a:srgbClr val="000000"/>
                </a:solidFill>
                <a:latin typeface="Times New Roman" panose="02020503050405090304" charset="0"/>
                <a:ea typeface="微软雅黑" panose="020B0503020204020204" charset="-122"/>
              </a:rPr>
              <a:t>,</a:t>
            </a:r>
            <a:r>
              <a:rPr lang="zh-CN" sz="2750" b="1" i="0" spc="300" dirty="0" smtClean="0">
                <a:solidFill>
                  <a:srgbClr val="000000"/>
                </a:solidFill>
                <a:latin typeface="Times New Roman" panose="02020503050405090304" charset="0"/>
                <a:ea typeface="微软雅黑" panose="020B0503020204020204" charset="-122"/>
              </a:rPr>
              <a:t>000元</a:t>
            </a:r>
            <a:endParaRPr lang="zh-CN" sz="2750" b="1" i="0" spc="300" dirty="0" smtClean="0">
              <a:solidFill>
                <a:srgbClr val="000000"/>
              </a:solidFill>
              <a:latin typeface="Times New Roman" panose="02020503050405090304" charset="0"/>
              <a:ea typeface="微软雅黑" panose="020B0503020204020204" charset="-122"/>
            </a:endParaRPr>
          </a:p>
          <a:p>
            <a:pPr algn="ctr">
              <a:lnSpc>
                <a:spcPct val="110000"/>
              </a:lnSpc>
            </a:pPr>
            <a:endParaRPr lang="zh-CN" altLang="en-US" sz="2750" b="1" i="0" spc="300" dirty="0" smtClean="0">
              <a:solidFill>
                <a:srgbClr val="000000"/>
              </a:solidFill>
              <a:latin typeface="Times New Roman" panose="02020503050405090304" charset="0"/>
              <a:ea typeface="微软雅黑" panose="020B0503020204020204" charset="-122"/>
            </a:endParaRPr>
          </a:p>
        </p:txBody>
      </p:sp>
      <p:pic>
        <p:nvPicPr>
          <p:cNvPr id="918013" name="image 18013"/>
          <p:cNvPicPr>
            <a:picLocks noChangeAspect="1"/>
          </p:cNvPicPr>
          <p:nvPr/>
        </p:nvPicPr>
        <p:blipFill>
          <a:blip r:embed="rId4"/>
          <a:srcRect/>
          <a:stretch>
            <a:fillRect/>
          </a:stretch>
        </p:blipFill>
        <p:spPr>
          <a:xfrm>
            <a:off x="660265" y="1839278"/>
            <a:ext cx="11144518" cy="1173107"/>
          </a:xfrm>
          <a:prstGeom prst="rect">
            <a:avLst/>
          </a:prstGeom>
        </p:spPr>
      </p:pic>
      <p:sp>
        <p:nvSpPr>
          <p:cNvPr id="19012" name="Object 19012"/>
          <p:cNvSpPr txBox="1"/>
          <p:nvPr/>
        </p:nvSpPr>
        <p:spPr>
          <a:xfrm>
            <a:off x="1650365" y="5221923"/>
            <a:ext cx="8876665" cy="666433"/>
          </a:xfrm>
          <a:prstGeom prst="rect">
            <a:avLst/>
          </a:prstGeom>
        </p:spPr>
        <p:txBody>
          <a:bodyPr vert="horz" wrap="square" lIns="0" tIns="0" rIns="0" bIns="0" rtlCol="0" anchor="t" anchorCtr="0">
            <a:noAutofit/>
          </a:bodyPr>
          <a:p>
            <a:pPr marL="0" marR="0" lvl="0" indent="0" algn="l" defTabSz="914400" rtl="0" eaLnBrk="0" fontAlgn="base" latinLnBrk="0" hangingPunct="0">
              <a:lnSpc>
                <a:spcPct val="100000"/>
              </a:lnSpc>
              <a:spcBef>
                <a:spcPct val="0"/>
              </a:spcBef>
              <a:spcAft>
                <a:spcPct val="0"/>
              </a:spcAft>
              <a:buClrTx/>
              <a:buSzTx/>
            </a:pPr>
            <a:r>
              <a:rPr lang="zh-CN" altLang="en-US" sz="3000" b="1" dirty="0">
                <a:solidFill>
                  <a:schemeClr val="tx1"/>
                </a:solidFill>
                <a:latin typeface="微软雅黑" panose="020B0503020204020204" charset="-122"/>
                <a:ea typeface="微软雅黑" panose="020B0503020204020204" charset="-122"/>
                <a:sym typeface="+mn-ea"/>
              </a:rPr>
              <a:t>住院前后门急诊天数由</a:t>
            </a:r>
            <a:r>
              <a:rPr lang="en-US" altLang="zh-CN" sz="3000" b="1" dirty="0">
                <a:solidFill>
                  <a:schemeClr val="tx1"/>
                </a:solidFill>
                <a:latin typeface="微软雅黑" panose="020B0503020204020204" charset="-122"/>
                <a:ea typeface="微软雅黑" panose="020B0503020204020204" charset="-122"/>
                <a:sym typeface="+mn-ea"/>
              </a:rPr>
              <a:t>30</a:t>
            </a:r>
            <a:r>
              <a:rPr lang="zh-CN" altLang="en-US" sz="3000" b="1" dirty="0">
                <a:solidFill>
                  <a:schemeClr val="tx1"/>
                </a:solidFill>
                <a:latin typeface="微软雅黑" panose="020B0503020204020204" charset="-122"/>
                <a:ea typeface="微软雅黑" panose="020B0503020204020204" charset="-122"/>
                <a:sym typeface="+mn-ea"/>
              </a:rPr>
              <a:t>天提高至</a:t>
            </a:r>
            <a:r>
              <a:rPr lang="en-US" altLang="zh-CN" sz="3000" b="1" dirty="0">
                <a:solidFill>
                  <a:schemeClr val="tx1"/>
                </a:solidFill>
                <a:latin typeface="微软雅黑" panose="020B0503020204020204" charset="-122"/>
                <a:ea typeface="微软雅黑" panose="020B0503020204020204" charset="-122"/>
                <a:sym typeface="+mn-ea"/>
              </a:rPr>
              <a:t>45</a:t>
            </a:r>
            <a:r>
              <a:rPr lang="zh-CN" altLang="en-US" sz="3000" b="1" dirty="0">
                <a:solidFill>
                  <a:schemeClr val="tx1"/>
                </a:solidFill>
                <a:latin typeface="微软雅黑" panose="020B0503020204020204" charset="-122"/>
                <a:ea typeface="微软雅黑" panose="020B0503020204020204" charset="-122"/>
                <a:sym typeface="+mn-ea"/>
              </a:rPr>
              <a:t>天。</a:t>
            </a:r>
            <a:endParaRPr lang="zh-CN" altLang="en-US" sz="3000" b="1" spc="200" dirty="0" smtClean="0">
              <a:solidFill>
                <a:schemeClr val="tx1"/>
              </a:solidFill>
              <a:latin typeface="微软雅黑" panose="020B0503020204020204" charset="-122"/>
              <a:ea typeface="微软雅黑" panose="020B0503020204020204" charset="-122"/>
              <a:sym typeface="+mn-ea"/>
            </a:endParaRPr>
          </a:p>
        </p:txBody>
      </p:sp>
      <p:sp>
        <p:nvSpPr>
          <p:cNvPr id="3" name="Object 1805"/>
          <p:cNvSpPr txBox="1"/>
          <p:nvPr/>
        </p:nvSpPr>
        <p:spPr>
          <a:xfrm>
            <a:off x="1562232" y="4164201"/>
            <a:ext cx="11468100" cy="800100"/>
          </a:xfrm>
          <a:prstGeom prst="rect">
            <a:avLst/>
          </a:prstGeom>
        </p:spPr>
        <p:txBody>
          <a:bodyPr vert="horz" wrap="square" lIns="0" tIns="0" rIns="0" bIns="0" rtlCol="0" anchor="t" anchorCtr="0">
            <a:noAutofit/>
          </a:bodyPr>
          <a:p>
            <a:pPr algn="l">
              <a:lnSpc>
                <a:spcPct val="100000"/>
              </a:lnSpc>
            </a:pPr>
            <a:r>
              <a:rPr lang="zh-CN" sz="3600" b="1" i="0" spc="1000" dirty="0" smtClean="0">
                <a:blipFill>
                  <a:blip r:embed="rId2"/>
                  <a:stretch>
                    <a:fillRect/>
                  </a:stretch>
                </a:blipFill>
                <a:latin typeface="Impact" panose="020B0806030902050204" charset="0"/>
                <a:ea typeface="微软雅黑" panose="020B0503020204020204" charset="-122"/>
              </a:rPr>
              <a:t>升级</a:t>
            </a:r>
            <a:r>
              <a:rPr lang="en-US" altLang="zh-CN" sz="3600" b="1" i="0" spc="1000" dirty="0" smtClean="0">
                <a:blipFill>
                  <a:blip r:embed="rId2"/>
                  <a:stretch>
                    <a:fillRect/>
                  </a:stretch>
                </a:blipFill>
                <a:latin typeface="Impact" panose="020B0806030902050204" charset="0"/>
                <a:ea typeface="微软雅黑" panose="020B0503020204020204" charset="-122"/>
              </a:rPr>
              <a:t>4</a:t>
            </a:r>
            <a:r>
              <a:rPr lang="zh-CN" sz="3600" b="1" i="0" spc="1000" dirty="0" smtClean="0">
                <a:blipFill>
                  <a:blip r:embed="rId2"/>
                  <a:stretch>
                    <a:fillRect/>
                  </a:stretch>
                </a:blipFill>
                <a:latin typeface="Impact" panose="020B0806030902050204" charset="0"/>
                <a:ea typeface="微软雅黑" panose="020B0503020204020204" charset="-122"/>
              </a:rPr>
              <a:t>:</a:t>
            </a:r>
            <a:r>
              <a:rPr lang="en-US" altLang="zh-CN" sz="3600" b="1" i="0" spc="1000" dirty="0" smtClean="0">
                <a:blipFill>
                  <a:blip r:embed="rId2"/>
                  <a:stretch>
                    <a:fillRect/>
                  </a:stretch>
                </a:blipFill>
                <a:latin typeface="Impact" panose="020B0806030902050204" charset="0"/>
                <a:ea typeface="微软雅黑" panose="020B0503020204020204" charset="-122"/>
              </a:rPr>
              <a:t>住院前后门急诊天数增加</a:t>
            </a:r>
            <a:endParaRPr lang="en-US" altLang="zh-CN" sz="3600" b="1" i="0" spc="1000" dirty="0" smtClean="0">
              <a:blipFill>
                <a:blip r:embed="rId2"/>
                <a:stretch>
                  <a:fillRect/>
                </a:stretch>
              </a:blipFill>
              <a:latin typeface="Impact" panose="020B0806030902050204" charset="0"/>
              <a:ea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1901" name="image 1901"/>
          <p:cNvPicPr>
            <a:picLocks noChangeAspect="1"/>
          </p:cNvPicPr>
          <p:nvPr/>
        </p:nvPicPr>
        <p:blipFill>
          <a:blip r:embed="rId1"/>
          <a:srcRect/>
          <a:stretch>
            <a:fillRect/>
          </a:stretch>
        </p:blipFill>
        <p:spPr>
          <a:xfrm>
            <a:off x="0" y="-1143000"/>
            <a:ext cx="12192152" cy="9144114"/>
          </a:xfrm>
          <a:prstGeom prst="rect">
            <a:avLst/>
          </a:prstGeom>
        </p:spPr>
      </p:pic>
      <p:pic>
        <p:nvPicPr>
          <p:cNvPr id="91902" name="image 1902"/>
          <p:cNvPicPr>
            <a:picLocks noChangeAspect="1"/>
          </p:cNvPicPr>
          <p:nvPr/>
        </p:nvPicPr>
        <p:blipFill>
          <a:blip r:embed="rId2"/>
          <a:srcRect/>
          <a:stretch>
            <a:fillRect/>
          </a:stretch>
        </p:blipFill>
        <p:spPr>
          <a:xfrm>
            <a:off x="783964" y="821437"/>
            <a:ext cx="11110557" cy="1017963"/>
          </a:xfrm>
          <a:prstGeom prst="rect">
            <a:avLst/>
          </a:prstGeom>
        </p:spPr>
      </p:pic>
      <p:pic>
        <p:nvPicPr>
          <p:cNvPr id="91903" name="image 1903"/>
          <p:cNvPicPr>
            <a:picLocks noChangeAspect="1"/>
          </p:cNvPicPr>
          <p:nvPr/>
        </p:nvPicPr>
        <p:blipFill>
          <a:blip r:embed="rId3"/>
          <a:srcRect/>
          <a:stretch>
            <a:fillRect/>
          </a:stretch>
        </p:blipFill>
        <p:spPr>
          <a:xfrm>
            <a:off x="1037964" y="853617"/>
            <a:ext cx="1076535" cy="555059"/>
          </a:xfrm>
          <a:prstGeom prst="rect">
            <a:avLst/>
          </a:prstGeom>
        </p:spPr>
      </p:pic>
      <p:pic>
        <p:nvPicPr>
          <p:cNvPr id="91904" name="image 1904"/>
          <p:cNvPicPr>
            <a:picLocks noChangeAspect="1"/>
          </p:cNvPicPr>
          <p:nvPr/>
        </p:nvPicPr>
        <p:blipFill>
          <a:blip r:embed="rId4"/>
          <a:srcRect/>
          <a:stretch>
            <a:fillRect/>
          </a:stretch>
        </p:blipFill>
        <p:spPr>
          <a:xfrm>
            <a:off x="2939204" y="716779"/>
            <a:ext cx="2599904" cy="209317"/>
          </a:xfrm>
          <a:prstGeom prst="rect">
            <a:avLst/>
          </a:prstGeom>
        </p:spPr>
      </p:pic>
      <p:sp>
        <p:nvSpPr>
          <p:cNvPr id="1905" name="Object 1905"/>
          <p:cNvSpPr txBox="1"/>
          <p:nvPr/>
        </p:nvSpPr>
        <p:spPr>
          <a:xfrm>
            <a:off x="1650497" y="1042224"/>
            <a:ext cx="11468100" cy="800100"/>
          </a:xfrm>
          <a:prstGeom prst="rect">
            <a:avLst/>
          </a:prstGeom>
        </p:spPr>
        <p:txBody>
          <a:bodyPr vert="horz" wrap="square" lIns="0" tIns="0" rIns="0" bIns="0" rtlCol="0" anchor="t" anchorCtr="0">
            <a:noAutofit/>
          </a:bodyPr>
          <a:lstStyle/>
          <a:p>
            <a:pPr algn="l">
              <a:lnSpc>
                <a:spcPct val="100000"/>
              </a:lnSpc>
            </a:pPr>
            <a:r>
              <a:rPr lang="zh-CN" sz="3845" b="1" i="0" spc="1000" dirty="0" smtClean="0">
                <a:blipFill>
                  <a:blip r:embed="rId5"/>
                  <a:stretch>
                    <a:fillRect/>
                  </a:stretch>
                </a:blipFill>
                <a:latin typeface="Impact" panose="020B0806030902050204" charset="0"/>
                <a:ea typeface="微软雅黑" panose="020B0503020204020204" charset="-122"/>
              </a:rPr>
              <a:t>升级</a:t>
            </a:r>
            <a:r>
              <a:rPr lang="en-US" altLang="zh-CN" sz="3845" b="1" i="0" spc="1000" dirty="0" smtClean="0">
                <a:blipFill>
                  <a:blip r:embed="rId5"/>
                  <a:stretch>
                    <a:fillRect/>
                  </a:stretch>
                </a:blipFill>
                <a:latin typeface="Impact" panose="020B0806030902050204" charset="0"/>
                <a:ea typeface="微软雅黑" panose="020B0503020204020204" charset="-122"/>
              </a:rPr>
              <a:t>5</a:t>
            </a:r>
            <a:r>
              <a:rPr lang="zh-CN" sz="3845" b="1" i="0" spc="1000" dirty="0" smtClean="0">
                <a:blipFill>
                  <a:blip r:embed="rId5"/>
                  <a:stretch>
                    <a:fillRect/>
                  </a:stretch>
                </a:blipFill>
                <a:latin typeface="Impact" panose="020B0806030902050204" charset="0"/>
                <a:ea typeface="微软雅黑" panose="020B0503020204020204" charset="-122"/>
              </a:rPr>
              <a:t>:床位费只限额度不限病房</a:t>
            </a:r>
            <a:endParaRPr lang="zh-CN" altLang="en-US" sz="3845" b="1" i="0" spc="1000" dirty="0" smtClean="0">
              <a:blipFill>
                <a:blip r:embed="rId5"/>
                <a:stretch>
                  <a:fillRect/>
                </a:stretch>
              </a:blipFill>
              <a:latin typeface="Impact" panose="020B0806030902050204" charset="0"/>
              <a:ea typeface="微软雅黑" panose="020B0503020204020204" charset="-122"/>
            </a:endParaRPr>
          </a:p>
        </p:txBody>
      </p:sp>
      <p:pic>
        <p:nvPicPr>
          <p:cNvPr id="91906" name="image 1906"/>
          <p:cNvPicPr>
            <a:picLocks noChangeAspect="1"/>
          </p:cNvPicPr>
          <p:nvPr/>
        </p:nvPicPr>
        <p:blipFill>
          <a:blip r:embed="rId6"/>
          <a:srcRect/>
          <a:stretch>
            <a:fillRect/>
          </a:stretch>
        </p:blipFill>
        <p:spPr>
          <a:xfrm>
            <a:off x="2939204" y="1390286"/>
            <a:ext cx="6761784" cy="604603"/>
          </a:xfrm>
          <a:prstGeom prst="rect">
            <a:avLst/>
          </a:prstGeom>
        </p:spPr>
      </p:pic>
      <p:pic>
        <p:nvPicPr>
          <p:cNvPr id="91907" name="image 1907"/>
          <p:cNvPicPr>
            <a:picLocks noChangeAspect="1"/>
          </p:cNvPicPr>
          <p:nvPr/>
        </p:nvPicPr>
        <p:blipFill>
          <a:blip r:embed="rId7"/>
          <a:srcRect/>
          <a:stretch>
            <a:fillRect/>
          </a:stretch>
        </p:blipFill>
        <p:spPr>
          <a:xfrm>
            <a:off x="937683" y="698500"/>
            <a:ext cx="4975063" cy="450896"/>
          </a:xfrm>
          <a:prstGeom prst="rect">
            <a:avLst/>
          </a:prstGeom>
        </p:spPr>
      </p:pic>
      <p:pic>
        <p:nvPicPr>
          <p:cNvPr id="91908" name="image 1908"/>
          <p:cNvPicPr>
            <a:picLocks noChangeAspect="1"/>
          </p:cNvPicPr>
          <p:nvPr/>
        </p:nvPicPr>
        <p:blipFill>
          <a:blip r:embed="rId8"/>
          <a:srcRect/>
          <a:stretch>
            <a:fillRect/>
          </a:stretch>
        </p:blipFill>
        <p:spPr>
          <a:xfrm>
            <a:off x="937683" y="1521787"/>
            <a:ext cx="6367672" cy="244545"/>
          </a:xfrm>
          <a:prstGeom prst="rect">
            <a:avLst/>
          </a:prstGeom>
        </p:spPr>
      </p:pic>
      <p:sp>
        <p:nvSpPr>
          <p:cNvPr id="19012" name="Object 19012"/>
          <p:cNvSpPr txBox="1"/>
          <p:nvPr/>
        </p:nvSpPr>
        <p:spPr>
          <a:xfrm>
            <a:off x="794703" y="4261803"/>
            <a:ext cx="11084878" cy="471170"/>
          </a:xfrm>
          <a:prstGeom prst="rect">
            <a:avLst/>
          </a:prstGeom>
        </p:spPr>
        <p:txBody>
          <a:bodyPr vert="horz" wrap="square" lIns="0" tIns="0" rIns="0" bIns="0" rtlCol="0" anchor="t" anchorCtr="0">
            <a:spAutoFit/>
          </a:bodyPr>
          <a:lstStyle/>
          <a:p>
            <a:pPr lvl="0" algn="l">
              <a:lnSpc>
                <a:spcPct val="140000"/>
              </a:lnSpc>
              <a:buClrTx/>
              <a:buSzTx/>
              <a:buFontTx/>
            </a:pPr>
            <a:r>
              <a:rPr lang="zh-CN" sz="2190" b="1" spc="200" dirty="0" smtClean="0">
                <a:solidFill>
                  <a:srgbClr val="000000"/>
                </a:solidFill>
                <a:latin typeface="Times New Roman" panose="02020503050405090304" charset="0"/>
                <a:ea typeface="微软雅黑" panose="020B0503020204020204" charset="-122"/>
                <a:sym typeface="+mn-ea"/>
              </a:rPr>
              <a:t>变化</a:t>
            </a:r>
            <a:r>
              <a:rPr lang="en-US" altLang="zh-CN" sz="2190" b="1" spc="200" dirty="0" smtClean="0">
                <a:solidFill>
                  <a:srgbClr val="000000"/>
                </a:solidFill>
                <a:latin typeface="Times New Roman" panose="02020503050405090304" charset="0"/>
                <a:ea typeface="微软雅黑" panose="020B0503020204020204" charset="-122"/>
                <a:sym typeface="+mn-ea"/>
              </a:rPr>
              <a:t>1</a:t>
            </a:r>
            <a:r>
              <a:rPr lang="zh-CN" altLang="en-US" sz="2190" b="1" spc="200" dirty="0" smtClean="0">
                <a:solidFill>
                  <a:srgbClr val="000000"/>
                </a:solidFill>
                <a:latin typeface="Times New Roman" panose="02020503050405090304" charset="0"/>
                <a:ea typeface="微软雅黑" panose="020B0503020204020204" charset="-122"/>
                <a:sym typeface="+mn-ea"/>
              </a:rPr>
              <a:t>：</a:t>
            </a:r>
            <a:r>
              <a:rPr lang="zh-CN" sz="2190" b="1" spc="200" dirty="0" smtClean="0">
                <a:solidFill>
                  <a:srgbClr val="000000"/>
                </a:solidFill>
                <a:latin typeface="Times New Roman" panose="02020503050405090304" charset="0"/>
                <a:ea typeface="微软雅黑" panose="020B0503020204020204" charset="-122"/>
                <a:sym typeface="+mn-ea"/>
              </a:rPr>
              <a:t>计划1-4床位费扩展至单人病房、干部病房</a:t>
            </a:r>
            <a:endParaRPr lang="zh-CN" sz="2190" b="1" spc="200" dirty="0" smtClean="0">
              <a:solidFill>
                <a:srgbClr val="000000"/>
              </a:solidFill>
              <a:latin typeface="Times New Roman" panose="02020503050405090304" charset="0"/>
              <a:ea typeface="微软雅黑" panose="020B0503020204020204" charset="-122"/>
              <a:sym typeface="+mn-ea"/>
            </a:endParaRPr>
          </a:p>
        </p:txBody>
      </p:sp>
      <p:pic>
        <p:nvPicPr>
          <p:cNvPr id="919014" name="image 19014"/>
          <p:cNvPicPr>
            <a:picLocks noChangeAspect="1"/>
          </p:cNvPicPr>
          <p:nvPr/>
        </p:nvPicPr>
        <p:blipFill>
          <a:blip r:embed="rId9"/>
          <a:srcRect/>
          <a:stretch>
            <a:fillRect/>
          </a:stretch>
        </p:blipFill>
        <p:spPr>
          <a:xfrm>
            <a:off x="937683" y="2078679"/>
            <a:ext cx="10577848" cy="1720059"/>
          </a:xfrm>
          <a:prstGeom prst="rect">
            <a:avLst/>
          </a:prstGeom>
        </p:spPr>
      </p:pic>
      <p:sp>
        <p:nvSpPr>
          <p:cNvPr id="19015" name="Object 19015"/>
          <p:cNvSpPr txBox="1"/>
          <p:nvPr/>
        </p:nvSpPr>
        <p:spPr>
          <a:xfrm>
            <a:off x="757379" y="4972436"/>
            <a:ext cx="10964424" cy="2356485"/>
          </a:xfrm>
          <a:prstGeom prst="rect">
            <a:avLst/>
          </a:prstGeom>
        </p:spPr>
        <p:txBody>
          <a:bodyPr vert="horz" wrap="square" lIns="0" tIns="0" rIns="0" bIns="0" rtlCol="0" anchor="t" anchorCtr="0">
            <a:spAutoFit/>
          </a:bodyPr>
          <a:lstStyle/>
          <a:p>
            <a:pPr algn="l">
              <a:lnSpc>
                <a:spcPct val="140000"/>
              </a:lnSpc>
            </a:pPr>
            <a:r>
              <a:rPr lang="zh-CN" sz="2190" b="1" i="0" spc="200" dirty="0" smtClean="0">
                <a:solidFill>
                  <a:srgbClr val="000000"/>
                </a:solidFill>
                <a:latin typeface="Times New Roman" panose="02020503050405090304" charset="0"/>
                <a:ea typeface="微软雅黑" panose="020B0503020204020204" charset="-122"/>
              </a:rPr>
              <a:t>变化</a:t>
            </a:r>
            <a:r>
              <a:rPr lang="en-US" altLang="zh-CN" sz="2190" b="1" i="0" spc="200" dirty="0" smtClean="0">
                <a:solidFill>
                  <a:srgbClr val="000000"/>
                </a:solidFill>
                <a:latin typeface="Times New Roman" panose="02020503050405090304" charset="0"/>
                <a:ea typeface="微软雅黑" panose="020B0503020204020204" charset="-122"/>
              </a:rPr>
              <a:t>2</a:t>
            </a:r>
            <a:r>
              <a:rPr lang="zh-CN" altLang="en-US" sz="2190" b="1" i="0" spc="200" dirty="0" smtClean="0">
                <a:solidFill>
                  <a:srgbClr val="000000"/>
                </a:solidFill>
                <a:latin typeface="Times New Roman" panose="02020503050405090304" charset="0"/>
                <a:ea typeface="微软雅黑" panose="020B0503020204020204" charset="-122"/>
              </a:rPr>
              <a:t>：</a:t>
            </a:r>
            <a:r>
              <a:rPr lang="zh-CN" sz="2190" b="1" i="0" spc="200" dirty="0" smtClean="0">
                <a:solidFill>
                  <a:srgbClr val="000000"/>
                </a:solidFill>
                <a:latin typeface="Times New Roman" panose="02020503050405090304" charset="0"/>
                <a:ea typeface="微软雅黑" panose="020B0503020204020204" charset="-122"/>
              </a:rPr>
              <a:t>普通部住院计划3、计划4，对于投保时年龄未满40周岁的被保险人，若因特定重疾（18种特定部位重度恶性肿瘤）导致住院的，床位费限额提高至2</a:t>
            </a:r>
            <a:r>
              <a:rPr lang="en-US" altLang="zh-CN" sz="2190" b="1" i="0" spc="200" dirty="0" smtClean="0">
                <a:solidFill>
                  <a:srgbClr val="000000"/>
                </a:solidFill>
                <a:latin typeface="Times New Roman" panose="02020503050405090304" charset="0"/>
                <a:ea typeface="微软雅黑" panose="020B0503020204020204" charset="-122"/>
              </a:rPr>
              <a:t>,</a:t>
            </a:r>
            <a:r>
              <a:rPr lang="zh-CN" sz="2190" b="1" i="0" spc="200" dirty="0" smtClean="0">
                <a:solidFill>
                  <a:srgbClr val="000000"/>
                </a:solidFill>
                <a:latin typeface="Times New Roman" panose="02020503050405090304" charset="0"/>
                <a:ea typeface="微软雅黑" panose="020B0503020204020204" charset="-122"/>
              </a:rPr>
              <a:t>500元/天</a:t>
            </a:r>
            <a:endParaRPr lang="zh-CN" sz="2190" b="1" i="0" spc="200" dirty="0" smtClean="0">
              <a:solidFill>
                <a:srgbClr val="000000"/>
              </a:solidFill>
              <a:latin typeface="Times New Roman" panose="02020503050405090304" charset="0"/>
              <a:ea typeface="微软雅黑" panose="020B0503020204020204" charset="-122"/>
            </a:endParaRPr>
          </a:p>
          <a:p>
            <a:pPr algn="l">
              <a:lnSpc>
                <a:spcPct val="140000"/>
              </a:lnSpc>
            </a:pPr>
            <a:endParaRPr lang="zh-CN" altLang="en-US" sz="2190" b="1" i="0" spc="200" dirty="0" smtClean="0">
              <a:solidFill>
                <a:srgbClr val="000000"/>
              </a:solidFill>
              <a:latin typeface="Times New Roman" panose="02020503050405090304" charset="0"/>
              <a:ea typeface="微软雅黑" panose="020B0503020204020204" charset="-122"/>
            </a:endParaRPr>
          </a:p>
          <a:p>
            <a:pPr algn="l">
              <a:lnSpc>
                <a:spcPct val="140000"/>
              </a:lnSpc>
            </a:pPr>
            <a:endParaRPr lang="zh-CN" altLang="en-US" sz="2190" b="1" i="0" spc="200" dirty="0" smtClean="0">
              <a:solidFill>
                <a:srgbClr val="000000"/>
              </a:solidFill>
              <a:latin typeface="Times New Roman" panose="02020503050405090304" charset="0"/>
              <a:ea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201" name="image 201"/>
          <p:cNvPicPr>
            <a:picLocks noChangeAspect="1"/>
          </p:cNvPicPr>
          <p:nvPr/>
        </p:nvPicPr>
        <p:blipFill>
          <a:blip r:embed="rId1"/>
          <a:srcRect/>
          <a:stretch>
            <a:fillRect/>
          </a:stretch>
        </p:blipFill>
        <p:spPr>
          <a:xfrm>
            <a:off x="5829300" y="1860550"/>
            <a:ext cx="1466850" cy="1934845"/>
          </a:xfrm>
          <a:prstGeom prst="rect">
            <a:avLst/>
          </a:prstGeom>
        </p:spPr>
      </p:pic>
      <p:pic>
        <p:nvPicPr>
          <p:cNvPr id="9202" name="image 202"/>
          <p:cNvPicPr>
            <a:picLocks noChangeAspect="1"/>
          </p:cNvPicPr>
          <p:nvPr/>
        </p:nvPicPr>
        <p:blipFill>
          <a:blip r:embed="rId2"/>
          <a:srcRect/>
          <a:stretch>
            <a:fillRect/>
          </a:stretch>
        </p:blipFill>
        <p:spPr>
          <a:xfrm>
            <a:off x="6198870" y="3117850"/>
            <a:ext cx="912495" cy="245110"/>
          </a:xfrm>
          <a:prstGeom prst="rect">
            <a:avLst/>
          </a:prstGeom>
        </p:spPr>
      </p:pic>
      <p:sp>
        <p:nvSpPr>
          <p:cNvPr id="203" name="Object 203"/>
          <p:cNvSpPr txBox="1"/>
          <p:nvPr/>
        </p:nvSpPr>
        <p:spPr>
          <a:xfrm>
            <a:off x="5906770" y="3103245"/>
            <a:ext cx="1198880" cy="190500"/>
          </a:xfrm>
          <a:prstGeom prst="rect">
            <a:avLst/>
          </a:prstGeom>
        </p:spPr>
        <p:txBody>
          <a:bodyPr vert="horz" wrap="square" lIns="0" tIns="0" rIns="0" bIns="0" rtlCol="0" anchor="t" anchorCtr="0">
            <a:noAutofit/>
          </a:bodyPr>
          <a:lstStyle/>
          <a:p>
            <a:pPr algn="ctr">
              <a:lnSpc>
                <a:spcPct val="100000"/>
              </a:lnSpc>
            </a:pPr>
            <a:r>
              <a:rPr lang="zh-CN" sz="1600" b="0" i="0" dirty="0" smtClean="0">
                <a:solidFill>
                  <a:srgbClr val="FFFFFF"/>
                </a:solidFill>
                <a:latin typeface="Impact" panose="020B0806030902050204" charset="0"/>
                <a:ea typeface="微软雅黑" panose="020B0503020204020204" charset="-122"/>
              </a:rPr>
              <a:t>产品解析</a:t>
            </a:r>
            <a:endParaRPr lang="zh-CN" altLang="en-US" sz="1600" b="0" i="0" dirty="0" smtClean="0">
              <a:solidFill>
                <a:srgbClr val="FFFFFF"/>
              </a:solidFill>
              <a:latin typeface="Impact" panose="020B0806030902050204" charset="0"/>
              <a:ea typeface="微软雅黑" panose="020B0503020204020204" charset="-122"/>
            </a:endParaRPr>
          </a:p>
        </p:txBody>
      </p:sp>
      <p:pic>
        <p:nvPicPr>
          <p:cNvPr id="9204" name="image 204"/>
          <p:cNvPicPr>
            <a:picLocks noChangeAspect="1"/>
          </p:cNvPicPr>
          <p:nvPr/>
        </p:nvPicPr>
        <p:blipFill>
          <a:blip r:embed="rId3"/>
          <a:srcRect/>
          <a:stretch>
            <a:fillRect/>
          </a:stretch>
        </p:blipFill>
        <p:spPr>
          <a:xfrm>
            <a:off x="6133465" y="3434080"/>
            <a:ext cx="1018540" cy="116840"/>
          </a:xfrm>
          <a:prstGeom prst="rect">
            <a:avLst/>
          </a:prstGeom>
        </p:spPr>
      </p:pic>
      <p:pic>
        <p:nvPicPr>
          <p:cNvPr id="9208" name="image 208"/>
          <p:cNvPicPr>
            <a:picLocks noChangeAspect="1"/>
          </p:cNvPicPr>
          <p:nvPr/>
        </p:nvPicPr>
        <p:blipFill>
          <a:blip r:embed="rId4"/>
          <a:srcRect/>
          <a:stretch>
            <a:fillRect/>
          </a:stretch>
        </p:blipFill>
        <p:spPr>
          <a:xfrm>
            <a:off x="2646680" y="1860550"/>
            <a:ext cx="1352550" cy="1934845"/>
          </a:xfrm>
          <a:prstGeom prst="rect">
            <a:avLst/>
          </a:prstGeom>
        </p:spPr>
      </p:pic>
      <p:pic>
        <p:nvPicPr>
          <p:cNvPr id="9209" name="image 209"/>
          <p:cNvPicPr>
            <a:picLocks noChangeAspect="1"/>
          </p:cNvPicPr>
          <p:nvPr/>
        </p:nvPicPr>
        <p:blipFill>
          <a:blip r:embed="rId2"/>
          <a:srcRect/>
          <a:stretch>
            <a:fillRect/>
          </a:stretch>
        </p:blipFill>
        <p:spPr>
          <a:xfrm>
            <a:off x="2769235" y="3056255"/>
            <a:ext cx="1126490" cy="302895"/>
          </a:xfrm>
          <a:prstGeom prst="rect">
            <a:avLst/>
          </a:prstGeom>
        </p:spPr>
      </p:pic>
      <p:sp>
        <p:nvSpPr>
          <p:cNvPr id="2010" name="Object 2010"/>
          <p:cNvSpPr txBox="1"/>
          <p:nvPr/>
        </p:nvSpPr>
        <p:spPr>
          <a:xfrm>
            <a:off x="2654935" y="3113405"/>
            <a:ext cx="1282700" cy="189865"/>
          </a:xfrm>
          <a:prstGeom prst="rect">
            <a:avLst/>
          </a:prstGeom>
        </p:spPr>
        <p:txBody>
          <a:bodyPr vert="horz" wrap="square" lIns="0" tIns="0" rIns="0" bIns="0" rtlCol="0" anchor="t" anchorCtr="0">
            <a:noAutofit/>
          </a:bodyPr>
          <a:lstStyle/>
          <a:p>
            <a:pPr algn="ctr">
              <a:lnSpc>
                <a:spcPct val="100000"/>
              </a:lnSpc>
            </a:pPr>
            <a:r>
              <a:rPr lang="zh-CN" sz="1600" b="0" i="0" dirty="0" smtClean="0">
                <a:solidFill>
                  <a:srgbClr val="FFFFFF"/>
                </a:solidFill>
                <a:latin typeface="Impact" panose="020B0806030902050204" charset="0"/>
                <a:ea typeface="微软雅黑" panose="020B0503020204020204" charset="-122"/>
              </a:rPr>
              <a:t>公司介绍</a:t>
            </a:r>
            <a:endParaRPr lang="zh-CN" altLang="en-US" sz="1600" b="0" i="0" dirty="0" smtClean="0">
              <a:solidFill>
                <a:srgbClr val="FFFFFF"/>
              </a:solidFill>
              <a:latin typeface="Impact" panose="020B0806030902050204" charset="0"/>
              <a:ea typeface="微软雅黑" panose="020B0503020204020204" charset="-122"/>
            </a:endParaRPr>
          </a:p>
        </p:txBody>
      </p:sp>
      <p:pic>
        <p:nvPicPr>
          <p:cNvPr id="92015" name="image 2015"/>
          <p:cNvPicPr>
            <a:picLocks noChangeAspect="1"/>
          </p:cNvPicPr>
          <p:nvPr/>
        </p:nvPicPr>
        <p:blipFill>
          <a:blip r:embed="rId1"/>
          <a:srcRect/>
          <a:stretch>
            <a:fillRect/>
          </a:stretch>
        </p:blipFill>
        <p:spPr>
          <a:xfrm>
            <a:off x="4179570" y="1860550"/>
            <a:ext cx="1466850" cy="1934845"/>
          </a:xfrm>
          <a:prstGeom prst="rect">
            <a:avLst/>
          </a:prstGeom>
        </p:spPr>
      </p:pic>
      <p:pic>
        <p:nvPicPr>
          <p:cNvPr id="92016" name="image 2016"/>
          <p:cNvPicPr>
            <a:picLocks noChangeAspect="1"/>
          </p:cNvPicPr>
          <p:nvPr/>
        </p:nvPicPr>
        <p:blipFill>
          <a:blip r:embed="rId2"/>
          <a:srcRect/>
          <a:stretch>
            <a:fillRect/>
          </a:stretch>
        </p:blipFill>
        <p:spPr>
          <a:xfrm>
            <a:off x="4549140" y="3117850"/>
            <a:ext cx="912495" cy="245110"/>
          </a:xfrm>
          <a:prstGeom prst="rect">
            <a:avLst/>
          </a:prstGeom>
        </p:spPr>
      </p:pic>
      <p:sp>
        <p:nvSpPr>
          <p:cNvPr id="2017" name="Object 2017"/>
          <p:cNvSpPr txBox="1"/>
          <p:nvPr/>
        </p:nvSpPr>
        <p:spPr>
          <a:xfrm>
            <a:off x="4387215" y="3121025"/>
            <a:ext cx="914400" cy="289560"/>
          </a:xfrm>
          <a:prstGeom prst="rect">
            <a:avLst/>
          </a:prstGeom>
        </p:spPr>
        <p:txBody>
          <a:bodyPr vert="horz" wrap="square" lIns="0" tIns="0" rIns="0" bIns="0" rtlCol="0" anchor="t" anchorCtr="0">
            <a:noAutofit/>
          </a:bodyPr>
          <a:lstStyle/>
          <a:p>
            <a:pPr algn="ctr">
              <a:lnSpc>
                <a:spcPct val="100000"/>
              </a:lnSpc>
            </a:pPr>
            <a:r>
              <a:rPr lang="zh-CN" sz="1600" b="0" i="0" dirty="0" smtClean="0">
                <a:solidFill>
                  <a:srgbClr val="FFFFFF"/>
                </a:solidFill>
                <a:latin typeface="Impact" panose="020B0806030902050204" charset="0"/>
                <a:ea typeface="微软雅黑" panose="020B0503020204020204" charset="-122"/>
              </a:rPr>
              <a:t>产品背景</a:t>
            </a:r>
            <a:endParaRPr lang="zh-CN" altLang="en-US" sz="1600" b="0" i="0" dirty="0" smtClean="0">
              <a:solidFill>
                <a:srgbClr val="FFFFFF"/>
              </a:solidFill>
              <a:latin typeface="Impact" panose="020B0806030902050204" charset="0"/>
              <a:ea typeface="微软雅黑" panose="020B0503020204020204" charset="-122"/>
            </a:endParaRPr>
          </a:p>
        </p:txBody>
      </p:sp>
      <p:pic>
        <p:nvPicPr>
          <p:cNvPr id="92022" name="image 2022"/>
          <p:cNvPicPr>
            <a:picLocks noChangeAspect="1"/>
          </p:cNvPicPr>
          <p:nvPr/>
        </p:nvPicPr>
        <p:blipFill>
          <a:blip r:embed="rId5"/>
          <a:srcRect/>
          <a:stretch>
            <a:fillRect/>
          </a:stretch>
        </p:blipFill>
        <p:spPr>
          <a:xfrm>
            <a:off x="7499985" y="1860550"/>
            <a:ext cx="1348740" cy="1929765"/>
          </a:xfrm>
          <a:prstGeom prst="rect">
            <a:avLst/>
          </a:prstGeom>
        </p:spPr>
      </p:pic>
      <p:pic>
        <p:nvPicPr>
          <p:cNvPr id="92023" name="image 2023"/>
          <p:cNvPicPr>
            <a:picLocks noChangeAspect="1"/>
          </p:cNvPicPr>
          <p:nvPr/>
        </p:nvPicPr>
        <p:blipFill>
          <a:blip r:embed="rId2"/>
          <a:srcRect/>
          <a:stretch>
            <a:fillRect/>
          </a:stretch>
        </p:blipFill>
        <p:spPr>
          <a:xfrm>
            <a:off x="4415790" y="4209415"/>
            <a:ext cx="1010920" cy="271780"/>
          </a:xfrm>
          <a:prstGeom prst="rect">
            <a:avLst/>
          </a:prstGeom>
        </p:spPr>
      </p:pic>
      <p:sp>
        <p:nvSpPr>
          <p:cNvPr id="2024" name="Object 2024"/>
          <p:cNvSpPr txBox="1"/>
          <p:nvPr/>
        </p:nvSpPr>
        <p:spPr>
          <a:xfrm>
            <a:off x="4268470" y="4236085"/>
            <a:ext cx="1111885" cy="207645"/>
          </a:xfrm>
          <a:prstGeom prst="rect">
            <a:avLst/>
          </a:prstGeom>
        </p:spPr>
        <p:txBody>
          <a:bodyPr vert="horz" wrap="square" lIns="0" tIns="0" rIns="0" bIns="0" rtlCol="0" anchor="t" anchorCtr="0">
            <a:noAutofit/>
          </a:bodyPr>
          <a:lstStyle/>
          <a:p>
            <a:pPr algn="ctr">
              <a:lnSpc>
                <a:spcPct val="100000"/>
              </a:lnSpc>
            </a:pPr>
            <a:r>
              <a:rPr lang="zh-CN" sz="1600" b="0" i="0" dirty="0" smtClean="0">
                <a:solidFill>
                  <a:srgbClr val="FFFFFF"/>
                </a:solidFill>
                <a:latin typeface="Impact" panose="020B0806030902050204" charset="0"/>
                <a:ea typeface="微软雅黑" panose="020B0503020204020204" charset="-122"/>
              </a:rPr>
              <a:t>增值服务</a:t>
            </a:r>
            <a:endParaRPr lang="zh-CN" altLang="en-US" sz="1600" b="0" i="0" dirty="0" smtClean="0">
              <a:solidFill>
                <a:srgbClr val="FFFFFF"/>
              </a:solidFill>
              <a:latin typeface="Impact" panose="020B0806030902050204" charset="0"/>
              <a:ea typeface="微软雅黑" panose="020B0503020204020204" charset="-122"/>
            </a:endParaRPr>
          </a:p>
        </p:txBody>
      </p:sp>
      <p:pic>
        <p:nvPicPr>
          <p:cNvPr id="92028" name="image 2028"/>
          <p:cNvPicPr>
            <a:picLocks noChangeAspect="1"/>
          </p:cNvPicPr>
          <p:nvPr/>
        </p:nvPicPr>
        <p:blipFill>
          <a:blip r:embed="rId6"/>
          <a:srcRect/>
          <a:stretch>
            <a:fillRect/>
          </a:stretch>
        </p:blipFill>
        <p:spPr>
          <a:xfrm>
            <a:off x="7897495" y="2248535"/>
            <a:ext cx="503555" cy="514985"/>
          </a:xfrm>
          <a:prstGeom prst="rect">
            <a:avLst/>
          </a:prstGeom>
        </p:spPr>
      </p:pic>
      <p:pic>
        <p:nvPicPr>
          <p:cNvPr id="92029" name="image 2029"/>
          <p:cNvPicPr>
            <a:picLocks noChangeAspect="1"/>
          </p:cNvPicPr>
          <p:nvPr/>
        </p:nvPicPr>
        <p:blipFill>
          <a:blip r:embed="rId7"/>
          <a:srcRect/>
          <a:stretch>
            <a:fillRect/>
          </a:stretch>
        </p:blipFill>
        <p:spPr>
          <a:xfrm>
            <a:off x="5283699" y="1364047"/>
            <a:ext cx="1666935" cy="874895"/>
          </a:xfrm>
          <a:prstGeom prst="rect">
            <a:avLst/>
          </a:prstGeom>
        </p:spPr>
      </p:pic>
      <p:sp>
        <p:nvSpPr>
          <p:cNvPr id="2030" name="Object 2030"/>
          <p:cNvSpPr txBox="1"/>
          <p:nvPr/>
        </p:nvSpPr>
        <p:spPr>
          <a:xfrm>
            <a:off x="5265176" y="349077"/>
            <a:ext cx="1631950" cy="869950"/>
          </a:xfrm>
          <a:prstGeom prst="rect">
            <a:avLst/>
          </a:prstGeom>
        </p:spPr>
        <p:txBody>
          <a:bodyPr vert="horz" wrap="square" lIns="0" tIns="0" rIns="0" bIns="0" rtlCol="0" anchor="t" anchorCtr="0">
            <a:noAutofit/>
          </a:bodyPr>
          <a:lstStyle/>
          <a:p>
            <a:pPr algn="ctr">
              <a:lnSpc>
                <a:spcPct val="100000"/>
              </a:lnSpc>
            </a:pPr>
            <a:r>
              <a:rPr lang="zh-CN" sz="5540" b="0" i="0" dirty="0" smtClean="0">
                <a:blipFill>
                  <a:blip r:embed="rId8"/>
                  <a:stretch>
                    <a:fillRect/>
                  </a:stretch>
                </a:blipFill>
                <a:latin typeface="Impact" panose="020B0806030902050204" charset="0"/>
                <a:ea typeface="微软雅黑" panose="020B0503020204020204" charset="-122"/>
              </a:rPr>
              <a:t>目录</a:t>
            </a:r>
            <a:endParaRPr lang="zh-CN" altLang="en-US" sz="5540" b="0" i="0" dirty="0" smtClean="0">
              <a:blipFill>
                <a:blip r:embed="rId8"/>
                <a:stretch>
                  <a:fillRect/>
                </a:stretch>
              </a:blipFill>
              <a:latin typeface="Impact" panose="020B0806030902050204" charset="0"/>
              <a:ea typeface="微软雅黑" panose="020B0503020204020204" charset="-122"/>
            </a:endParaRPr>
          </a:p>
        </p:txBody>
      </p:sp>
      <p:pic>
        <p:nvPicPr>
          <p:cNvPr id="92031" name="image 2031"/>
          <p:cNvPicPr>
            <a:picLocks noChangeAspect="1"/>
          </p:cNvPicPr>
          <p:nvPr/>
        </p:nvPicPr>
        <p:blipFill>
          <a:blip r:embed="rId9"/>
          <a:srcRect/>
          <a:stretch>
            <a:fillRect/>
          </a:stretch>
        </p:blipFill>
        <p:spPr>
          <a:xfrm>
            <a:off x="5111750" y="2157095"/>
            <a:ext cx="2010410" cy="306070"/>
          </a:xfrm>
          <a:prstGeom prst="rect">
            <a:avLst/>
          </a:prstGeom>
        </p:spPr>
      </p:pic>
      <p:sp>
        <p:nvSpPr>
          <p:cNvPr id="2032" name="Object 2032"/>
          <p:cNvSpPr txBox="1"/>
          <p:nvPr/>
        </p:nvSpPr>
        <p:spPr>
          <a:xfrm>
            <a:off x="5053352" y="1294765"/>
            <a:ext cx="1974850" cy="298450"/>
          </a:xfrm>
          <a:prstGeom prst="rect">
            <a:avLst/>
          </a:prstGeom>
        </p:spPr>
        <p:txBody>
          <a:bodyPr vert="horz" wrap="square" lIns="0" tIns="0" rIns="0" bIns="0" rtlCol="0" anchor="t" anchorCtr="0">
            <a:noAutofit/>
          </a:bodyPr>
          <a:lstStyle/>
          <a:p>
            <a:pPr algn="ctr">
              <a:lnSpc>
                <a:spcPct val="100000"/>
              </a:lnSpc>
            </a:pPr>
            <a:r>
              <a:rPr lang="zh-CN" sz="1845" b="1" i="0" dirty="0" smtClean="0">
                <a:blipFill>
                  <a:blip r:embed="rId10"/>
                  <a:stretch>
                    <a:fillRect/>
                  </a:stretch>
                </a:blipFill>
                <a:latin typeface="Times New Roman" panose="02020503050405090304" charset="0"/>
                <a:ea typeface="微软雅黑" panose="020B0503020204020204" charset="-122"/>
              </a:rPr>
              <a:t>CONTENTS</a:t>
            </a:r>
            <a:endParaRPr lang="zh-CN" altLang="en-US" sz="1845" b="1" i="0" dirty="0" smtClean="0">
              <a:blipFill>
                <a:blip r:embed="rId10"/>
                <a:stretch>
                  <a:fillRect/>
                </a:stretch>
              </a:blipFill>
              <a:latin typeface="Times New Roman" panose="02020503050405090304" charset="0"/>
              <a:ea typeface="微软雅黑" panose="020B0503020204020204" charset="-122"/>
            </a:endParaRPr>
          </a:p>
        </p:txBody>
      </p:sp>
      <p:pic>
        <p:nvPicPr>
          <p:cNvPr id="92033" name="image 2033"/>
          <p:cNvPicPr>
            <a:picLocks noChangeAspect="1"/>
          </p:cNvPicPr>
          <p:nvPr/>
        </p:nvPicPr>
        <p:blipFill>
          <a:blip r:embed="rId11"/>
          <a:srcRect/>
          <a:stretch>
            <a:fillRect/>
          </a:stretch>
        </p:blipFill>
        <p:spPr>
          <a:xfrm rot="2700000">
            <a:off x="5100955" y="1760220"/>
            <a:ext cx="83185" cy="83185"/>
          </a:xfrm>
          <a:prstGeom prst="rect">
            <a:avLst/>
          </a:prstGeom>
        </p:spPr>
      </p:pic>
      <p:pic>
        <p:nvPicPr>
          <p:cNvPr id="92034" name="image 2034"/>
          <p:cNvPicPr>
            <a:picLocks noChangeAspect="1"/>
          </p:cNvPicPr>
          <p:nvPr/>
        </p:nvPicPr>
        <p:blipFill>
          <a:blip r:embed="rId11"/>
          <a:srcRect/>
          <a:stretch>
            <a:fillRect/>
          </a:stretch>
        </p:blipFill>
        <p:spPr>
          <a:xfrm rot="2700000">
            <a:off x="7134860" y="1760220"/>
            <a:ext cx="83185" cy="83185"/>
          </a:xfrm>
          <a:prstGeom prst="rect">
            <a:avLst/>
          </a:prstGeom>
        </p:spPr>
      </p:pic>
      <p:pic>
        <p:nvPicPr>
          <p:cNvPr id="92035" name="image 2035"/>
          <p:cNvPicPr>
            <a:picLocks noChangeAspect="1"/>
          </p:cNvPicPr>
          <p:nvPr/>
        </p:nvPicPr>
        <p:blipFill>
          <a:blip r:embed="rId12"/>
          <a:srcRect/>
          <a:stretch>
            <a:fillRect/>
          </a:stretch>
        </p:blipFill>
        <p:spPr>
          <a:xfrm>
            <a:off x="5087620" y="4147820"/>
            <a:ext cx="1574165" cy="2252345"/>
          </a:xfrm>
          <a:prstGeom prst="rect">
            <a:avLst/>
          </a:prstGeom>
        </p:spPr>
      </p:pic>
      <p:pic>
        <p:nvPicPr>
          <p:cNvPr id="92036" name="image 2036"/>
          <p:cNvPicPr>
            <a:picLocks noChangeAspect="1"/>
          </p:cNvPicPr>
          <p:nvPr/>
        </p:nvPicPr>
        <p:blipFill>
          <a:blip r:embed="rId2"/>
          <a:srcRect/>
          <a:stretch>
            <a:fillRect/>
          </a:stretch>
        </p:blipFill>
        <p:spPr>
          <a:xfrm>
            <a:off x="5158105" y="5559425"/>
            <a:ext cx="1310640" cy="352425"/>
          </a:xfrm>
          <a:prstGeom prst="rect">
            <a:avLst/>
          </a:prstGeom>
        </p:spPr>
      </p:pic>
      <p:sp>
        <p:nvSpPr>
          <p:cNvPr id="2037" name="Object 2037"/>
          <p:cNvSpPr txBox="1"/>
          <p:nvPr/>
        </p:nvSpPr>
        <p:spPr>
          <a:xfrm>
            <a:off x="5253355" y="5659120"/>
            <a:ext cx="1159510" cy="257175"/>
          </a:xfrm>
          <a:prstGeom prst="rect">
            <a:avLst/>
          </a:prstGeom>
        </p:spPr>
        <p:txBody>
          <a:bodyPr vert="horz" wrap="square" lIns="0" tIns="0" rIns="0" bIns="0" rtlCol="0" anchor="t" anchorCtr="0">
            <a:noAutofit/>
          </a:bodyPr>
          <a:lstStyle/>
          <a:p>
            <a:pPr algn="ctr">
              <a:lnSpc>
                <a:spcPct val="100000"/>
              </a:lnSpc>
            </a:pPr>
            <a:r>
              <a:rPr lang="zh-CN" sz="1600" b="0" i="0" dirty="0" smtClean="0">
                <a:solidFill>
                  <a:srgbClr val="FFFFFF"/>
                </a:solidFill>
                <a:latin typeface="Impact" panose="020B0806030902050204" charset="0"/>
                <a:ea typeface="微软雅黑" panose="020B0503020204020204" charset="-122"/>
              </a:rPr>
              <a:t>运营规则</a:t>
            </a:r>
            <a:endParaRPr lang="zh-CN" altLang="en-US" sz="1600" b="0" i="0" dirty="0" smtClean="0">
              <a:solidFill>
                <a:srgbClr val="FFFFFF"/>
              </a:solidFill>
              <a:latin typeface="Impact" panose="020B0806030902050204" charset="0"/>
              <a:ea typeface="微软雅黑" panose="020B0503020204020204" charset="-122"/>
            </a:endParaRPr>
          </a:p>
        </p:txBody>
      </p:sp>
      <p:pic>
        <p:nvPicPr>
          <p:cNvPr id="92038" name="image 2038"/>
          <p:cNvPicPr>
            <a:picLocks noChangeAspect="1"/>
          </p:cNvPicPr>
          <p:nvPr/>
        </p:nvPicPr>
        <p:blipFill>
          <a:blip r:embed="rId3"/>
          <a:srcRect/>
          <a:stretch>
            <a:fillRect/>
          </a:stretch>
        </p:blipFill>
        <p:spPr>
          <a:xfrm>
            <a:off x="5115560" y="5932805"/>
            <a:ext cx="1459230" cy="167640"/>
          </a:xfrm>
          <a:prstGeom prst="rect">
            <a:avLst/>
          </a:prstGeom>
        </p:spPr>
      </p:pic>
      <p:pic>
        <p:nvPicPr>
          <p:cNvPr id="92040" name="image 2040"/>
          <p:cNvPicPr>
            <a:picLocks noChangeAspect="1"/>
          </p:cNvPicPr>
          <p:nvPr/>
        </p:nvPicPr>
        <p:blipFill>
          <a:blip r:embed="rId13"/>
          <a:srcRect/>
          <a:stretch>
            <a:fillRect/>
          </a:stretch>
        </p:blipFill>
        <p:spPr>
          <a:xfrm>
            <a:off x="12070237" y="4777858"/>
            <a:ext cx="393160" cy="43994"/>
          </a:xfrm>
          <a:prstGeom prst="rect">
            <a:avLst/>
          </a:prstGeom>
        </p:spPr>
      </p:pic>
      <p:pic>
        <p:nvPicPr>
          <p:cNvPr id="94010" name="image 4010"/>
          <p:cNvPicPr>
            <a:picLocks noChangeAspect="1"/>
          </p:cNvPicPr>
          <p:nvPr/>
        </p:nvPicPr>
        <p:blipFill>
          <a:blip r:embed="rId14"/>
          <a:srcRect/>
          <a:stretch>
            <a:fillRect/>
          </a:stretch>
        </p:blipFill>
        <p:spPr>
          <a:xfrm>
            <a:off x="9852660" y="107950"/>
            <a:ext cx="2251710" cy="666115"/>
          </a:xfrm>
          <a:prstGeom prst="rect">
            <a:avLst/>
          </a:prstGeom>
        </p:spPr>
      </p:pic>
      <p:pic>
        <p:nvPicPr>
          <p:cNvPr id="2" name="image 2035"/>
          <p:cNvPicPr>
            <a:picLocks noChangeAspect="1"/>
          </p:cNvPicPr>
          <p:nvPr/>
        </p:nvPicPr>
        <p:blipFill>
          <a:blip r:embed="rId12"/>
          <a:srcRect/>
          <a:stretch>
            <a:fillRect/>
          </a:stretch>
        </p:blipFill>
        <p:spPr>
          <a:xfrm>
            <a:off x="7091045" y="4169410"/>
            <a:ext cx="1572895" cy="2219325"/>
          </a:xfrm>
          <a:prstGeom prst="rect">
            <a:avLst/>
          </a:prstGeom>
        </p:spPr>
      </p:pic>
      <p:sp>
        <p:nvSpPr>
          <p:cNvPr id="4" name="Object 2037"/>
          <p:cNvSpPr txBox="1"/>
          <p:nvPr/>
        </p:nvSpPr>
        <p:spPr>
          <a:xfrm>
            <a:off x="7181215" y="5667375"/>
            <a:ext cx="1281430" cy="266065"/>
          </a:xfrm>
          <a:prstGeom prst="rect">
            <a:avLst/>
          </a:prstGeom>
        </p:spPr>
        <p:txBody>
          <a:bodyPr vert="horz" wrap="square" lIns="0" tIns="0" rIns="0" bIns="0" rtlCol="0" anchor="t" anchorCtr="0">
            <a:noAutofit/>
          </a:bodyPr>
          <a:p>
            <a:pPr algn="ctr">
              <a:lnSpc>
                <a:spcPct val="100000"/>
              </a:lnSpc>
            </a:pPr>
            <a:r>
              <a:rPr lang="zh-CN" altLang="en-US" sz="1600" b="0" i="0" dirty="0" smtClean="0">
                <a:solidFill>
                  <a:srgbClr val="FFFFFF"/>
                </a:solidFill>
                <a:latin typeface="Impact" panose="020B0806030902050204" charset="0"/>
                <a:ea typeface="微软雅黑" panose="020B0503020204020204" charset="-122"/>
              </a:rPr>
              <a:t>同行对比</a:t>
            </a:r>
            <a:endParaRPr lang="zh-CN" altLang="en-US" sz="1600" b="0" i="0" dirty="0" smtClean="0">
              <a:solidFill>
                <a:srgbClr val="FFFFFF"/>
              </a:solidFill>
              <a:latin typeface="Impact" panose="020B0806030902050204" charset="0"/>
              <a:ea typeface="微软雅黑" panose="020B0503020204020204" charset="-122"/>
            </a:endParaRPr>
          </a:p>
        </p:txBody>
      </p:sp>
      <p:pic>
        <p:nvPicPr>
          <p:cNvPr id="5" name="image 2022"/>
          <p:cNvPicPr>
            <a:picLocks noChangeAspect="1"/>
          </p:cNvPicPr>
          <p:nvPr/>
        </p:nvPicPr>
        <p:blipFill>
          <a:blip r:embed="rId5"/>
          <a:srcRect/>
          <a:stretch>
            <a:fillRect/>
          </a:stretch>
        </p:blipFill>
        <p:spPr>
          <a:xfrm>
            <a:off x="3015615" y="4158615"/>
            <a:ext cx="1573530" cy="2218690"/>
          </a:xfrm>
          <a:prstGeom prst="rect">
            <a:avLst/>
          </a:prstGeom>
        </p:spPr>
      </p:pic>
      <p:pic>
        <p:nvPicPr>
          <p:cNvPr id="6" name="image 2023"/>
          <p:cNvPicPr>
            <a:picLocks noChangeAspect="1"/>
          </p:cNvPicPr>
          <p:nvPr/>
        </p:nvPicPr>
        <p:blipFill>
          <a:blip r:embed="rId2"/>
          <a:srcRect/>
          <a:stretch>
            <a:fillRect/>
          </a:stretch>
        </p:blipFill>
        <p:spPr>
          <a:xfrm>
            <a:off x="3281680" y="5614035"/>
            <a:ext cx="1101090" cy="295910"/>
          </a:xfrm>
          <a:prstGeom prst="rect">
            <a:avLst/>
          </a:prstGeom>
        </p:spPr>
      </p:pic>
      <p:sp>
        <p:nvSpPr>
          <p:cNvPr id="7" name="Object 2024"/>
          <p:cNvSpPr txBox="1"/>
          <p:nvPr/>
        </p:nvSpPr>
        <p:spPr>
          <a:xfrm>
            <a:off x="3153410" y="5648960"/>
            <a:ext cx="1185545" cy="213360"/>
          </a:xfrm>
          <a:prstGeom prst="rect">
            <a:avLst/>
          </a:prstGeom>
        </p:spPr>
        <p:txBody>
          <a:bodyPr vert="horz" wrap="square" lIns="0" tIns="0" rIns="0" bIns="0" rtlCol="0" anchor="t" anchorCtr="0">
            <a:noAutofit/>
          </a:bodyPr>
          <a:p>
            <a:pPr algn="ctr">
              <a:lnSpc>
                <a:spcPct val="100000"/>
              </a:lnSpc>
            </a:pPr>
            <a:r>
              <a:rPr lang="zh-CN" altLang="en-US" sz="1600" b="0" i="0" dirty="0" smtClean="0">
                <a:solidFill>
                  <a:srgbClr val="FFFFFF"/>
                </a:solidFill>
                <a:latin typeface="Impact" panose="020B0806030902050204" charset="0"/>
                <a:ea typeface="微软雅黑" panose="020B0503020204020204" charset="-122"/>
              </a:rPr>
              <a:t>投保</a:t>
            </a:r>
            <a:r>
              <a:rPr lang="zh-CN" altLang="en-US" sz="1600" b="0" i="0" dirty="0" smtClean="0">
                <a:solidFill>
                  <a:srgbClr val="FFFFFF"/>
                </a:solidFill>
                <a:latin typeface="Impact" panose="020B0806030902050204" charset="0"/>
                <a:ea typeface="微软雅黑" panose="020B0503020204020204" charset="-122"/>
              </a:rPr>
              <a:t>案例</a:t>
            </a:r>
            <a:endParaRPr lang="zh-CN" altLang="en-US" sz="1600" b="0" i="0" dirty="0" smtClean="0">
              <a:solidFill>
                <a:srgbClr val="FFFFFF"/>
              </a:solidFill>
              <a:latin typeface="Impact" panose="020B0806030902050204" charset="0"/>
              <a:ea typeface="微软雅黑" panose="020B0503020204020204" charset="-122"/>
            </a:endParaRPr>
          </a:p>
        </p:txBody>
      </p:sp>
      <p:pic>
        <p:nvPicPr>
          <p:cNvPr id="8" name="image 2028"/>
          <p:cNvPicPr>
            <a:picLocks noChangeAspect="1"/>
          </p:cNvPicPr>
          <p:nvPr/>
        </p:nvPicPr>
        <p:blipFill>
          <a:blip r:embed="rId6"/>
          <a:srcRect/>
          <a:stretch>
            <a:fillRect/>
          </a:stretch>
        </p:blipFill>
        <p:spPr>
          <a:xfrm>
            <a:off x="3409950" y="4766945"/>
            <a:ext cx="608330" cy="621030"/>
          </a:xfrm>
          <a:prstGeom prst="rect">
            <a:avLst/>
          </a:prstGeom>
        </p:spPr>
      </p:pic>
      <p:pic>
        <p:nvPicPr>
          <p:cNvPr id="11" name="image 2028"/>
          <p:cNvPicPr>
            <a:picLocks noChangeAspect="1"/>
          </p:cNvPicPr>
          <p:nvPr/>
        </p:nvPicPr>
        <p:blipFill>
          <a:blip r:embed="rId6"/>
          <a:srcRect/>
          <a:stretch>
            <a:fillRect/>
          </a:stretch>
        </p:blipFill>
        <p:spPr>
          <a:xfrm>
            <a:off x="4549775" y="2216785"/>
            <a:ext cx="503555" cy="514985"/>
          </a:xfrm>
          <a:prstGeom prst="rect">
            <a:avLst/>
          </a:prstGeom>
        </p:spPr>
      </p:pic>
      <p:pic>
        <p:nvPicPr>
          <p:cNvPr id="12" name="image 2028"/>
          <p:cNvPicPr>
            <a:picLocks noChangeAspect="1"/>
          </p:cNvPicPr>
          <p:nvPr/>
        </p:nvPicPr>
        <p:blipFill>
          <a:blip r:embed="rId6"/>
          <a:srcRect/>
          <a:stretch>
            <a:fillRect/>
          </a:stretch>
        </p:blipFill>
        <p:spPr>
          <a:xfrm>
            <a:off x="6261735" y="2248535"/>
            <a:ext cx="503555" cy="514985"/>
          </a:xfrm>
          <a:prstGeom prst="rect">
            <a:avLst/>
          </a:prstGeom>
        </p:spPr>
      </p:pic>
      <p:pic>
        <p:nvPicPr>
          <p:cNvPr id="13" name="image 2028"/>
          <p:cNvPicPr>
            <a:picLocks noChangeAspect="1"/>
          </p:cNvPicPr>
          <p:nvPr/>
        </p:nvPicPr>
        <p:blipFill>
          <a:blip r:embed="rId6"/>
          <a:srcRect/>
          <a:stretch>
            <a:fillRect/>
          </a:stretch>
        </p:blipFill>
        <p:spPr>
          <a:xfrm>
            <a:off x="5516245" y="4752340"/>
            <a:ext cx="569595" cy="582295"/>
          </a:xfrm>
          <a:prstGeom prst="rect">
            <a:avLst/>
          </a:prstGeom>
        </p:spPr>
      </p:pic>
      <p:pic>
        <p:nvPicPr>
          <p:cNvPr id="14" name="image 2028"/>
          <p:cNvPicPr>
            <a:picLocks noChangeAspect="1"/>
          </p:cNvPicPr>
          <p:nvPr/>
        </p:nvPicPr>
        <p:blipFill>
          <a:blip r:embed="rId6"/>
          <a:srcRect/>
          <a:stretch>
            <a:fillRect/>
          </a:stretch>
        </p:blipFill>
        <p:spPr>
          <a:xfrm>
            <a:off x="7555865" y="4745990"/>
            <a:ext cx="595630" cy="608965"/>
          </a:xfrm>
          <a:prstGeom prst="rect">
            <a:avLst/>
          </a:prstGeom>
        </p:spPr>
      </p:pic>
      <p:pic>
        <p:nvPicPr>
          <p:cNvPr id="3" name="image 2028"/>
          <p:cNvPicPr>
            <a:picLocks noChangeAspect="1"/>
          </p:cNvPicPr>
          <p:nvPr/>
        </p:nvPicPr>
        <p:blipFill>
          <a:blip r:embed="rId6"/>
          <a:srcRect/>
          <a:stretch>
            <a:fillRect/>
          </a:stretch>
        </p:blipFill>
        <p:spPr>
          <a:xfrm>
            <a:off x="3017520" y="2216785"/>
            <a:ext cx="503555" cy="514985"/>
          </a:xfrm>
          <a:prstGeom prst="rect">
            <a:avLst/>
          </a:prstGeom>
        </p:spPr>
      </p:pic>
      <p:sp>
        <p:nvSpPr>
          <p:cNvPr id="9" name="Object 2010"/>
          <p:cNvSpPr txBox="1"/>
          <p:nvPr/>
        </p:nvSpPr>
        <p:spPr>
          <a:xfrm>
            <a:off x="7550785" y="3121025"/>
            <a:ext cx="1127125" cy="382270"/>
          </a:xfrm>
          <a:prstGeom prst="rect">
            <a:avLst/>
          </a:prstGeom>
        </p:spPr>
        <p:txBody>
          <a:bodyPr vert="horz" wrap="square" lIns="0" tIns="0" rIns="0" bIns="0" rtlCol="0" anchor="t" anchorCtr="0">
            <a:noAutofit/>
          </a:bodyPr>
          <a:p>
            <a:pPr algn="ctr">
              <a:lnSpc>
                <a:spcPct val="100000"/>
              </a:lnSpc>
            </a:pPr>
            <a:r>
              <a:rPr lang="zh-CN" sz="1600" b="0" i="0" dirty="0" smtClean="0">
                <a:solidFill>
                  <a:srgbClr val="FFFFFF"/>
                </a:solidFill>
                <a:latin typeface="Impact" panose="020B0806030902050204" charset="0"/>
                <a:ea typeface="微软雅黑" panose="020B0503020204020204" charset="-122"/>
              </a:rPr>
              <a:t>增值</a:t>
            </a:r>
            <a:r>
              <a:rPr lang="zh-CN" sz="1600" b="0" i="0" dirty="0" smtClean="0">
                <a:solidFill>
                  <a:srgbClr val="FFFFFF"/>
                </a:solidFill>
                <a:latin typeface="Impact" panose="020B0806030902050204" charset="0"/>
                <a:ea typeface="微软雅黑" panose="020B0503020204020204" charset="-122"/>
              </a:rPr>
              <a:t>服务</a:t>
            </a:r>
            <a:endParaRPr lang="zh-CN" sz="1600" b="0" i="0" dirty="0" smtClean="0">
              <a:solidFill>
                <a:srgbClr val="FFFFFF"/>
              </a:solidFill>
              <a:latin typeface="Impact" panose="020B0806030902050204" charset="0"/>
              <a:ea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2001" name="image 2001"/>
          <p:cNvPicPr>
            <a:picLocks noChangeAspect="1"/>
          </p:cNvPicPr>
          <p:nvPr/>
        </p:nvPicPr>
        <p:blipFill>
          <a:blip r:embed="rId1"/>
          <a:srcRect/>
          <a:stretch>
            <a:fillRect/>
          </a:stretch>
        </p:blipFill>
        <p:spPr>
          <a:xfrm>
            <a:off x="0" y="-1143000"/>
            <a:ext cx="12192152" cy="9144114"/>
          </a:xfrm>
          <a:prstGeom prst="rect">
            <a:avLst/>
          </a:prstGeom>
        </p:spPr>
      </p:pic>
      <p:pic>
        <p:nvPicPr>
          <p:cNvPr id="92002" name="image 2002"/>
          <p:cNvPicPr>
            <a:picLocks noChangeAspect="1"/>
          </p:cNvPicPr>
          <p:nvPr/>
        </p:nvPicPr>
        <p:blipFill>
          <a:blip r:embed="rId2"/>
          <a:srcRect/>
          <a:stretch>
            <a:fillRect/>
          </a:stretch>
        </p:blipFill>
        <p:spPr>
          <a:xfrm>
            <a:off x="783964" y="374969"/>
            <a:ext cx="11110557" cy="1017963"/>
          </a:xfrm>
          <a:prstGeom prst="rect">
            <a:avLst/>
          </a:prstGeom>
        </p:spPr>
      </p:pic>
      <p:pic>
        <p:nvPicPr>
          <p:cNvPr id="92003" name="image 2003"/>
          <p:cNvPicPr>
            <a:picLocks noChangeAspect="1"/>
          </p:cNvPicPr>
          <p:nvPr/>
        </p:nvPicPr>
        <p:blipFill>
          <a:blip r:embed="rId3"/>
          <a:srcRect/>
          <a:stretch>
            <a:fillRect/>
          </a:stretch>
        </p:blipFill>
        <p:spPr>
          <a:xfrm>
            <a:off x="1037964" y="853617"/>
            <a:ext cx="1076535" cy="555059"/>
          </a:xfrm>
          <a:prstGeom prst="rect">
            <a:avLst/>
          </a:prstGeom>
        </p:spPr>
      </p:pic>
      <p:pic>
        <p:nvPicPr>
          <p:cNvPr id="92004" name="image 2004"/>
          <p:cNvPicPr>
            <a:picLocks noChangeAspect="1"/>
          </p:cNvPicPr>
          <p:nvPr/>
        </p:nvPicPr>
        <p:blipFill>
          <a:blip r:embed="rId4"/>
          <a:srcRect/>
          <a:stretch>
            <a:fillRect/>
          </a:stretch>
        </p:blipFill>
        <p:spPr>
          <a:xfrm>
            <a:off x="2939204" y="270311"/>
            <a:ext cx="2599904" cy="209317"/>
          </a:xfrm>
          <a:prstGeom prst="rect">
            <a:avLst/>
          </a:prstGeom>
        </p:spPr>
      </p:pic>
      <p:sp>
        <p:nvSpPr>
          <p:cNvPr id="2005" name="Object 2005"/>
          <p:cNvSpPr txBox="1"/>
          <p:nvPr/>
        </p:nvSpPr>
        <p:spPr>
          <a:xfrm>
            <a:off x="1488123" y="589280"/>
            <a:ext cx="11652250" cy="588963"/>
          </a:xfrm>
          <a:prstGeom prst="rect">
            <a:avLst/>
          </a:prstGeom>
        </p:spPr>
        <p:txBody>
          <a:bodyPr vert="horz" wrap="square" lIns="0" tIns="0" rIns="0" bIns="0" rtlCol="0" anchor="t" anchorCtr="0">
            <a:noAutofit/>
          </a:bodyPr>
          <a:lstStyle/>
          <a:p>
            <a:pPr algn="l">
              <a:lnSpc>
                <a:spcPct val="100000"/>
              </a:lnSpc>
            </a:pPr>
            <a:r>
              <a:rPr lang="zh-CN" sz="3600" b="1" i="0" spc="100" dirty="0" smtClean="0">
                <a:blipFill>
                  <a:blip r:embed="rId5"/>
                  <a:stretch>
                    <a:fillRect/>
                  </a:stretch>
                </a:blipFill>
                <a:latin typeface="Times New Roman" panose="02020503050405090304" charset="0"/>
                <a:ea typeface="微软雅黑" panose="020B0503020204020204" charset="-122"/>
              </a:rPr>
              <a:t>升级</a:t>
            </a:r>
            <a:r>
              <a:rPr lang="en-US" altLang="zh-CN" sz="3600" b="1" i="0" spc="100" dirty="0" smtClean="0">
                <a:blipFill>
                  <a:blip r:embed="rId5"/>
                  <a:stretch>
                    <a:fillRect/>
                  </a:stretch>
                </a:blipFill>
                <a:latin typeface="Times New Roman" panose="02020503050405090304" charset="0"/>
                <a:ea typeface="微软雅黑" panose="020B0503020204020204" charset="-122"/>
              </a:rPr>
              <a:t>6</a:t>
            </a:r>
            <a:r>
              <a:rPr lang="zh-CN" sz="3600" b="1" i="0" spc="100" dirty="0" smtClean="0">
                <a:blipFill>
                  <a:blip r:embed="rId5"/>
                  <a:stretch>
                    <a:fillRect/>
                  </a:stretch>
                </a:blipFill>
                <a:latin typeface="Times New Roman" panose="02020503050405090304" charset="0"/>
                <a:ea typeface="微软雅黑" panose="020B0503020204020204" charset="-122"/>
              </a:rPr>
              <a:t>:  </a:t>
            </a:r>
            <a:r>
              <a:rPr lang="zh-CN" sz="3600" b="1" i="0" spc="100" dirty="0" smtClean="0">
                <a:blipFill>
                  <a:blip r:embed="rId5"/>
                  <a:stretch>
                    <a:fillRect/>
                  </a:stretch>
                </a:blipFill>
                <a:latin typeface="+mj-ea"/>
                <a:ea typeface="+mj-ea"/>
                <a:cs typeface="+mj-ea"/>
              </a:rPr>
              <a:t>新增计划 - </a:t>
            </a:r>
            <a:r>
              <a:rPr lang="en-US" altLang="zh-CN" sz="3600" b="1" i="0" spc="100" dirty="0" smtClean="0">
                <a:blipFill>
                  <a:blip r:embed="rId5"/>
                  <a:stretch>
                    <a:fillRect/>
                  </a:stretch>
                </a:blipFill>
                <a:latin typeface="+mj-ea"/>
                <a:ea typeface="+mj-ea"/>
                <a:cs typeface="+mj-ea"/>
              </a:rPr>
              <a:t>DRG</a:t>
            </a:r>
            <a:r>
              <a:rPr lang="zh-CN" altLang="en-US" sz="3600" b="1" i="0" spc="100" dirty="0" smtClean="0">
                <a:blipFill>
                  <a:blip r:embed="rId5"/>
                  <a:stretch>
                    <a:fillRect/>
                  </a:stretch>
                </a:blipFill>
                <a:latin typeface="+mj-ea"/>
                <a:ea typeface="+mj-ea"/>
                <a:cs typeface="+mj-ea"/>
              </a:rPr>
              <a:t>特需计划</a:t>
            </a:r>
            <a:endParaRPr lang="zh-CN" altLang="en-US" sz="3600" b="1" i="0" spc="100" dirty="0" smtClean="0">
              <a:blipFill>
                <a:blip r:embed="rId5"/>
                <a:stretch>
                  <a:fillRect/>
                </a:stretch>
              </a:blipFill>
              <a:latin typeface="+mj-ea"/>
              <a:ea typeface="+mj-ea"/>
              <a:cs typeface="+mj-ea"/>
            </a:endParaRPr>
          </a:p>
        </p:txBody>
      </p:sp>
      <p:pic>
        <p:nvPicPr>
          <p:cNvPr id="92007" name="image 2007"/>
          <p:cNvPicPr>
            <a:picLocks noChangeAspect="1"/>
          </p:cNvPicPr>
          <p:nvPr/>
        </p:nvPicPr>
        <p:blipFill>
          <a:blip r:embed="rId6"/>
          <a:srcRect/>
          <a:stretch>
            <a:fillRect/>
          </a:stretch>
        </p:blipFill>
        <p:spPr>
          <a:xfrm>
            <a:off x="2939204" y="943819"/>
            <a:ext cx="6761784" cy="604603"/>
          </a:xfrm>
          <a:prstGeom prst="rect">
            <a:avLst/>
          </a:prstGeom>
        </p:spPr>
      </p:pic>
      <p:sp>
        <p:nvSpPr>
          <p:cNvPr id="20013" name="Object 20013"/>
          <p:cNvSpPr txBox="1"/>
          <p:nvPr/>
        </p:nvSpPr>
        <p:spPr>
          <a:xfrm>
            <a:off x="4239156" y="1496045"/>
            <a:ext cx="7228577" cy="645795"/>
          </a:xfrm>
          <a:prstGeom prst="rect">
            <a:avLst/>
          </a:prstGeom>
        </p:spPr>
        <p:txBody>
          <a:bodyPr vert="horz" wrap="square" lIns="0" tIns="0" rIns="0" bIns="0" rtlCol="0" anchor="t" anchorCtr="0">
            <a:spAutoFit/>
          </a:bodyPr>
          <a:lstStyle/>
          <a:p>
            <a:pPr algn="l">
              <a:lnSpc>
                <a:spcPct val="150000"/>
              </a:lnSpc>
            </a:pPr>
            <a:r>
              <a:rPr lang="zh-CN" sz="1400" b="0" i="0" spc="300" dirty="0" smtClean="0">
                <a:solidFill>
                  <a:srgbClr val="000000"/>
                </a:solidFill>
                <a:latin typeface="Times New Roman" panose="02020503050405090304" charset="0"/>
                <a:ea typeface="微软雅黑" panose="020B0503020204020204" charset="-122"/>
              </a:rPr>
              <a:t>新增计划9：仅在浙江台州销售，责任、费率同计划7，提供台州恩泽医院特色健康管理服务。</a:t>
            </a:r>
            <a:endParaRPr lang="zh-CN" altLang="en-US" sz="1400" b="0" i="0" spc="300" dirty="0" smtClean="0">
              <a:solidFill>
                <a:srgbClr val="000000"/>
              </a:solidFill>
              <a:latin typeface="Times New Roman" panose="02020503050405090304" charset="0"/>
              <a:ea typeface="微软雅黑" panose="020B0503020204020204" charset="-122"/>
            </a:endParaRPr>
          </a:p>
        </p:txBody>
      </p:sp>
      <p:pic>
        <p:nvPicPr>
          <p:cNvPr id="920014" name="image 20014"/>
          <p:cNvPicPr>
            <a:picLocks noChangeAspect="1"/>
          </p:cNvPicPr>
          <p:nvPr/>
        </p:nvPicPr>
        <p:blipFill>
          <a:blip r:embed="rId7"/>
          <a:srcRect/>
          <a:stretch>
            <a:fillRect/>
          </a:stretch>
        </p:blipFill>
        <p:spPr>
          <a:xfrm>
            <a:off x="660400" y="1744919"/>
            <a:ext cx="3166680" cy="2343438"/>
          </a:xfrm>
          <a:prstGeom prst="rect">
            <a:avLst/>
          </a:prstGeom>
        </p:spPr>
      </p:pic>
      <p:sp>
        <p:nvSpPr>
          <p:cNvPr id="20015" name="Object 20015"/>
          <p:cNvSpPr txBox="1"/>
          <p:nvPr/>
        </p:nvSpPr>
        <p:spPr>
          <a:xfrm>
            <a:off x="660399" y="4406841"/>
            <a:ext cx="3123091" cy="1534795"/>
          </a:xfrm>
          <a:prstGeom prst="rect">
            <a:avLst/>
          </a:prstGeom>
        </p:spPr>
        <p:txBody>
          <a:bodyPr vert="horz" wrap="square" lIns="0" tIns="0" rIns="0" bIns="0" rtlCol="0" anchor="t" anchorCtr="0">
            <a:spAutoFit/>
          </a:bodyPr>
          <a:lstStyle/>
          <a:p>
            <a:pPr algn="l">
              <a:lnSpc>
                <a:spcPct val="125000"/>
              </a:lnSpc>
            </a:pPr>
            <a:r>
              <a:rPr lang="zh-CN" sz="1135" b="0" i="0" spc="300" dirty="0" smtClean="0">
                <a:solidFill>
                  <a:srgbClr val="000000"/>
                </a:solidFill>
                <a:latin typeface="Times New Roman" panose="02020503050405090304" charset="0"/>
                <a:ea typeface="微软雅黑" panose="020B0503020204020204" charset="-122"/>
              </a:rPr>
              <a:t>台州恩泽医疗中心（集团）：集医疗、急救、科研、教学、预防为一体的区域综合性公立医疗集团，1901 年成立恩泽医局，恩泽医院 2014 年底开业，按 “三级甲等” 标准兴建，位于浙江台州路桥区，总建筑面积 23 万平米，床位 1500 张，一期开放 1000 张。</a:t>
            </a:r>
            <a:endParaRPr lang="zh-CN" altLang="en-US" sz="1135" b="0" i="0" spc="300" dirty="0" smtClean="0">
              <a:solidFill>
                <a:srgbClr val="000000"/>
              </a:solidFill>
              <a:latin typeface="Times New Roman" panose="02020503050405090304" charset="0"/>
              <a:ea typeface="微软雅黑" panose="020B0503020204020204" charset="-122"/>
            </a:endParaRPr>
          </a:p>
        </p:txBody>
      </p:sp>
      <p:sp>
        <p:nvSpPr>
          <p:cNvPr id="20016" name="Object 20016"/>
          <p:cNvSpPr txBox="1"/>
          <p:nvPr/>
        </p:nvSpPr>
        <p:spPr>
          <a:xfrm>
            <a:off x="4239155" y="2310357"/>
            <a:ext cx="7680768" cy="1938655"/>
          </a:xfrm>
          <a:prstGeom prst="rect">
            <a:avLst/>
          </a:prstGeom>
        </p:spPr>
        <p:txBody>
          <a:bodyPr vert="horz" wrap="square" lIns="0" tIns="0" rIns="0" bIns="0" rtlCol="0" anchor="t" anchorCtr="0">
            <a:spAutoFit/>
          </a:bodyPr>
          <a:lstStyle/>
          <a:p>
            <a:pPr algn="l">
              <a:lnSpc>
                <a:spcPct val="150000"/>
              </a:lnSpc>
            </a:pPr>
            <a:r>
              <a:rPr lang="zh-CN" sz="1400" b="0" i="0" spc="300" dirty="0" smtClean="0">
                <a:solidFill>
                  <a:srgbClr val="000000"/>
                </a:solidFill>
                <a:latin typeface="Times New Roman" panose="02020503050405090304" charset="0"/>
                <a:ea typeface="微软雅黑" panose="020B0503020204020204" charset="-122"/>
              </a:rPr>
              <a:t>恩泽医院收费水平分析：</a:t>
            </a:r>
            <a:endParaRPr lang="zh-CN" altLang="en-US" sz="1400">
              <a:latin typeface="Times New Roman" panose="02020503050405090304" charset="0"/>
              <a:ea typeface="微软雅黑" panose="020B0503020204020204" charset="-122"/>
            </a:endParaRPr>
          </a:p>
          <a:p>
            <a:pPr algn="l">
              <a:lnSpc>
                <a:spcPct val="150000"/>
              </a:lnSpc>
            </a:pPr>
            <a:r>
              <a:rPr lang="zh-CN" sz="1400" b="0" i="0" spc="300" dirty="0" smtClean="0">
                <a:solidFill>
                  <a:srgbClr val="000000"/>
                </a:solidFill>
                <a:latin typeface="Times New Roman" panose="02020503050405090304" charset="0"/>
                <a:ea typeface="微软雅黑" panose="020B0503020204020204" charset="-122"/>
              </a:rPr>
              <a:t>与其他医院对比：自主定价医疗项目</a:t>
            </a:r>
            <a:r>
              <a:rPr lang="zh-CN" sz="1400" b="1" i="0" spc="300" dirty="0" smtClean="0">
                <a:solidFill>
                  <a:srgbClr val="EE7A3D"/>
                </a:solidFill>
                <a:latin typeface="Times New Roman" panose="02020503050405090304" charset="0"/>
                <a:ea typeface="微软雅黑" panose="020B0503020204020204" charset="-122"/>
              </a:rPr>
              <a:t>价格处中等偏下梯队</a:t>
            </a:r>
            <a:r>
              <a:rPr lang="zh-CN" sz="1400" b="0" i="0" spc="300" dirty="0" smtClean="0">
                <a:solidFill>
                  <a:srgbClr val="000000"/>
                </a:solidFill>
                <a:latin typeface="Times New Roman" panose="02020503050405090304" charset="0"/>
                <a:ea typeface="微软雅黑" panose="020B0503020204020204" charset="-122"/>
              </a:rPr>
              <a:t>。</a:t>
            </a:r>
            <a:endParaRPr lang="zh-CN" altLang="en-US" sz="1400">
              <a:latin typeface="Times New Roman" panose="02020503050405090304" charset="0"/>
              <a:ea typeface="微软雅黑" panose="020B0503020204020204" charset="-122"/>
            </a:endParaRPr>
          </a:p>
          <a:p>
            <a:pPr algn="l">
              <a:lnSpc>
                <a:spcPct val="150000"/>
              </a:lnSpc>
            </a:pPr>
            <a:r>
              <a:rPr lang="zh-CN" sz="1400" b="0" i="0" spc="300" dirty="0" smtClean="0">
                <a:solidFill>
                  <a:srgbClr val="000000"/>
                </a:solidFill>
                <a:latin typeface="Times New Roman" panose="02020503050405090304" charset="0"/>
                <a:ea typeface="微软雅黑" panose="020B0503020204020204" charset="-122"/>
              </a:rPr>
              <a:t>以床位费为例：上海热门医院床位费多接近或超乐健特需床位费限额（2000 元），恩泽医院床位费 1500 元，低 500 元，按 8% 住院率、平均住院 7 天算，床位费理赔成本节约约 280 元，约占计划 7、40 岁无医保计划费率（2921 元）的 10%。</a:t>
            </a:r>
            <a:endParaRPr lang="zh-CN" altLang="en-US" sz="1400">
              <a:latin typeface="Times New Roman" panose="02020503050405090304" charset="0"/>
              <a:ea typeface="微软雅黑" panose="020B0503020204020204" charset="-122"/>
            </a:endParaRPr>
          </a:p>
        </p:txBody>
      </p:sp>
      <p:pic>
        <p:nvPicPr>
          <p:cNvPr id="920018" name="image 20018"/>
          <p:cNvPicPr>
            <a:picLocks noChangeAspect="1"/>
          </p:cNvPicPr>
          <p:nvPr/>
        </p:nvPicPr>
        <p:blipFill>
          <a:blip r:embed="rId8"/>
          <a:srcRect/>
          <a:stretch>
            <a:fillRect/>
          </a:stretch>
        </p:blipFill>
        <p:spPr>
          <a:xfrm>
            <a:off x="4239156" y="4406841"/>
            <a:ext cx="7711694" cy="213267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圆角矩形 10"/>
          <p:cNvSpPr/>
          <p:nvPr>
            <p:custDataLst>
              <p:tags r:id="rId1"/>
            </p:custDataLst>
          </p:nvPr>
        </p:nvSpPr>
        <p:spPr>
          <a:xfrm>
            <a:off x="321310" y="5045075"/>
            <a:ext cx="11532870" cy="1567180"/>
          </a:xfrm>
          <a:prstGeom prst="roundRect">
            <a:avLst>
              <a:gd name="adj" fmla="val 0"/>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atin typeface="微软雅黑" panose="020B0503020204020204" charset="-122"/>
              <a:ea typeface="微软雅黑" panose="020B0503020204020204" charset="-122"/>
            </a:endParaRPr>
          </a:p>
        </p:txBody>
      </p:sp>
      <p:sp>
        <p:nvSpPr>
          <p:cNvPr id="9" name="圆角矩形 8"/>
          <p:cNvSpPr/>
          <p:nvPr>
            <p:custDataLst>
              <p:tags r:id="rId2"/>
            </p:custDataLst>
          </p:nvPr>
        </p:nvSpPr>
        <p:spPr>
          <a:xfrm>
            <a:off x="6711950" y="1134110"/>
            <a:ext cx="5142865" cy="3669030"/>
          </a:xfrm>
          <a:prstGeom prst="roundRect">
            <a:avLst>
              <a:gd name="adj" fmla="val 0"/>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atin typeface="微软雅黑" panose="020B0503020204020204" charset="-122"/>
              <a:ea typeface="微软雅黑" panose="020B0503020204020204" charset="-122"/>
            </a:endParaRPr>
          </a:p>
        </p:txBody>
      </p:sp>
      <p:sp>
        <p:nvSpPr>
          <p:cNvPr id="8" name="圆角矩形 7"/>
          <p:cNvSpPr/>
          <p:nvPr>
            <p:custDataLst>
              <p:tags r:id="rId3"/>
            </p:custDataLst>
          </p:nvPr>
        </p:nvSpPr>
        <p:spPr>
          <a:xfrm>
            <a:off x="321310" y="1134110"/>
            <a:ext cx="6118225" cy="3669030"/>
          </a:xfrm>
          <a:prstGeom prst="roundRect">
            <a:avLst>
              <a:gd name="adj" fmla="val 0"/>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atin typeface="微软雅黑" panose="020B0503020204020204" charset="-122"/>
              <a:ea typeface="微软雅黑" panose="020B0503020204020204" charset="-122"/>
            </a:endParaRPr>
          </a:p>
        </p:txBody>
      </p:sp>
      <p:sp>
        <p:nvSpPr>
          <p:cNvPr id="2103" name="Object 2103"/>
          <p:cNvSpPr txBox="1"/>
          <p:nvPr/>
        </p:nvSpPr>
        <p:spPr>
          <a:xfrm>
            <a:off x="1039587" y="240218"/>
            <a:ext cx="5435600" cy="501650"/>
          </a:xfrm>
          <a:prstGeom prst="rect">
            <a:avLst/>
          </a:prstGeom>
        </p:spPr>
        <p:txBody>
          <a:bodyPr vert="horz" wrap="square" lIns="0" tIns="54415" rIns="0" bIns="54415" rtlCol="0" anchor="ctr" anchorCtr="0">
            <a:noAutofit/>
          </a:bodyPr>
          <a:lstStyle/>
          <a:p>
            <a:pPr lvl="0" algn="l">
              <a:buClrTx/>
              <a:buSzTx/>
              <a:buFontTx/>
            </a:pPr>
            <a:r>
              <a:rPr lang="zh-CN" sz="3200" b="1" dirty="0" smtClean="0">
                <a:solidFill>
                  <a:srgbClr val="EE7A3D"/>
                </a:solidFill>
                <a:latin typeface="Impact" panose="020B0806030902050204" charset="0"/>
                <a:ea typeface="微软雅黑" panose="020B0503020204020204" charset="-122"/>
                <a:sym typeface="+mn-ea"/>
              </a:rPr>
              <a:t>产品</a:t>
            </a:r>
            <a:r>
              <a:rPr lang="zh-CN" sz="3200" b="1" dirty="0" smtClean="0">
                <a:solidFill>
                  <a:srgbClr val="EE7A3D"/>
                </a:solidFill>
                <a:latin typeface="Impact" panose="020B0806030902050204" charset="0"/>
                <a:ea typeface="微软雅黑" panose="020B0503020204020204" charset="-122"/>
                <a:sym typeface="+mn-ea"/>
              </a:rPr>
              <a:t>概览</a:t>
            </a:r>
            <a:endParaRPr lang="zh-CN" sz="3200" b="1" dirty="0" smtClean="0">
              <a:solidFill>
                <a:srgbClr val="EE7A3D"/>
              </a:solidFill>
              <a:latin typeface="Impact" panose="020B0806030902050204" charset="0"/>
              <a:ea typeface="微软雅黑" panose="020B0503020204020204" charset="-122"/>
              <a:sym typeface="+mn-ea"/>
            </a:endParaRPr>
          </a:p>
        </p:txBody>
      </p:sp>
      <p:graphicFrame>
        <p:nvGraphicFramePr>
          <p:cNvPr id="2" name="表格 1"/>
          <p:cNvGraphicFramePr/>
          <p:nvPr>
            <p:custDataLst>
              <p:tags r:id="rId4"/>
            </p:custDataLst>
          </p:nvPr>
        </p:nvGraphicFramePr>
        <p:xfrm>
          <a:off x="505460" y="1697355"/>
          <a:ext cx="5749290" cy="3063240"/>
        </p:xfrm>
        <a:graphic>
          <a:graphicData uri="http://schemas.openxmlformats.org/drawingml/2006/table">
            <a:tbl>
              <a:tblPr firstRow="1" bandRow="1">
                <a:tableStyleId>{5C22544A-7EE6-4342-B048-85BDC9FD1C3A}</a:tableStyleId>
              </a:tblPr>
              <a:tblGrid>
                <a:gridCol w="1279525"/>
                <a:gridCol w="4469765"/>
              </a:tblGrid>
              <a:tr h="2148840">
                <a:tc>
                  <a:txBody>
                    <a:bodyPr/>
                    <a:p>
                      <a:pPr algn="ctr">
                        <a:buNone/>
                      </a:pPr>
                      <a:r>
                        <a:rPr lang="en-US" altLang="zh-CN" sz="2200" b="1">
                          <a:solidFill>
                            <a:schemeClr val="tx1"/>
                          </a:solidFill>
                          <a:latin typeface="+mj-ea"/>
                          <a:ea typeface="+mj-ea"/>
                          <a:cs typeface="+mj-ea"/>
                        </a:rPr>
                        <a:t>5</a:t>
                      </a:r>
                      <a:r>
                        <a:rPr lang="zh-CN" altLang="en-US" sz="2200" b="1">
                          <a:solidFill>
                            <a:schemeClr val="tx1"/>
                          </a:solidFill>
                          <a:latin typeface="+mj-ea"/>
                          <a:ea typeface="+mj-ea"/>
                          <a:cs typeface="+mj-ea"/>
                        </a:rPr>
                        <a:t>个必选</a:t>
                      </a:r>
                      <a:endParaRPr lang="zh-CN" altLang="en-US" sz="2200" b="1">
                        <a:solidFill>
                          <a:schemeClr val="tx1"/>
                        </a:solidFill>
                        <a:latin typeface="+mj-ea"/>
                        <a:ea typeface="+mj-ea"/>
                        <a:cs typeface="+mj-ea"/>
                      </a:endParaRPr>
                    </a:p>
                  </a:txBody>
                  <a:tcPr anchor="ctr" anchorCtr="0">
                    <a:solidFill>
                      <a:schemeClr val="accent6">
                        <a:lumMod val="60000"/>
                        <a:lumOff val="40000"/>
                      </a:schemeClr>
                    </a:solidFill>
                  </a:tcPr>
                </a:tc>
                <a:tc>
                  <a:txBody>
                    <a:bodyPr/>
                    <a:p>
                      <a:pPr>
                        <a:lnSpc>
                          <a:spcPct val="150000"/>
                        </a:lnSpc>
                        <a:buNone/>
                      </a:pPr>
                      <a:r>
                        <a:rPr lang="en-US" altLang="zh-CN" sz="1800" b="0">
                          <a:solidFill>
                            <a:schemeClr val="tx1"/>
                          </a:solidFill>
                          <a:latin typeface="+mj-ea"/>
                          <a:ea typeface="+mj-ea"/>
                          <a:cs typeface="+mj-ea"/>
                        </a:rPr>
                        <a:t>1）</a:t>
                      </a:r>
                      <a:r>
                        <a:rPr lang="zh-CN" altLang="en-US" sz="1800" b="0">
                          <a:solidFill>
                            <a:schemeClr val="tx1"/>
                          </a:solidFill>
                          <a:latin typeface="+mj-ea"/>
                          <a:ea typeface="+mj-ea"/>
                          <a:cs typeface="+mj-ea"/>
                        </a:rPr>
                        <a:t>一般住院医疗保险金</a:t>
                      </a:r>
                      <a:endParaRPr lang="zh-CN" altLang="en-US" sz="1800" b="0">
                        <a:solidFill>
                          <a:schemeClr val="tx1"/>
                        </a:solidFill>
                        <a:latin typeface="+mj-ea"/>
                        <a:ea typeface="+mj-ea"/>
                        <a:cs typeface="+mj-ea"/>
                      </a:endParaRPr>
                    </a:p>
                    <a:p>
                      <a:pPr>
                        <a:lnSpc>
                          <a:spcPct val="150000"/>
                        </a:lnSpc>
                        <a:buNone/>
                      </a:pPr>
                      <a:r>
                        <a:rPr lang="en-US" altLang="zh-CN" sz="1800" b="0">
                          <a:solidFill>
                            <a:schemeClr val="tx1"/>
                          </a:solidFill>
                          <a:latin typeface="+mj-ea"/>
                          <a:ea typeface="+mj-ea"/>
                          <a:cs typeface="+mj-ea"/>
                        </a:rPr>
                        <a:t>2）</a:t>
                      </a:r>
                      <a:r>
                        <a:rPr lang="zh-CN" altLang="en-US" sz="1800" b="0">
                          <a:solidFill>
                            <a:schemeClr val="tx1"/>
                          </a:solidFill>
                          <a:latin typeface="+mj-ea"/>
                          <a:ea typeface="+mj-ea"/>
                          <a:cs typeface="+mj-ea"/>
                        </a:rPr>
                        <a:t>重大疾病住院医疗保险金</a:t>
                      </a:r>
                      <a:endParaRPr lang="zh-CN" altLang="en-US" sz="1800" b="0">
                        <a:solidFill>
                          <a:schemeClr val="tx1"/>
                        </a:solidFill>
                        <a:latin typeface="+mj-ea"/>
                        <a:ea typeface="+mj-ea"/>
                        <a:cs typeface="+mj-ea"/>
                      </a:endParaRPr>
                    </a:p>
                    <a:p>
                      <a:pPr>
                        <a:lnSpc>
                          <a:spcPct val="150000"/>
                        </a:lnSpc>
                        <a:buNone/>
                      </a:pPr>
                      <a:r>
                        <a:rPr lang="en-US" altLang="zh-CN" sz="1800" b="0">
                          <a:solidFill>
                            <a:schemeClr val="tx1"/>
                          </a:solidFill>
                          <a:latin typeface="+mj-ea"/>
                          <a:ea typeface="+mj-ea"/>
                          <a:cs typeface="+mj-ea"/>
                        </a:rPr>
                        <a:t>3）</a:t>
                      </a:r>
                      <a:r>
                        <a:rPr lang="zh-CN" altLang="en-US" sz="1800" b="0">
                          <a:solidFill>
                            <a:schemeClr val="tx1"/>
                          </a:solidFill>
                          <a:latin typeface="+mj-ea"/>
                          <a:ea typeface="+mj-ea"/>
                          <a:cs typeface="+mj-ea"/>
                        </a:rPr>
                        <a:t>重大疾病住院津贴保险金</a:t>
                      </a:r>
                      <a:endParaRPr lang="zh-CN" altLang="en-US" sz="1800" b="0">
                        <a:solidFill>
                          <a:schemeClr val="tx1"/>
                        </a:solidFill>
                        <a:latin typeface="+mj-ea"/>
                        <a:ea typeface="+mj-ea"/>
                        <a:cs typeface="+mj-ea"/>
                      </a:endParaRPr>
                    </a:p>
                    <a:p>
                      <a:pPr>
                        <a:lnSpc>
                          <a:spcPct val="150000"/>
                        </a:lnSpc>
                        <a:buNone/>
                      </a:pPr>
                      <a:r>
                        <a:rPr lang="en-US" altLang="zh-CN" sz="1800" b="0">
                          <a:solidFill>
                            <a:schemeClr val="tx1"/>
                          </a:solidFill>
                          <a:latin typeface="+mj-ea"/>
                          <a:ea typeface="+mj-ea"/>
                          <a:cs typeface="+mj-ea"/>
                        </a:rPr>
                        <a:t>4）</a:t>
                      </a:r>
                      <a:r>
                        <a:rPr lang="zh-CN" altLang="en-US" sz="1800" b="0">
                          <a:solidFill>
                            <a:schemeClr val="tx1"/>
                          </a:solidFill>
                          <a:latin typeface="+mj-ea"/>
                          <a:ea typeface="+mj-ea"/>
                          <a:cs typeface="+mj-ea"/>
                        </a:rPr>
                        <a:t>恶性肿瘤</a:t>
                      </a:r>
                      <a:r>
                        <a:rPr lang="en-US" altLang="zh-CN" sz="1800" b="0">
                          <a:solidFill>
                            <a:schemeClr val="tx1"/>
                          </a:solidFill>
                          <a:latin typeface="+mj-ea"/>
                          <a:ea typeface="+mj-ea"/>
                          <a:cs typeface="+mj-ea"/>
                        </a:rPr>
                        <a:t>-</a:t>
                      </a:r>
                      <a:r>
                        <a:rPr lang="zh-CN" altLang="en-US" sz="1800" b="0">
                          <a:solidFill>
                            <a:schemeClr val="tx1"/>
                          </a:solidFill>
                          <a:latin typeface="+mj-ea"/>
                          <a:ea typeface="+mj-ea"/>
                          <a:cs typeface="+mj-ea"/>
                        </a:rPr>
                        <a:t>重度特定药品医疗保险金</a:t>
                      </a:r>
                      <a:endParaRPr lang="zh-CN" altLang="en-US" sz="1800" b="0">
                        <a:solidFill>
                          <a:schemeClr val="tx1"/>
                        </a:solidFill>
                        <a:latin typeface="+mj-ea"/>
                        <a:ea typeface="+mj-ea"/>
                        <a:cs typeface="+mj-ea"/>
                      </a:endParaRPr>
                    </a:p>
                    <a:p>
                      <a:pPr>
                        <a:lnSpc>
                          <a:spcPct val="150000"/>
                        </a:lnSpc>
                        <a:buNone/>
                      </a:pPr>
                      <a:r>
                        <a:rPr lang="en-US" altLang="zh-CN" sz="1800" b="0">
                          <a:solidFill>
                            <a:schemeClr val="tx1"/>
                          </a:solidFill>
                          <a:latin typeface="+mj-ea"/>
                          <a:ea typeface="+mj-ea"/>
                          <a:cs typeface="+mj-ea"/>
                        </a:rPr>
                        <a:t>5）</a:t>
                      </a:r>
                      <a:r>
                        <a:rPr lang="zh-CN" altLang="en-US" sz="1800" b="0">
                          <a:solidFill>
                            <a:schemeClr val="tx1"/>
                          </a:solidFill>
                          <a:latin typeface="+mj-ea"/>
                          <a:ea typeface="+mj-ea"/>
                          <a:cs typeface="+mj-ea"/>
                        </a:rPr>
                        <a:t>重大疾病康复医疗保险金（新增）</a:t>
                      </a:r>
                      <a:endParaRPr lang="zh-CN" altLang="en-US" sz="1800" b="0">
                        <a:solidFill>
                          <a:schemeClr val="tx1"/>
                        </a:solidFill>
                        <a:latin typeface="+mj-ea"/>
                        <a:ea typeface="+mj-ea"/>
                        <a:cs typeface="+mj-ea"/>
                      </a:endParaRPr>
                    </a:p>
                  </a:txBody>
                  <a:tcPr>
                    <a:solidFill>
                      <a:schemeClr val="accent6">
                        <a:lumMod val="60000"/>
                        <a:lumOff val="40000"/>
                      </a:schemeClr>
                    </a:solidFill>
                  </a:tcPr>
                </a:tc>
              </a:tr>
              <a:tr h="914400">
                <a:tc>
                  <a:txBody>
                    <a:bodyPr/>
                    <a:p>
                      <a:pPr algn="ctr">
                        <a:buNone/>
                      </a:pPr>
                      <a:r>
                        <a:rPr lang="en-US" altLang="zh-CN" sz="2200" b="1">
                          <a:latin typeface="+mj-ea"/>
                          <a:ea typeface="+mj-ea"/>
                          <a:cs typeface="+mj-ea"/>
                        </a:rPr>
                        <a:t>2</a:t>
                      </a:r>
                      <a:r>
                        <a:rPr lang="zh-CN" altLang="en-US" sz="2200" b="1">
                          <a:latin typeface="+mj-ea"/>
                          <a:ea typeface="+mj-ea"/>
                          <a:cs typeface="+mj-ea"/>
                        </a:rPr>
                        <a:t>个可选</a:t>
                      </a:r>
                      <a:endParaRPr lang="zh-CN" altLang="en-US" sz="2200" b="1">
                        <a:latin typeface="+mj-ea"/>
                        <a:ea typeface="+mj-ea"/>
                        <a:cs typeface="+mj-ea"/>
                      </a:endParaRPr>
                    </a:p>
                  </a:txBody>
                  <a:tcPr anchor="ctr" anchorCtr="0">
                    <a:solidFill>
                      <a:schemeClr val="accent6">
                        <a:lumMod val="40000"/>
                        <a:lumOff val="60000"/>
                      </a:schemeClr>
                    </a:solidFill>
                  </a:tcPr>
                </a:tc>
                <a:tc>
                  <a:txBody>
                    <a:bodyPr/>
                    <a:p>
                      <a:pPr>
                        <a:lnSpc>
                          <a:spcPct val="150000"/>
                        </a:lnSpc>
                        <a:buNone/>
                      </a:pPr>
                      <a:r>
                        <a:rPr lang="en-US" altLang="zh-CN" sz="1800" b="0">
                          <a:latin typeface="+mj-ea"/>
                          <a:ea typeface="+mj-ea"/>
                          <a:cs typeface="+mj-ea"/>
                        </a:rPr>
                        <a:t>1）</a:t>
                      </a:r>
                      <a:r>
                        <a:rPr lang="zh-CN" altLang="en-US" sz="1800" b="0">
                          <a:latin typeface="+mj-ea"/>
                          <a:ea typeface="+mj-ea"/>
                          <a:cs typeface="+mj-ea"/>
                        </a:rPr>
                        <a:t>门急诊医疗保险金</a:t>
                      </a:r>
                      <a:endParaRPr lang="zh-CN" altLang="en-US" sz="1800" b="0">
                        <a:latin typeface="+mj-ea"/>
                        <a:ea typeface="+mj-ea"/>
                        <a:cs typeface="+mj-ea"/>
                      </a:endParaRPr>
                    </a:p>
                    <a:p>
                      <a:pPr>
                        <a:lnSpc>
                          <a:spcPct val="150000"/>
                        </a:lnSpc>
                        <a:buNone/>
                      </a:pPr>
                      <a:r>
                        <a:rPr lang="en-US" altLang="zh-CN" sz="1800" b="0">
                          <a:latin typeface="+mj-ea"/>
                          <a:ea typeface="+mj-ea"/>
                          <a:cs typeface="+mj-ea"/>
                        </a:rPr>
                        <a:t>2）</a:t>
                      </a:r>
                      <a:r>
                        <a:rPr lang="zh-CN" altLang="en-US" sz="1800" b="0">
                          <a:latin typeface="+mj-ea"/>
                          <a:ea typeface="+mj-ea"/>
                          <a:cs typeface="+mj-ea"/>
                        </a:rPr>
                        <a:t>恶性肿瘤</a:t>
                      </a:r>
                      <a:r>
                        <a:rPr lang="en-US" altLang="zh-CN" sz="1800" b="0">
                          <a:latin typeface="+mj-ea"/>
                          <a:ea typeface="+mj-ea"/>
                          <a:cs typeface="+mj-ea"/>
                        </a:rPr>
                        <a:t>-</a:t>
                      </a:r>
                      <a:r>
                        <a:rPr lang="zh-CN" altLang="en-US" sz="1800" b="0">
                          <a:latin typeface="+mj-ea"/>
                          <a:ea typeface="+mj-ea"/>
                          <a:cs typeface="+mj-ea"/>
                        </a:rPr>
                        <a:t>重度特定地区海外医疗</a:t>
                      </a:r>
                      <a:endParaRPr lang="zh-CN" altLang="en-US" sz="1800" b="0">
                        <a:latin typeface="+mj-ea"/>
                        <a:ea typeface="+mj-ea"/>
                        <a:cs typeface="+mj-ea"/>
                      </a:endParaRPr>
                    </a:p>
                  </a:txBody>
                  <a:tcPr>
                    <a:solidFill>
                      <a:schemeClr val="accent6">
                        <a:lumMod val="40000"/>
                        <a:lumOff val="60000"/>
                      </a:schemeClr>
                    </a:solidFill>
                  </a:tcPr>
                </a:tc>
              </a:tr>
            </a:tbl>
          </a:graphicData>
        </a:graphic>
      </p:graphicFrame>
      <p:graphicFrame>
        <p:nvGraphicFramePr>
          <p:cNvPr id="3" name="表格 2"/>
          <p:cNvGraphicFramePr/>
          <p:nvPr>
            <p:custDataLst>
              <p:tags r:id="rId5"/>
            </p:custDataLst>
          </p:nvPr>
        </p:nvGraphicFramePr>
        <p:xfrm>
          <a:off x="6837680" y="2082800"/>
          <a:ext cx="4985385" cy="2449830"/>
        </p:xfrm>
        <a:graphic>
          <a:graphicData uri="http://schemas.openxmlformats.org/drawingml/2006/table">
            <a:tbl>
              <a:tblPr firstRow="1" bandRow="1">
                <a:tableStyleId>{5C22544A-7EE6-4342-B048-85BDC9FD1C3A}</a:tableStyleId>
              </a:tblPr>
              <a:tblGrid>
                <a:gridCol w="1108710"/>
                <a:gridCol w="3876675"/>
              </a:tblGrid>
              <a:tr h="603885">
                <a:tc>
                  <a:txBody>
                    <a:bodyPr/>
                    <a:p>
                      <a:pPr algn="ctr">
                        <a:buNone/>
                      </a:pPr>
                      <a:r>
                        <a:rPr lang="en-US" altLang="zh-CN" sz="2200" b="0">
                          <a:solidFill>
                            <a:schemeClr val="tx1"/>
                          </a:solidFill>
                          <a:latin typeface="+mj-ea"/>
                          <a:ea typeface="+mj-ea"/>
                          <a:cs typeface="+mj-ea"/>
                        </a:rPr>
                        <a:t>4</a:t>
                      </a:r>
                      <a:endParaRPr lang="en-US" altLang="zh-CN" sz="2200" b="0">
                        <a:solidFill>
                          <a:schemeClr val="tx1"/>
                        </a:solidFill>
                        <a:latin typeface="+mj-ea"/>
                        <a:ea typeface="+mj-ea"/>
                        <a:cs typeface="+mj-ea"/>
                      </a:endParaRPr>
                    </a:p>
                  </a:txBody>
                  <a:tcPr marL="45720" marR="45720" marT="22860" marB="22860" anchor="ctr" anchorCtr="0">
                    <a:solidFill>
                      <a:schemeClr val="accent6">
                        <a:lumMod val="60000"/>
                        <a:lumOff val="40000"/>
                      </a:schemeClr>
                    </a:solidFill>
                  </a:tcPr>
                </a:tc>
                <a:tc>
                  <a:txBody>
                    <a:bodyPr/>
                    <a:p>
                      <a:pPr>
                        <a:lnSpc>
                          <a:spcPct val="180000"/>
                        </a:lnSpc>
                        <a:buNone/>
                      </a:pPr>
                      <a:r>
                        <a:rPr lang="en-US" altLang="zh-CN" sz="1800" b="0">
                          <a:solidFill>
                            <a:schemeClr val="tx1"/>
                          </a:solidFill>
                          <a:latin typeface="+mj-ea"/>
                          <a:ea typeface="+mj-ea"/>
                          <a:cs typeface="+mj-ea"/>
                        </a:rPr>
                        <a:t>1-4</a:t>
                      </a:r>
                      <a:r>
                        <a:rPr lang="zh-CN" altLang="en-US" sz="1800" b="0">
                          <a:solidFill>
                            <a:schemeClr val="tx1"/>
                          </a:solidFill>
                          <a:latin typeface="+mj-ea"/>
                          <a:ea typeface="+mj-ea"/>
                          <a:cs typeface="+mj-ea"/>
                        </a:rPr>
                        <a:t>计划（普通部）</a:t>
                      </a:r>
                      <a:endParaRPr lang="zh-CN" altLang="en-US" sz="1800" b="0">
                        <a:solidFill>
                          <a:schemeClr val="tx1"/>
                        </a:solidFill>
                        <a:latin typeface="+mj-ea"/>
                        <a:ea typeface="+mj-ea"/>
                        <a:cs typeface="+mj-ea"/>
                      </a:endParaRPr>
                    </a:p>
                  </a:txBody>
                  <a:tcPr marL="45720" marR="45720" marT="22860" marB="22860" anchor="t" anchorCtr="0">
                    <a:solidFill>
                      <a:schemeClr val="accent6">
                        <a:lumMod val="60000"/>
                        <a:lumOff val="40000"/>
                      </a:schemeClr>
                    </a:solidFill>
                  </a:tcPr>
                </a:tc>
              </a:tr>
              <a:tr h="758825">
                <a:tc>
                  <a:txBody>
                    <a:bodyPr/>
                    <a:p>
                      <a:pPr algn="ctr">
                        <a:buNone/>
                      </a:pPr>
                      <a:r>
                        <a:rPr lang="en-US" altLang="zh-CN" sz="2200">
                          <a:latin typeface="+mj-ea"/>
                          <a:ea typeface="+mj-ea"/>
                          <a:cs typeface="+mj-ea"/>
                        </a:rPr>
                        <a:t>4</a:t>
                      </a:r>
                      <a:endParaRPr lang="en-US" altLang="zh-CN" sz="2200">
                        <a:latin typeface="+mj-ea"/>
                        <a:ea typeface="+mj-ea"/>
                        <a:cs typeface="+mj-ea"/>
                      </a:endParaRPr>
                    </a:p>
                  </a:txBody>
                  <a:tcPr marL="45720" marR="45720" marT="22860" marB="22860" anchor="ctr" anchorCtr="0">
                    <a:solidFill>
                      <a:schemeClr val="accent6">
                        <a:lumMod val="40000"/>
                        <a:lumOff val="60000"/>
                      </a:schemeClr>
                    </a:solidFill>
                  </a:tcPr>
                </a:tc>
                <a:tc>
                  <a:txBody>
                    <a:bodyPr/>
                    <a:p>
                      <a:pPr>
                        <a:lnSpc>
                          <a:spcPct val="260000"/>
                        </a:lnSpc>
                        <a:buNone/>
                      </a:pPr>
                      <a:r>
                        <a:rPr lang="zh-CN" altLang="en-US" sz="1800" b="0">
                          <a:latin typeface="+mj-ea"/>
                          <a:ea typeface="+mj-ea"/>
                          <a:cs typeface="+mj-ea"/>
                        </a:rPr>
                        <a:t>计划</a:t>
                      </a:r>
                      <a:r>
                        <a:rPr lang="en-US" sz="1800" b="0">
                          <a:latin typeface="+mj-ea"/>
                          <a:ea typeface="+mj-ea"/>
                          <a:cs typeface="+mj-ea"/>
                        </a:rPr>
                        <a:t>5-8（</a:t>
                      </a:r>
                      <a:r>
                        <a:rPr lang="zh-CN" altLang="en-US" sz="1800" b="0">
                          <a:latin typeface="+mj-ea"/>
                          <a:ea typeface="+mj-ea"/>
                          <a:cs typeface="+mj-ea"/>
                        </a:rPr>
                        <a:t>普通</a:t>
                      </a:r>
                      <a:r>
                        <a:rPr lang="en-US" altLang="zh-CN" sz="1800" b="0">
                          <a:latin typeface="+mj-ea"/>
                          <a:ea typeface="+mj-ea"/>
                          <a:cs typeface="+mj-ea"/>
                        </a:rPr>
                        <a:t>+</a:t>
                      </a:r>
                      <a:r>
                        <a:rPr lang="zh-CN" altLang="en-US" sz="1800" b="0">
                          <a:latin typeface="+mj-ea"/>
                          <a:ea typeface="+mj-ea"/>
                          <a:cs typeface="+mj-ea"/>
                        </a:rPr>
                        <a:t>特需</a:t>
                      </a:r>
                      <a:r>
                        <a:rPr lang="en-US" altLang="zh-CN" sz="1800" b="0">
                          <a:latin typeface="+mj-ea"/>
                          <a:ea typeface="+mj-ea"/>
                          <a:cs typeface="+mj-ea"/>
                        </a:rPr>
                        <a:t>）</a:t>
                      </a:r>
                      <a:endParaRPr lang="en-US" altLang="zh-CN" sz="1800" b="0">
                        <a:latin typeface="+mj-ea"/>
                        <a:ea typeface="+mj-ea"/>
                        <a:cs typeface="+mj-ea"/>
                      </a:endParaRPr>
                    </a:p>
                  </a:txBody>
                  <a:tcPr marL="45720" marR="45720" marT="22860" marB="22860" anchor="t" anchorCtr="0">
                    <a:solidFill>
                      <a:schemeClr val="accent6">
                        <a:lumMod val="40000"/>
                        <a:lumOff val="60000"/>
                      </a:schemeClr>
                    </a:solidFill>
                  </a:tcPr>
                </a:tc>
              </a:tr>
              <a:tr h="1087120">
                <a:tc>
                  <a:txBody>
                    <a:bodyPr/>
                    <a:p>
                      <a:pPr algn="ctr">
                        <a:buNone/>
                      </a:pPr>
                      <a:r>
                        <a:rPr lang="en-US" altLang="zh-CN" sz="2200">
                          <a:latin typeface="+mj-ea"/>
                          <a:ea typeface="+mj-ea"/>
                          <a:cs typeface="+mj-ea"/>
                        </a:rPr>
                        <a:t>1</a:t>
                      </a:r>
                      <a:endParaRPr lang="en-US" altLang="zh-CN" sz="2200">
                        <a:latin typeface="+mj-ea"/>
                        <a:ea typeface="+mj-ea"/>
                        <a:cs typeface="+mj-ea"/>
                      </a:endParaRPr>
                    </a:p>
                  </a:txBody>
                  <a:tcPr marL="45720" marR="45720" marT="22860" marB="22860" anchor="ctr" anchorCtr="0">
                    <a:solidFill>
                      <a:schemeClr val="accent6">
                        <a:lumMod val="20000"/>
                        <a:lumOff val="80000"/>
                      </a:schemeClr>
                    </a:solidFill>
                  </a:tcPr>
                </a:tc>
                <a:tc>
                  <a:txBody>
                    <a:bodyPr/>
                    <a:p>
                      <a:pPr>
                        <a:lnSpc>
                          <a:spcPct val="190000"/>
                        </a:lnSpc>
                        <a:buNone/>
                      </a:pPr>
                      <a:r>
                        <a:rPr lang="zh-CN" altLang="en-US" sz="1800" b="0">
                          <a:latin typeface="+mj-ea"/>
                          <a:ea typeface="+mj-ea"/>
                          <a:cs typeface="+mj-ea"/>
                        </a:rPr>
                        <a:t>计划</a:t>
                      </a:r>
                      <a:r>
                        <a:rPr lang="en-US" altLang="zh-CN" sz="1800" b="0">
                          <a:latin typeface="+mj-ea"/>
                          <a:ea typeface="+mj-ea"/>
                          <a:cs typeface="+mj-ea"/>
                        </a:rPr>
                        <a:t>9</a:t>
                      </a:r>
                      <a:r>
                        <a:rPr lang="en-US" altLang="zh-CN" sz="1800" b="0">
                          <a:solidFill>
                            <a:srgbClr val="FF0000"/>
                          </a:solidFill>
                          <a:latin typeface="+mj-ea"/>
                          <a:ea typeface="+mj-ea"/>
                          <a:cs typeface="+mj-ea"/>
                        </a:rPr>
                        <a:t>（</a:t>
                      </a:r>
                      <a:r>
                        <a:rPr lang="zh-CN" altLang="en-US" sz="1800" b="0">
                          <a:solidFill>
                            <a:srgbClr val="FF0000"/>
                          </a:solidFill>
                          <a:latin typeface="+mj-ea"/>
                          <a:ea typeface="+mj-ea"/>
                          <a:cs typeface="+mj-ea"/>
                        </a:rPr>
                        <a:t>新增</a:t>
                      </a:r>
                      <a:r>
                        <a:rPr lang="en-US" altLang="zh-CN" sz="1800" b="0">
                          <a:solidFill>
                            <a:srgbClr val="FF0000"/>
                          </a:solidFill>
                          <a:latin typeface="+mj-ea"/>
                          <a:ea typeface="+mj-ea"/>
                          <a:cs typeface="+mj-ea"/>
                        </a:rPr>
                        <a:t>）</a:t>
                      </a:r>
                      <a:endParaRPr lang="en-US" altLang="zh-CN" sz="1800" b="0">
                        <a:solidFill>
                          <a:srgbClr val="FF0000"/>
                        </a:solidFill>
                        <a:latin typeface="+mj-ea"/>
                        <a:ea typeface="+mj-ea"/>
                        <a:cs typeface="+mj-ea"/>
                      </a:endParaRPr>
                    </a:p>
                    <a:p>
                      <a:pPr>
                        <a:lnSpc>
                          <a:spcPct val="190000"/>
                        </a:lnSpc>
                        <a:buNone/>
                      </a:pPr>
                      <a:r>
                        <a:rPr lang="zh-CN" sz="1800" b="0" spc="100" dirty="0" smtClean="0">
                          <a:solidFill>
                            <a:schemeClr val="tx1"/>
                          </a:solidFill>
                          <a:latin typeface="+mj-ea"/>
                          <a:ea typeface="+mj-ea"/>
                          <a:sym typeface="+mn-ea"/>
                        </a:rPr>
                        <a:t>针对台州恩泽医院特需部</a:t>
                      </a:r>
                      <a:endParaRPr lang="en-US" altLang="zh-CN" sz="1800" b="0">
                        <a:solidFill>
                          <a:schemeClr val="tx1"/>
                        </a:solidFill>
                        <a:latin typeface="+mj-ea"/>
                        <a:ea typeface="+mj-ea"/>
                        <a:cs typeface="+mj-ea"/>
                      </a:endParaRPr>
                    </a:p>
                  </a:txBody>
                  <a:tcPr marL="45720" marR="45720" marT="22860" marB="22860" anchor="t" anchorCtr="0">
                    <a:solidFill>
                      <a:schemeClr val="accent6">
                        <a:lumMod val="20000"/>
                        <a:lumOff val="80000"/>
                      </a:schemeClr>
                    </a:solidFill>
                  </a:tcPr>
                </a:tc>
              </a:tr>
            </a:tbl>
          </a:graphicData>
        </a:graphic>
      </p:graphicFrame>
      <p:graphicFrame>
        <p:nvGraphicFramePr>
          <p:cNvPr id="6" name="表格 5"/>
          <p:cNvGraphicFramePr/>
          <p:nvPr>
            <p:custDataLst>
              <p:tags r:id="rId6"/>
            </p:custDataLst>
          </p:nvPr>
        </p:nvGraphicFramePr>
        <p:xfrm>
          <a:off x="504825" y="5267325"/>
          <a:ext cx="11295380" cy="1144270"/>
        </p:xfrm>
        <a:graphic>
          <a:graphicData uri="http://schemas.openxmlformats.org/drawingml/2006/table">
            <a:tbl>
              <a:tblPr firstRow="1" bandRow="1">
                <a:tableStyleId>{6FD8450E-42FE-4569-B822-47AF008C3031}</a:tableStyleId>
              </a:tblPr>
              <a:tblGrid>
                <a:gridCol w="3221990"/>
                <a:gridCol w="4765040"/>
                <a:gridCol w="3308350"/>
              </a:tblGrid>
              <a:tr h="534035">
                <a:tc>
                  <a:txBody>
                    <a:bodyPr/>
                    <a:p>
                      <a:pPr marL="85725" indent="0" algn="ctr" fontAlgn="b">
                        <a:spcBef>
                          <a:spcPct val="0"/>
                        </a:spcBef>
                        <a:spcAft>
                          <a:spcPct val="0"/>
                        </a:spcAft>
                      </a:pPr>
                      <a:r>
                        <a:rPr lang="zh-CN" sz="1800"/>
                        <a:t>必选责任</a:t>
                      </a:r>
                      <a:endParaRPr lang="zh-CN" sz="1800"/>
                    </a:p>
                  </a:txBody>
                  <a:tcPr marL="34290" marR="34290" marT="0" marB="0" anchor="ctr" anchorCtr="0"/>
                </a:tc>
                <a:tc>
                  <a:txBody>
                    <a:bodyPr/>
                    <a:p>
                      <a:pPr marL="85725" indent="0" algn="ctr" fontAlgn="b">
                        <a:spcBef>
                          <a:spcPct val="0"/>
                        </a:spcBef>
                        <a:spcAft>
                          <a:spcPct val="0"/>
                        </a:spcAft>
                      </a:pPr>
                      <a:r>
                        <a:rPr lang="zh-CN" sz="1800"/>
                        <a:t>可搭配门急诊责任</a:t>
                      </a:r>
                      <a:endParaRPr lang="zh-CN" sz="1800"/>
                    </a:p>
                  </a:txBody>
                  <a:tcPr marL="34290" marR="34290" marT="0" marB="0" anchor="ctr" anchorCtr="0"/>
                </a:tc>
                <a:tc>
                  <a:txBody>
                    <a:bodyPr/>
                    <a:p>
                      <a:pPr marL="85725" indent="0" algn="ctr" fontAlgn="b">
                        <a:spcBef>
                          <a:spcPct val="0"/>
                        </a:spcBef>
                        <a:spcAft>
                          <a:spcPct val="0"/>
                        </a:spcAft>
                      </a:pPr>
                      <a:r>
                        <a:rPr lang="zh-CN" sz="1800"/>
                        <a:t>可搭配海外医疗责任</a:t>
                      </a:r>
                      <a:endParaRPr lang="zh-CN" sz="1800"/>
                    </a:p>
                  </a:txBody>
                  <a:tcPr marL="34290" marR="34290" marT="0" marB="0" anchor="ctr" anchorCtr="0"/>
                </a:tc>
              </a:tr>
              <a:tr h="304800">
                <a:tc>
                  <a:txBody>
                    <a:bodyPr/>
                    <a:p>
                      <a:pPr marL="85725" indent="0" algn="ctr" fontAlgn="b">
                        <a:spcBef>
                          <a:spcPct val="0"/>
                        </a:spcBef>
                        <a:spcAft>
                          <a:spcPct val="0"/>
                        </a:spcAft>
                      </a:pPr>
                      <a:r>
                        <a:rPr lang="zh-CN" sz="1800" b="0"/>
                        <a:t>计划一至四</a:t>
                      </a:r>
                      <a:endParaRPr lang="zh-CN" sz="1800" b="0"/>
                    </a:p>
                  </a:txBody>
                  <a:tcPr marL="34290" marR="34290" marT="0" marB="0" anchor="ctr" anchorCtr="0"/>
                </a:tc>
                <a:tc>
                  <a:txBody>
                    <a:bodyPr/>
                    <a:p>
                      <a:pPr marL="85725" indent="0" algn="ctr" fontAlgn="b">
                        <a:spcBef>
                          <a:spcPct val="0"/>
                        </a:spcBef>
                        <a:spcAft>
                          <a:spcPct val="0"/>
                        </a:spcAft>
                      </a:pPr>
                      <a:r>
                        <a:rPr lang="zh-CN" sz="1800" b="0"/>
                        <a:t>计划一或计划二</a:t>
                      </a:r>
                      <a:endParaRPr lang="zh-CN" sz="1800" b="0"/>
                    </a:p>
                  </a:txBody>
                  <a:tcPr marL="34290" marR="34290" marT="0" marB="0" anchor="ctr" anchorCtr="0"/>
                </a:tc>
                <a:tc>
                  <a:txBody>
                    <a:bodyPr/>
                    <a:p>
                      <a:pPr marL="85725" indent="0" algn="ctr" fontAlgn="b">
                        <a:spcBef>
                          <a:spcPct val="0"/>
                        </a:spcBef>
                        <a:spcAft>
                          <a:spcPct val="0"/>
                        </a:spcAft>
                      </a:pPr>
                      <a:r>
                        <a:rPr lang="zh-CN" sz="1800" b="0"/>
                        <a:t>不限</a:t>
                      </a:r>
                      <a:endParaRPr lang="zh-CN" sz="1800" b="0"/>
                    </a:p>
                  </a:txBody>
                  <a:tcPr marL="34290" marR="34290" marT="0" marB="0" anchor="ctr" anchorCtr="0"/>
                </a:tc>
              </a:tr>
              <a:tr h="305435">
                <a:tc>
                  <a:txBody>
                    <a:bodyPr/>
                    <a:p>
                      <a:pPr marL="85725" indent="0" algn="ctr" fontAlgn="b">
                        <a:spcBef>
                          <a:spcPct val="0"/>
                        </a:spcBef>
                        <a:spcAft>
                          <a:spcPct val="0"/>
                        </a:spcAft>
                      </a:pPr>
                      <a:r>
                        <a:rPr lang="zh-CN" sz="1800" b="0"/>
                        <a:t>计划五至八</a:t>
                      </a:r>
                      <a:endParaRPr lang="zh-CN" sz="1800" b="0"/>
                    </a:p>
                  </a:txBody>
                  <a:tcPr marL="34290" marR="34290" marT="0" marB="0" anchor="ctr" anchorCtr="0"/>
                </a:tc>
                <a:tc>
                  <a:txBody>
                    <a:bodyPr/>
                    <a:p>
                      <a:pPr marL="85725" indent="0" algn="ctr" fontAlgn="b">
                        <a:spcBef>
                          <a:spcPct val="0"/>
                        </a:spcBef>
                        <a:spcAft>
                          <a:spcPct val="0"/>
                        </a:spcAft>
                      </a:pPr>
                      <a:r>
                        <a:rPr lang="zh-CN" sz="1800" b="0"/>
                        <a:t>计划一至四，任一</a:t>
                      </a:r>
                      <a:endParaRPr lang="zh-CN" sz="1800" b="0"/>
                    </a:p>
                  </a:txBody>
                  <a:tcPr marL="34290" marR="34290" marT="0" marB="0" anchor="ctr" anchorCtr="0"/>
                </a:tc>
                <a:tc>
                  <a:txBody>
                    <a:bodyPr/>
                    <a:p>
                      <a:pPr marL="85725" indent="0" algn="ctr" fontAlgn="b">
                        <a:spcBef>
                          <a:spcPct val="0"/>
                        </a:spcBef>
                        <a:spcAft>
                          <a:spcPct val="0"/>
                        </a:spcAft>
                      </a:pPr>
                      <a:r>
                        <a:rPr lang="zh-CN" sz="1800" b="0"/>
                        <a:t>不限</a:t>
                      </a:r>
                      <a:endParaRPr lang="zh-CN" sz="1800" b="0"/>
                    </a:p>
                  </a:txBody>
                  <a:tcPr marL="34290" marR="34290" marT="0" marB="0" anchor="ctr" anchorCtr="0"/>
                </a:tc>
              </a:tr>
            </a:tbl>
          </a:graphicData>
        </a:graphic>
      </p:graphicFrame>
      <p:sp>
        <p:nvSpPr>
          <p:cNvPr id="4" name="Object 2103"/>
          <p:cNvSpPr txBox="1"/>
          <p:nvPr/>
        </p:nvSpPr>
        <p:spPr>
          <a:xfrm>
            <a:off x="7394575" y="1390333"/>
            <a:ext cx="4608513" cy="475615"/>
          </a:xfrm>
          <a:prstGeom prst="rect">
            <a:avLst/>
          </a:prstGeom>
          <a:noFill/>
        </p:spPr>
        <p:txBody>
          <a:bodyPr vert="horz" wrap="square" lIns="91440" tIns="45720" rIns="91440" bIns="45720" rtlCol="0" anchor="t" anchorCtr="0">
            <a:spAutoFit/>
          </a:bodyPr>
          <a:p>
            <a:pPr lvl="0" algn="l">
              <a:buClrTx/>
              <a:buSzTx/>
              <a:buFontTx/>
            </a:pPr>
            <a:r>
              <a:rPr lang="zh-CN" sz="2400" b="1" dirty="0" smtClean="0">
                <a:latin typeface="Impact" panose="020B0806030902050204" charset="0"/>
                <a:ea typeface="微软雅黑" panose="020B0503020204020204" charset="-122"/>
                <a:sym typeface="+mn-ea"/>
              </a:rPr>
              <a:t>计划（4+4+1）</a:t>
            </a:r>
            <a:endParaRPr lang="zh-CN" sz="2400" b="1" dirty="0" smtClean="0">
              <a:latin typeface="Impact" panose="020B0806030902050204" charset="0"/>
              <a:ea typeface="微软雅黑" panose="020B0503020204020204" charset="-122"/>
              <a:sym typeface="+mn-ea"/>
            </a:endParaRPr>
          </a:p>
        </p:txBody>
      </p:sp>
      <p:sp>
        <p:nvSpPr>
          <p:cNvPr id="5" name="文本框 4"/>
          <p:cNvSpPr txBox="1"/>
          <p:nvPr/>
        </p:nvSpPr>
        <p:spPr>
          <a:xfrm>
            <a:off x="823595" y="1189990"/>
            <a:ext cx="5543550" cy="460375"/>
          </a:xfrm>
          <a:prstGeom prst="rect">
            <a:avLst/>
          </a:prstGeom>
          <a:noFill/>
        </p:spPr>
        <p:txBody>
          <a:bodyPr wrap="square" rtlCol="0" anchor="t">
            <a:spAutoFit/>
          </a:bodyPr>
          <a:p>
            <a:pPr lvl="0" algn="l">
              <a:buClrTx/>
              <a:buSzTx/>
              <a:buFontTx/>
            </a:pPr>
            <a:r>
              <a:rPr lang="zh-CN" sz="2400" b="1" dirty="0" smtClean="0">
                <a:solidFill>
                  <a:schemeClr val="tx1"/>
                </a:solidFill>
                <a:latin typeface="Impact" panose="020B0806030902050204" charset="0"/>
                <a:ea typeface="微软雅黑" panose="020B0503020204020204" charset="-122"/>
                <a:sym typeface="+mn-ea"/>
              </a:rPr>
              <a:t>责任（5+2）</a:t>
            </a:r>
            <a:endParaRPr lang="zh-CN" altLang="en-US" sz="2400" b="1" dirty="0" smtClean="0">
              <a:solidFill>
                <a:schemeClr val="tx1"/>
              </a:solidFill>
              <a:latin typeface="Impact" panose="020B0806030902050204" charset="0"/>
              <a:ea typeface="微软雅黑" panose="020B0503020204020204" charset="-122"/>
              <a:sym typeface="+mn-ea"/>
            </a:endParaRPr>
          </a:p>
        </p:txBody>
      </p:sp>
      <p:grpSp>
        <p:nvGrpSpPr>
          <p:cNvPr id="7" name="组合 6"/>
          <p:cNvGrpSpPr/>
          <p:nvPr/>
        </p:nvGrpSpPr>
        <p:grpSpPr>
          <a:xfrm>
            <a:off x="618490" y="363220"/>
            <a:ext cx="246380" cy="246380"/>
            <a:chOff x="974" y="880"/>
            <a:chExt cx="388" cy="388"/>
          </a:xfrm>
        </p:grpSpPr>
        <p:pic>
          <p:nvPicPr>
            <p:cNvPr id="910010" name="image 10010"/>
            <p:cNvPicPr>
              <a:picLocks noChangeAspect="1"/>
            </p:cNvPicPr>
            <p:nvPr/>
          </p:nvPicPr>
          <p:blipFill>
            <a:blip r:embed="rId7"/>
            <a:srcRect/>
            <a:stretch>
              <a:fillRect/>
            </a:stretch>
          </p:blipFill>
          <p:spPr>
            <a:xfrm>
              <a:off x="974" y="880"/>
              <a:ext cx="389" cy="389"/>
            </a:xfrm>
            <a:prstGeom prst="rect">
              <a:avLst/>
            </a:prstGeom>
          </p:spPr>
        </p:pic>
        <p:pic>
          <p:nvPicPr>
            <p:cNvPr id="910011" name="image 10011"/>
            <p:cNvPicPr>
              <a:picLocks noChangeAspect="1"/>
            </p:cNvPicPr>
            <p:nvPr/>
          </p:nvPicPr>
          <p:blipFill>
            <a:blip r:embed="rId8"/>
            <a:srcRect/>
            <a:stretch>
              <a:fillRect/>
            </a:stretch>
          </p:blipFill>
          <p:spPr>
            <a:xfrm>
              <a:off x="974" y="880"/>
              <a:ext cx="389" cy="389"/>
            </a:xfrm>
            <a:prstGeom prst="rect">
              <a:avLst/>
            </a:prstGeom>
          </p:spPr>
        </p:pic>
        <p:pic>
          <p:nvPicPr>
            <p:cNvPr id="910012" name="image 10012"/>
            <p:cNvPicPr>
              <a:picLocks noChangeAspect="1"/>
            </p:cNvPicPr>
            <p:nvPr/>
          </p:nvPicPr>
          <p:blipFill>
            <a:blip r:embed="rId9"/>
            <a:srcRect/>
            <a:stretch>
              <a:fillRect/>
            </a:stretch>
          </p:blipFill>
          <p:spPr>
            <a:xfrm>
              <a:off x="974" y="880"/>
              <a:ext cx="146" cy="146"/>
            </a:xfrm>
            <a:prstGeom prst="rect">
              <a:avLst/>
            </a:prstGeom>
          </p:spPr>
        </p:pic>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01" name="image 101"/>
          <p:cNvPicPr>
            <a:picLocks noChangeAspect="1"/>
          </p:cNvPicPr>
          <p:nvPr/>
        </p:nvPicPr>
        <p:blipFill>
          <a:blip r:embed="rId1"/>
          <a:srcRect/>
          <a:stretch>
            <a:fillRect/>
          </a:stretch>
        </p:blipFill>
        <p:spPr>
          <a:xfrm>
            <a:off x="793115" y="976630"/>
            <a:ext cx="10527665" cy="5752465"/>
          </a:xfrm>
          <a:prstGeom prst="rect">
            <a:avLst/>
          </a:prstGeom>
        </p:spPr>
      </p:pic>
      <p:pic>
        <p:nvPicPr>
          <p:cNvPr id="9102" name="image 102"/>
          <p:cNvPicPr>
            <a:picLocks noChangeAspect="1"/>
          </p:cNvPicPr>
          <p:nvPr/>
        </p:nvPicPr>
        <p:blipFill>
          <a:blip r:embed="rId2"/>
          <a:srcRect r="20096"/>
          <a:stretch>
            <a:fillRect/>
          </a:stretch>
        </p:blipFill>
        <p:spPr>
          <a:xfrm>
            <a:off x="6518275" y="3569335"/>
            <a:ext cx="4826000" cy="234315"/>
          </a:xfrm>
          <a:prstGeom prst="rect">
            <a:avLst/>
          </a:prstGeom>
        </p:spPr>
      </p:pic>
      <p:sp>
        <p:nvSpPr>
          <p:cNvPr id="103" name="Object 103"/>
          <p:cNvSpPr txBox="1"/>
          <p:nvPr/>
        </p:nvSpPr>
        <p:spPr>
          <a:xfrm>
            <a:off x="3047683" y="1619885"/>
            <a:ext cx="4063365" cy="195898"/>
          </a:xfrm>
          <a:prstGeom prst="rect">
            <a:avLst/>
          </a:prstGeom>
        </p:spPr>
        <p:txBody>
          <a:bodyPr vert="horz" wrap="square" lIns="0" tIns="0" rIns="0" bIns="0" rtlCol="0" anchor="t" anchorCtr="0">
            <a:noAutofit/>
          </a:bodyPr>
          <a:lstStyle/>
          <a:p>
            <a:pPr algn="ctr">
              <a:lnSpc>
                <a:spcPct val="120000"/>
              </a:lnSpc>
            </a:pPr>
            <a:r>
              <a:rPr lang="zh-CN" sz="1455" b="0" i="0" dirty="0" smtClean="0">
                <a:solidFill>
                  <a:srgbClr val="000000"/>
                </a:solidFill>
                <a:latin typeface="+mj-ea"/>
                <a:ea typeface="+mj-ea"/>
              </a:rPr>
              <a:t>本公司指定或认可的医疗机构的普通部</a:t>
            </a:r>
            <a:endParaRPr lang="zh-CN" altLang="en-US" sz="1455" b="0" i="0" dirty="0" smtClean="0">
              <a:solidFill>
                <a:srgbClr val="000000"/>
              </a:solidFill>
              <a:latin typeface="+mj-ea"/>
              <a:ea typeface="+mj-ea"/>
            </a:endParaRPr>
          </a:p>
        </p:txBody>
      </p:sp>
      <p:sp>
        <p:nvSpPr>
          <p:cNvPr id="104" name="Object 104"/>
          <p:cNvSpPr txBox="1"/>
          <p:nvPr/>
        </p:nvSpPr>
        <p:spPr>
          <a:xfrm>
            <a:off x="6881927" y="1459545"/>
            <a:ext cx="4546854" cy="516255"/>
          </a:xfrm>
          <a:prstGeom prst="rect">
            <a:avLst/>
          </a:prstGeom>
        </p:spPr>
        <p:txBody>
          <a:bodyPr vert="horz" wrap="square" lIns="0" tIns="0" rIns="0" bIns="0" rtlCol="0" anchor="t" anchorCtr="0">
            <a:spAutoFit/>
          </a:bodyPr>
          <a:lstStyle/>
          <a:p>
            <a:pPr algn="ctr">
              <a:lnSpc>
                <a:spcPct val="120000"/>
              </a:lnSpc>
            </a:pPr>
            <a:r>
              <a:rPr lang="zh-CN" sz="1400" b="0" i="0" dirty="0" smtClean="0">
                <a:solidFill>
                  <a:srgbClr val="000000"/>
                </a:solidFill>
                <a:latin typeface="+mj-ea"/>
                <a:ea typeface="+mj-ea"/>
              </a:rPr>
              <a:t>本公司指定或认可的医疗机构的普通部、</a:t>
            </a:r>
            <a:endParaRPr lang="zh-CN" altLang="en-US" sz="1400">
              <a:latin typeface="+mj-ea"/>
              <a:ea typeface="+mj-ea"/>
            </a:endParaRPr>
          </a:p>
          <a:p>
            <a:pPr algn="ctr">
              <a:lnSpc>
                <a:spcPct val="120000"/>
              </a:lnSpc>
            </a:pPr>
            <a:r>
              <a:rPr lang="zh-CN" sz="1400" b="0" i="0" dirty="0" smtClean="0">
                <a:solidFill>
                  <a:srgbClr val="000000"/>
                </a:solidFill>
                <a:latin typeface="+mj-ea"/>
                <a:ea typeface="+mj-ea"/>
              </a:rPr>
              <a:t>特需门诊或病房</a:t>
            </a:r>
            <a:endParaRPr lang="zh-CN" altLang="en-US" sz="1400">
              <a:latin typeface="+mj-ea"/>
              <a:ea typeface="+mj-ea"/>
            </a:endParaRPr>
          </a:p>
        </p:txBody>
      </p:sp>
      <p:sp>
        <p:nvSpPr>
          <p:cNvPr id="2103" name="Object 2103"/>
          <p:cNvSpPr txBox="1"/>
          <p:nvPr/>
        </p:nvSpPr>
        <p:spPr>
          <a:xfrm>
            <a:off x="1011555" y="187960"/>
            <a:ext cx="7567295" cy="501650"/>
          </a:xfrm>
          <a:prstGeom prst="rect">
            <a:avLst/>
          </a:prstGeom>
        </p:spPr>
        <p:txBody>
          <a:bodyPr vert="horz" wrap="square" lIns="0" tIns="54415" rIns="0" bIns="54415" rtlCol="0" anchor="ctr" anchorCtr="0">
            <a:noAutofit/>
          </a:bodyPr>
          <a:lstStyle/>
          <a:p>
            <a:pPr lvl="0" algn="l">
              <a:buClrTx/>
              <a:buSzTx/>
              <a:buFontTx/>
            </a:pPr>
            <a:r>
              <a:rPr lang="zh-CN" sz="3200" b="1" dirty="0" smtClean="0">
                <a:solidFill>
                  <a:srgbClr val="EE7A3D"/>
                </a:solidFill>
                <a:latin typeface="Impact" panose="020B0806030902050204" charset="0"/>
                <a:ea typeface="微软雅黑" panose="020B0503020204020204" charset="-122"/>
                <a:sym typeface="+mn-ea"/>
              </a:rPr>
              <a:t>一般住院医疗保险金（必选）</a:t>
            </a:r>
            <a:r>
              <a:rPr lang="zh-CN" sz="3200" b="1" dirty="0" smtClean="0">
                <a:solidFill>
                  <a:srgbClr val="EE7A3D"/>
                </a:solidFill>
                <a:latin typeface="Impact" panose="020B0806030902050204" charset="0"/>
                <a:ea typeface="微软雅黑" panose="020B0503020204020204" charset="-122"/>
                <a:sym typeface="+mn-ea"/>
              </a:rPr>
              <a:t>1/2</a:t>
            </a:r>
            <a:endParaRPr lang="zh-CN" sz="3200" b="1" dirty="0" smtClean="0">
              <a:solidFill>
                <a:srgbClr val="EE7A3D"/>
              </a:solidFill>
              <a:latin typeface="Impact" panose="020B0806030902050204" charset="0"/>
              <a:ea typeface="微软雅黑" panose="020B0503020204020204" charset="-122"/>
              <a:sym typeface="+mn-ea"/>
            </a:endParaRPr>
          </a:p>
        </p:txBody>
      </p:sp>
      <p:grpSp>
        <p:nvGrpSpPr>
          <p:cNvPr id="7" name="组合 6"/>
          <p:cNvGrpSpPr/>
          <p:nvPr/>
        </p:nvGrpSpPr>
        <p:grpSpPr>
          <a:xfrm>
            <a:off x="618490" y="363220"/>
            <a:ext cx="246380" cy="246380"/>
            <a:chOff x="974" y="880"/>
            <a:chExt cx="388" cy="388"/>
          </a:xfrm>
        </p:grpSpPr>
        <p:pic>
          <p:nvPicPr>
            <p:cNvPr id="910010" name="image 10010"/>
            <p:cNvPicPr>
              <a:picLocks noChangeAspect="1"/>
            </p:cNvPicPr>
            <p:nvPr/>
          </p:nvPicPr>
          <p:blipFill>
            <a:blip r:embed="rId3"/>
            <a:srcRect/>
            <a:stretch>
              <a:fillRect/>
            </a:stretch>
          </p:blipFill>
          <p:spPr>
            <a:xfrm>
              <a:off x="974" y="880"/>
              <a:ext cx="389" cy="389"/>
            </a:xfrm>
            <a:prstGeom prst="rect">
              <a:avLst/>
            </a:prstGeom>
          </p:spPr>
        </p:pic>
        <p:pic>
          <p:nvPicPr>
            <p:cNvPr id="910011" name="image 10011"/>
            <p:cNvPicPr>
              <a:picLocks noChangeAspect="1"/>
            </p:cNvPicPr>
            <p:nvPr/>
          </p:nvPicPr>
          <p:blipFill>
            <a:blip r:embed="rId4"/>
            <a:srcRect/>
            <a:stretch>
              <a:fillRect/>
            </a:stretch>
          </p:blipFill>
          <p:spPr>
            <a:xfrm>
              <a:off x="974" y="880"/>
              <a:ext cx="389" cy="389"/>
            </a:xfrm>
            <a:prstGeom prst="rect">
              <a:avLst/>
            </a:prstGeom>
          </p:spPr>
        </p:pic>
        <p:pic>
          <p:nvPicPr>
            <p:cNvPr id="910012" name="image 10012"/>
            <p:cNvPicPr>
              <a:picLocks noChangeAspect="1"/>
            </p:cNvPicPr>
            <p:nvPr/>
          </p:nvPicPr>
          <p:blipFill>
            <a:blip r:embed="rId5"/>
            <a:srcRect/>
            <a:stretch>
              <a:fillRect/>
            </a:stretch>
          </p:blipFill>
          <p:spPr>
            <a:xfrm>
              <a:off x="974" y="880"/>
              <a:ext cx="146" cy="146"/>
            </a:xfrm>
            <a:prstGeom prst="rect">
              <a:avLst/>
            </a:prstGeom>
          </p:spPr>
        </p:pic>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03" name="Object 2103"/>
          <p:cNvSpPr txBox="1"/>
          <p:nvPr/>
        </p:nvSpPr>
        <p:spPr>
          <a:xfrm>
            <a:off x="1002665" y="171450"/>
            <a:ext cx="6754495" cy="501650"/>
          </a:xfrm>
          <a:prstGeom prst="rect">
            <a:avLst/>
          </a:prstGeom>
        </p:spPr>
        <p:txBody>
          <a:bodyPr vert="horz" wrap="square" lIns="0" tIns="54415" rIns="0" bIns="54415" rtlCol="0" anchor="ctr" anchorCtr="0">
            <a:noAutofit/>
          </a:bodyPr>
          <a:lstStyle/>
          <a:p>
            <a:pPr lvl="0" algn="l">
              <a:buClrTx/>
              <a:buSzTx/>
              <a:buFontTx/>
            </a:pPr>
            <a:r>
              <a:rPr lang="zh-CN" sz="3200" b="1" dirty="0" smtClean="0">
                <a:solidFill>
                  <a:srgbClr val="EE7A3D"/>
                </a:solidFill>
                <a:latin typeface="Impact" panose="020B0806030902050204" charset="0"/>
                <a:ea typeface="微软雅黑" panose="020B0503020204020204" charset="-122"/>
                <a:sym typeface="+mn-ea"/>
              </a:rPr>
              <a:t>一般住院医疗保险金（必选）</a:t>
            </a:r>
            <a:r>
              <a:rPr lang="zh-CN" sz="3200" b="1" dirty="0" smtClean="0">
                <a:solidFill>
                  <a:srgbClr val="EE7A3D"/>
                </a:solidFill>
                <a:latin typeface="Impact" panose="020B0806030902050204" charset="0"/>
                <a:ea typeface="微软雅黑" panose="020B0503020204020204" charset="-122"/>
                <a:sym typeface="+mn-ea"/>
              </a:rPr>
              <a:t>2/2</a:t>
            </a:r>
            <a:endParaRPr lang="zh-CN" sz="3200" b="1" dirty="0" smtClean="0">
              <a:solidFill>
                <a:srgbClr val="EE7A3D"/>
              </a:solidFill>
              <a:latin typeface="Impact" panose="020B0806030902050204" charset="0"/>
              <a:ea typeface="微软雅黑" panose="020B0503020204020204" charset="-122"/>
              <a:sym typeface="+mn-ea"/>
            </a:endParaRPr>
          </a:p>
        </p:txBody>
      </p:sp>
      <p:pic>
        <p:nvPicPr>
          <p:cNvPr id="9101" name="image 101"/>
          <p:cNvPicPr>
            <a:picLocks noChangeAspect="1"/>
          </p:cNvPicPr>
          <p:nvPr/>
        </p:nvPicPr>
        <p:blipFill>
          <a:blip r:embed="rId1"/>
          <a:srcRect r="7302"/>
          <a:stretch>
            <a:fillRect/>
          </a:stretch>
        </p:blipFill>
        <p:spPr>
          <a:xfrm>
            <a:off x="238125" y="876300"/>
            <a:ext cx="11641455" cy="6139180"/>
          </a:xfrm>
          <a:prstGeom prst="rect">
            <a:avLst/>
          </a:prstGeom>
        </p:spPr>
      </p:pic>
      <p:grpSp>
        <p:nvGrpSpPr>
          <p:cNvPr id="7" name="组合 6"/>
          <p:cNvGrpSpPr/>
          <p:nvPr/>
        </p:nvGrpSpPr>
        <p:grpSpPr>
          <a:xfrm>
            <a:off x="618490" y="363220"/>
            <a:ext cx="246380" cy="246380"/>
            <a:chOff x="974" y="880"/>
            <a:chExt cx="388" cy="388"/>
          </a:xfrm>
        </p:grpSpPr>
        <p:pic>
          <p:nvPicPr>
            <p:cNvPr id="910010" name="image 10010"/>
            <p:cNvPicPr>
              <a:picLocks noChangeAspect="1"/>
            </p:cNvPicPr>
            <p:nvPr/>
          </p:nvPicPr>
          <p:blipFill>
            <a:blip r:embed="rId2"/>
            <a:srcRect/>
            <a:stretch>
              <a:fillRect/>
            </a:stretch>
          </p:blipFill>
          <p:spPr>
            <a:xfrm>
              <a:off x="974" y="880"/>
              <a:ext cx="389" cy="389"/>
            </a:xfrm>
            <a:prstGeom prst="rect">
              <a:avLst/>
            </a:prstGeom>
          </p:spPr>
        </p:pic>
        <p:pic>
          <p:nvPicPr>
            <p:cNvPr id="910011" name="image 10011"/>
            <p:cNvPicPr>
              <a:picLocks noChangeAspect="1"/>
            </p:cNvPicPr>
            <p:nvPr/>
          </p:nvPicPr>
          <p:blipFill>
            <a:blip r:embed="rId3"/>
            <a:srcRect/>
            <a:stretch>
              <a:fillRect/>
            </a:stretch>
          </p:blipFill>
          <p:spPr>
            <a:xfrm>
              <a:off x="974" y="880"/>
              <a:ext cx="389" cy="389"/>
            </a:xfrm>
            <a:prstGeom prst="rect">
              <a:avLst/>
            </a:prstGeom>
          </p:spPr>
        </p:pic>
        <p:pic>
          <p:nvPicPr>
            <p:cNvPr id="910012" name="image 10012"/>
            <p:cNvPicPr>
              <a:picLocks noChangeAspect="1"/>
            </p:cNvPicPr>
            <p:nvPr/>
          </p:nvPicPr>
          <p:blipFill>
            <a:blip r:embed="rId4"/>
            <a:srcRect/>
            <a:stretch>
              <a:fillRect/>
            </a:stretch>
          </p:blipFill>
          <p:spPr>
            <a:xfrm>
              <a:off x="974" y="880"/>
              <a:ext cx="146" cy="146"/>
            </a:xfrm>
            <a:prstGeom prst="rect">
              <a:avLst/>
            </a:prstGeom>
          </p:spPr>
        </p:pic>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02" name="Object 2302"/>
          <p:cNvSpPr txBox="1"/>
          <p:nvPr/>
        </p:nvSpPr>
        <p:spPr>
          <a:xfrm>
            <a:off x="971550" y="225425"/>
            <a:ext cx="7143115" cy="508000"/>
          </a:xfrm>
          <a:prstGeom prst="rect">
            <a:avLst/>
          </a:prstGeom>
        </p:spPr>
        <p:txBody>
          <a:bodyPr vert="horz" wrap="square" lIns="0" tIns="54415" rIns="0" bIns="54415" rtlCol="0" anchor="ctr" anchorCtr="0">
            <a:noAutofit/>
          </a:bodyPr>
          <a:lstStyle/>
          <a:p>
            <a:pPr lvl="0" algn="l">
              <a:buClrTx/>
              <a:buSzTx/>
              <a:buFontTx/>
            </a:pPr>
            <a:r>
              <a:rPr lang="zh-CN" sz="3200" b="1" dirty="0" smtClean="0">
                <a:solidFill>
                  <a:srgbClr val="EE7A3D"/>
                </a:solidFill>
                <a:latin typeface="Impact" panose="020B0806030902050204" charset="0"/>
                <a:ea typeface="微软雅黑" panose="020B0503020204020204" charset="-122"/>
                <a:sym typeface="+mn-ea"/>
              </a:rPr>
              <a:t>重大疾病住院保险金（必选）</a:t>
            </a:r>
            <a:r>
              <a:rPr lang="zh-CN" sz="3200" b="1" dirty="0" smtClean="0">
                <a:solidFill>
                  <a:srgbClr val="EE7A3D"/>
                </a:solidFill>
                <a:latin typeface="Impact" panose="020B0806030902050204" charset="0"/>
                <a:ea typeface="微软雅黑" panose="020B0503020204020204" charset="-122"/>
                <a:sym typeface="+mn-ea"/>
              </a:rPr>
              <a:t>1/2</a:t>
            </a:r>
            <a:endParaRPr lang="zh-CN" sz="3200" b="1" dirty="0" smtClean="0">
              <a:solidFill>
                <a:srgbClr val="EE7A3D"/>
              </a:solidFill>
              <a:latin typeface="Impact" panose="020B0806030902050204" charset="0"/>
              <a:ea typeface="微软雅黑" panose="020B0503020204020204" charset="-122"/>
              <a:sym typeface="+mn-ea"/>
            </a:endParaRPr>
          </a:p>
        </p:txBody>
      </p:sp>
      <p:pic>
        <p:nvPicPr>
          <p:cNvPr id="9101" name="image 101"/>
          <p:cNvPicPr>
            <a:picLocks noChangeAspect="1"/>
          </p:cNvPicPr>
          <p:nvPr/>
        </p:nvPicPr>
        <p:blipFill>
          <a:blip r:embed="rId1"/>
          <a:srcRect r="20839"/>
          <a:stretch>
            <a:fillRect/>
          </a:stretch>
        </p:blipFill>
        <p:spPr>
          <a:xfrm>
            <a:off x="144145" y="900430"/>
            <a:ext cx="11700510" cy="5706745"/>
          </a:xfrm>
          <a:prstGeom prst="rect">
            <a:avLst/>
          </a:prstGeom>
        </p:spPr>
      </p:pic>
      <p:sp>
        <p:nvSpPr>
          <p:cNvPr id="102" name="Object 102"/>
          <p:cNvSpPr txBox="1"/>
          <p:nvPr/>
        </p:nvSpPr>
        <p:spPr>
          <a:xfrm>
            <a:off x="5605145" y="3068955"/>
            <a:ext cx="2043430" cy="607695"/>
          </a:xfrm>
          <a:prstGeom prst="rect">
            <a:avLst/>
          </a:prstGeom>
        </p:spPr>
        <p:txBody>
          <a:bodyPr vert="horz" wrap="square" lIns="0" tIns="0" rIns="0" bIns="0" rtlCol="0" anchor="t" anchorCtr="0">
            <a:spAutoFit/>
          </a:bodyPr>
          <a:p>
            <a:pPr algn="ctr">
              <a:lnSpc>
                <a:spcPct val="120000"/>
              </a:lnSpc>
            </a:pPr>
            <a:r>
              <a:rPr lang="zh-CN" sz="1100" b="0" i="0" dirty="0" smtClean="0">
                <a:solidFill>
                  <a:srgbClr val="000000"/>
                </a:solidFill>
                <a:latin typeface="微软雅黑" panose="020B0503020204020204" charset="-122"/>
                <a:ea typeface="微软雅黑" panose="020B0503020204020204" charset="-122"/>
                <a:cs typeface="微软雅黑" panose="020B0503020204020204" charset="-122"/>
              </a:rPr>
              <a:t>日费用赔付限额400元，</a:t>
            </a:r>
            <a:endParaRPr lang="zh-CN" sz="1100" b="0" i="0" dirty="0" smtClean="0">
              <a:solidFill>
                <a:srgbClr val="000000"/>
              </a:solidFill>
              <a:latin typeface="微软雅黑" panose="020B0503020204020204" charset="-122"/>
              <a:ea typeface="微软雅黑" panose="020B0503020204020204" charset="-122"/>
              <a:cs typeface="微软雅黑" panose="020B0503020204020204" charset="-122"/>
            </a:endParaRPr>
          </a:p>
          <a:p>
            <a:pPr algn="ctr">
              <a:lnSpc>
                <a:spcPct val="120000"/>
              </a:lnSpc>
            </a:pPr>
            <a:r>
              <a:rPr lang="zh-CN" sz="1100" b="0" i="0" dirty="0" smtClean="0">
                <a:solidFill>
                  <a:srgbClr val="000000"/>
                </a:solidFill>
                <a:latin typeface="微软雅黑" panose="020B0503020204020204" charset="-122"/>
                <a:ea typeface="微软雅黑" panose="020B0503020204020204" charset="-122"/>
                <a:cs typeface="微软雅黑" panose="020B0503020204020204" charset="-122"/>
              </a:rPr>
              <a:t>特定疾病日费用赔付限额为2500元</a:t>
            </a:r>
            <a:endParaRPr lang="zh-CN" altLang="en-US" sz="1100" b="0" i="0" dirty="0" smtClean="0">
              <a:solidFill>
                <a:srgbClr val="000000"/>
              </a:solidFill>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618490" y="363220"/>
            <a:ext cx="246380" cy="246380"/>
            <a:chOff x="974" y="880"/>
            <a:chExt cx="388" cy="388"/>
          </a:xfrm>
        </p:grpSpPr>
        <p:pic>
          <p:nvPicPr>
            <p:cNvPr id="910010" name="image 10010"/>
            <p:cNvPicPr>
              <a:picLocks noChangeAspect="1"/>
            </p:cNvPicPr>
            <p:nvPr/>
          </p:nvPicPr>
          <p:blipFill>
            <a:blip r:embed="rId2"/>
            <a:srcRect/>
            <a:stretch>
              <a:fillRect/>
            </a:stretch>
          </p:blipFill>
          <p:spPr>
            <a:xfrm>
              <a:off x="974" y="880"/>
              <a:ext cx="389" cy="389"/>
            </a:xfrm>
            <a:prstGeom prst="rect">
              <a:avLst/>
            </a:prstGeom>
          </p:spPr>
        </p:pic>
        <p:pic>
          <p:nvPicPr>
            <p:cNvPr id="910011" name="image 10011"/>
            <p:cNvPicPr>
              <a:picLocks noChangeAspect="1"/>
            </p:cNvPicPr>
            <p:nvPr/>
          </p:nvPicPr>
          <p:blipFill>
            <a:blip r:embed="rId3"/>
            <a:srcRect/>
            <a:stretch>
              <a:fillRect/>
            </a:stretch>
          </p:blipFill>
          <p:spPr>
            <a:xfrm>
              <a:off x="974" y="880"/>
              <a:ext cx="389" cy="389"/>
            </a:xfrm>
            <a:prstGeom prst="rect">
              <a:avLst/>
            </a:prstGeom>
          </p:spPr>
        </p:pic>
        <p:pic>
          <p:nvPicPr>
            <p:cNvPr id="910012" name="image 10012"/>
            <p:cNvPicPr>
              <a:picLocks noChangeAspect="1"/>
            </p:cNvPicPr>
            <p:nvPr/>
          </p:nvPicPr>
          <p:blipFill>
            <a:blip r:embed="rId4"/>
            <a:srcRect/>
            <a:stretch>
              <a:fillRect/>
            </a:stretch>
          </p:blipFill>
          <p:spPr>
            <a:xfrm>
              <a:off x="974" y="880"/>
              <a:ext cx="146" cy="146"/>
            </a:xfrm>
            <a:prstGeom prst="rect">
              <a:avLst/>
            </a:prstGeom>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02" name="Object 2302"/>
          <p:cNvSpPr txBox="1"/>
          <p:nvPr/>
        </p:nvSpPr>
        <p:spPr>
          <a:xfrm>
            <a:off x="1031875" y="233680"/>
            <a:ext cx="7342505" cy="508000"/>
          </a:xfrm>
          <a:prstGeom prst="rect">
            <a:avLst/>
          </a:prstGeom>
        </p:spPr>
        <p:txBody>
          <a:bodyPr vert="horz" wrap="square" lIns="0" tIns="54415" rIns="0" bIns="54415" rtlCol="0" anchor="ctr" anchorCtr="0">
            <a:noAutofit/>
          </a:bodyPr>
          <a:lstStyle/>
          <a:p>
            <a:pPr lvl="0" algn="l">
              <a:buClrTx/>
              <a:buSzTx/>
              <a:buFontTx/>
            </a:pPr>
            <a:r>
              <a:rPr lang="zh-CN" sz="3200" b="1" dirty="0" smtClean="0">
                <a:solidFill>
                  <a:srgbClr val="EE7A3D"/>
                </a:solidFill>
                <a:latin typeface="Impact" panose="020B0806030902050204" charset="0"/>
                <a:ea typeface="微软雅黑" panose="020B0503020204020204" charset="-122"/>
                <a:sym typeface="+mn-ea"/>
              </a:rPr>
              <a:t>重大疾病住院保险金（必选）</a:t>
            </a:r>
            <a:r>
              <a:rPr lang="zh-CN" sz="3200" b="1" dirty="0" smtClean="0">
                <a:solidFill>
                  <a:srgbClr val="EE7A3D"/>
                </a:solidFill>
                <a:latin typeface="Impact" panose="020B0806030902050204" charset="0"/>
                <a:ea typeface="微软雅黑" panose="020B0503020204020204" charset="-122"/>
                <a:sym typeface="+mn-ea"/>
              </a:rPr>
              <a:t>2/2</a:t>
            </a:r>
            <a:endParaRPr lang="zh-CN" sz="3200" b="1" dirty="0" smtClean="0">
              <a:solidFill>
                <a:srgbClr val="EE7A3D"/>
              </a:solidFill>
              <a:latin typeface="Impact" panose="020B0806030902050204" charset="0"/>
              <a:ea typeface="微软雅黑" panose="020B0503020204020204" charset="-122"/>
              <a:sym typeface="+mn-ea"/>
            </a:endParaRPr>
          </a:p>
        </p:txBody>
      </p:sp>
      <p:pic>
        <p:nvPicPr>
          <p:cNvPr id="4" name="image 101"/>
          <p:cNvPicPr>
            <a:picLocks noChangeAspect="1"/>
          </p:cNvPicPr>
          <p:nvPr/>
        </p:nvPicPr>
        <p:blipFill>
          <a:blip r:embed="rId1"/>
          <a:srcRect r="6577"/>
          <a:stretch>
            <a:fillRect/>
          </a:stretch>
        </p:blipFill>
        <p:spPr>
          <a:xfrm>
            <a:off x="294640" y="909320"/>
            <a:ext cx="11407775" cy="5775325"/>
          </a:xfrm>
          <a:prstGeom prst="rect">
            <a:avLst/>
          </a:prstGeom>
        </p:spPr>
      </p:pic>
      <p:grpSp>
        <p:nvGrpSpPr>
          <p:cNvPr id="7" name="组合 6"/>
          <p:cNvGrpSpPr/>
          <p:nvPr/>
        </p:nvGrpSpPr>
        <p:grpSpPr>
          <a:xfrm>
            <a:off x="618490" y="363220"/>
            <a:ext cx="246380" cy="246380"/>
            <a:chOff x="974" y="880"/>
            <a:chExt cx="388" cy="388"/>
          </a:xfrm>
        </p:grpSpPr>
        <p:pic>
          <p:nvPicPr>
            <p:cNvPr id="910010" name="image 10010"/>
            <p:cNvPicPr>
              <a:picLocks noChangeAspect="1"/>
            </p:cNvPicPr>
            <p:nvPr/>
          </p:nvPicPr>
          <p:blipFill>
            <a:blip r:embed="rId2"/>
            <a:srcRect/>
            <a:stretch>
              <a:fillRect/>
            </a:stretch>
          </p:blipFill>
          <p:spPr>
            <a:xfrm>
              <a:off x="974" y="880"/>
              <a:ext cx="389" cy="389"/>
            </a:xfrm>
            <a:prstGeom prst="rect">
              <a:avLst/>
            </a:prstGeom>
          </p:spPr>
        </p:pic>
        <p:pic>
          <p:nvPicPr>
            <p:cNvPr id="910011" name="image 10011"/>
            <p:cNvPicPr>
              <a:picLocks noChangeAspect="1"/>
            </p:cNvPicPr>
            <p:nvPr/>
          </p:nvPicPr>
          <p:blipFill>
            <a:blip r:embed="rId3"/>
            <a:srcRect/>
            <a:stretch>
              <a:fillRect/>
            </a:stretch>
          </p:blipFill>
          <p:spPr>
            <a:xfrm>
              <a:off x="974" y="880"/>
              <a:ext cx="389" cy="389"/>
            </a:xfrm>
            <a:prstGeom prst="rect">
              <a:avLst/>
            </a:prstGeom>
          </p:spPr>
        </p:pic>
        <p:pic>
          <p:nvPicPr>
            <p:cNvPr id="910012" name="image 10012"/>
            <p:cNvPicPr>
              <a:picLocks noChangeAspect="1"/>
            </p:cNvPicPr>
            <p:nvPr/>
          </p:nvPicPr>
          <p:blipFill>
            <a:blip r:embed="rId4"/>
            <a:srcRect/>
            <a:stretch>
              <a:fillRect/>
            </a:stretch>
          </p:blipFill>
          <p:spPr>
            <a:xfrm>
              <a:off x="974" y="880"/>
              <a:ext cx="146" cy="146"/>
            </a:xfrm>
            <a:prstGeom prst="rect">
              <a:avLst/>
            </a:prstGeom>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03" name="Object 2503"/>
          <p:cNvSpPr txBox="1"/>
          <p:nvPr/>
        </p:nvSpPr>
        <p:spPr>
          <a:xfrm>
            <a:off x="1067223" y="372110"/>
            <a:ext cx="7378700" cy="615950"/>
          </a:xfrm>
          <a:prstGeom prst="rect">
            <a:avLst/>
          </a:prstGeom>
        </p:spPr>
        <p:txBody>
          <a:bodyPr vert="horz" wrap="square" lIns="0" tIns="54415" rIns="0" bIns="54415" rtlCol="0" anchor="ctr" anchorCtr="0">
            <a:noAutofit/>
          </a:bodyPr>
          <a:lstStyle/>
          <a:p>
            <a:pPr lvl="0" algn="l">
              <a:buClrTx/>
              <a:buSzTx/>
              <a:buFontTx/>
            </a:pPr>
            <a:r>
              <a:rPr lang="zh-CN" sz="3200" b="1" dirty="0" smtClean="0">
                <a:solidFill>
                  <a:srgbClr val="EE7A3D"/>
                </a:solidFill>
                <a:latin typeface="Impact" panose="020B0806030902050204" charset="0"/>
                <a:ea typeface="微软雅黑" panose="020B0503020204020204" charset="-122"/>
                <a:sym typeface="+mn-ea"/>
              </a:rPr>
              <a:t>重大疾病住院津贴保险金（必选）</a:t>
            </a:r>
            <a:endParaRPr lang="zh-CN" sz="3200" b="1" dirty="0" smtClean="0">
              <a:solidFill>
                <a:srgbClr val="EE7A3D"/>
              </a:solidFill>
              <a:latin typeface="Impact" panose="020B0806030902050204" charset="0"/>
              <a:ea typeface="微软雅黑" panose="020B0503020204020204" charset="-122"/>
              <a:sym typeface="+mn-ea"/>
            </a:endParaRPr>
          </a:p>
        </p:txBody>
      </p:sp>
      <p:pic>
        <p:nvPicPr>
          <p:cNvPr id="9101" name="image 101"/>
          <p:cNvPicPr>
            <a:picLocks noChangeAspect="1"/>
          </p:cNvPicPr>
          <p:nvPr/>
        </p:nvPicPr>
        <p:blipFill>
          <a:blip r:embed="rId1"/>
          <a:srcRect r="8927"/>
          <a:stretch>
            <a:fillRect/>
          </a:stretch>
        </p:blipFill>
        <p:spPr>
          <a:xfrm>
            <a:off x="240030" y="1443355"/>
            <a:ext cx="11692890" cy="4860290"/>
          </a:xfrm>
          <a:prstGeom prst="rect">
            <a:avLst/>
          </a:prstGeom>
        </p:spPr>
      </p:pic>
      <p:sp>
        <p:nvSpPr>
          <p:cNvPr id="102" name="Object 102"/>
          <p:cNvSpPr txBox="1"/>
          <p:nvPr/>
        </p:nvSpPr>
        <p:spPr>
          <a:xfrm>
            <a:off x="2639695" y="2771775"/>
            <a:ext cx="4393565" cy="365443"/>
          </a:xfrm>
          <a:prstGeom prst="rect">
            <a:avLst/>
          </a:prstGeom>
        </p:spPr>
        <p:txBody>
          <a:bodyPr vert="horz" wrap="none" lIns="0" tIns="0" rIns="0" bIns="0" rtlCol="0" anchor="t" anchorCtr="0">
            <a:noAutofit/>
          </a:bodyPr>
          <a:p>
            <a:pPr algn="ctr">
              <a:lnSpc>
                <a:spcPct val="120000"/>
              </a:lnSpc>
            </a:pPr>
            <a:r>
              <a:rPr lang="zh-CN" sz="1930" i="0" dirty="0" smtClean="0">
                <a:solidFill>
                  <a:srgbClr val="000000"/>
                </a:solidFill>
                <a:latin typeface="+mn-ea"/>
              </a:rPr>
              <a:t>本公司指定或认可的医疗机构的普通部</a:t>
            </a:r>
            <a:endParaRPr lang="zh-CN" altLang="en-US" sz="1930" i="0" dirty="0" smtClean="0">
              <a:solidFill>
                <a:srgbClr val="000000"/>
              </a:solidFill>
              <a:latin typeface="+mn-ea"/>
            </a:endParaRPr>
          </a:p>
        </p:txBody>
      </p:sp>
      <p:sp>
        <p:nvSpPr>
          <p:cNvPr id="103" name="Object 103"/>
          <p:cNvSpPr txBox="1"/>
          <p:nvPr/>
        </p:nvSpPr>
        <p:spPr>
          <a:xfrm>
            <a:off x="7526373" y="2476401"/>
            <a:ext cx="4406900" cy="866775"/>
          </a:xfrm>
          <a:prstGeom prst="rect">
            <a:avLst/>
          </a:prstGeom>
        </p:spPr>
        <p:txBody>
          <a:bodyPr vert="horz" wrap="square" lIns="0" tIns="0" rIns="0" bIns="0" rtlCol="0" anchor="t" anchorCtr="0">
            <a:spAutoFit/>
          </a:bodyPr>
          <a:p>
            <a:pPr algn="ctr">
              <a:lnSpc>
                <a:spcPct val="150000"/>
              </a:lnSpc>
            </a:pPr>
            <a:r>
              <a:rPr lang="zh-CN" sz="1875" b="0" i="0" dirty="0" smtClean="0">
                <a:solidFill>
                  <a:srgbClr val="000000"/>
                </a:solidFill>
                <a:latin typeface="+mn-ea"/>
              </a:rPr>
              <a:t>本公司指定或认可的医疗机构的普通部、特需门诊或病房</a:t>
            </a:r>
            <a:endParaRPr lang="zh-CN" altLang="en-US" sz="1875" b="0" i="0" dirty="0" smtClean="0">
              <a:solidFill>
                <a:srgbClr val="000000"/>
              </a:solidFill>
              <a:latin typeface="+mn-ea"/>
            </a:endParaRPr>
          </a:p>
        </p:txBody>
      </p:sp>
      <p:grpSp>
        <p:nvGrpSpPr>
          <p:cNvPr id="7" name="组合 6"/>
          <p:cNvGrpSpPr/>
          <p:nvPr/>
        </p:nvGrpSpPr>
        <p:grpSpPr>
          <a:xfrm>
            <a:off x="618490" y="561340"/>
            <a:ext cx="246380" cy="246380"/>
            <a:chOff x="974" y="880"/>
            <a:chExt cx="388" cy="388"/>
          </a:xfrm>
        </p:grpSpPr>
        <p:pic>
          <p:nvPicPr>
            <p:cNvPr id="910010" name="image 10010"/>
            <p:cNvPicPr>
              <a:picLocks noChangeAspect="1"/>
            </p:cNvPicPr>
            <p:nvPr/>
          </p:nvPicPr>
          <p:blipFill>
            <a:blip r:embed="rId2"/>
            <a:srcRect/>
            <a:stretch>
              <a:fillRect/>
            </a:stretch>
          </p:blipFill>
          <p:spPr>
            <a:xfrm>
              <a:off x="974" y="880"/>
              <a:ext cx="389" cy="389"/>
            </a:xfrm>
            <a:prstGeom prst="rect">
              <a:avLst/>
            </a:prstGeom>
          </p:spPr>
        </p:pic>
        <p:pic>
          <p:nvPicPr>
            <p:cNvPr id="910011" name="image 10011"/>
            <p:cNvPicPr>
              <a:picLocks noChangeAspect="1"/>
            </p:cNvPicPr>
            <p:nvPr/>
          </p:nvPicPr>
          <p:blipFill>
            <a:blip r:embed="rId3"/>
            <a:srcRect/>
            <a:stretch>
              <a:fillRect/>
            </a:stretch>
          </p:blipFill>
          <p:spPr>
            <a:xfrm>
              <a:off x="974" y="880"/>
              <a:ext cx="389" cy="389"/>
            </a:xfrm>
            <a:prstGeom prst="rect">
              <a:avLst/>
            </a:prstGeom>
          </p:spPr>
        </p:pic>
        <p:pic>
          <p:nvPicPr>
            <p:cNvPr id="910012" name="image 10012"/>
            <p:cNvPicPr>
              <a:picLocks noChangeAspect="1"/>
            </p:cNvPicPr>
            <p:nvPr/>
          </p:nvPicPr>
          <p:blipFill>
            <a:blip r:embed="rId4"/>
            <a:srcRect/>
            <a:stretch>
              <a:fillRect/>
            </a:stretch>
          </p:blipFill>
          <p:spPr>
            <a:xfrm>
              <a:off x="974" y="880"/>
              <a:ext cx="146" cy="146"/>
            </a:xfrm>
            <a:prstGeom prst="rect">
              <a:avLst/>
            </a:prstGeom>
          </p:spPr>
        </p:pic>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02" name="Object 2602"/>
          <p:cNvSpPr txBox="1"/>
          <p:nvPr/>
        </p:nvSpPr>
        <p:spPr>
          <a:xfrm>
            <a:off x="1176443" y="581170"/>
            <a:ext cx="8204200" cy="615950"/>
          </a:xfrm>
          <a:prstGeom prst="rect">
            <a:avLst/>
          </a:prstGeom>
        </p:spPr>
        <p:txBody>
          <a:bodyPr vert="horz" wrap="square" lIns="0" tIns="54415" rIns="0" bIns="54415" rtlCol="0" anchor="ctr" anchorCtr="0">
            <a:noAutofit/>
          </a:bodyPr>
          <a:lstStyle/>
          <a:p>
            <a:pPr lvl="0" algn="l">
              <a:buClrTx/>
              <a:buSzTx/>
              <a:buFontTx/>
            </a:pPr>
            <a:r>
              <a:rPr lang="zh-CN" sz="3200" b="1" dirty="0" smtClean="0">
                <a:solidFill>
                  <a:srgbClr val="EE7A3D"/>
                </a:solidFill>
                <a:latin typeface="Impact" panose="020B0806030902050204" charset="0"/>
                <a:ea typeface="微软雅黑" panose="020B0503020204020204" charset="-122"/>
                <a:sym typeface="+mn-ea"/>
              </a:rPr>
              <a:t>恶性肿瘤-重度特定药品医疗保险金（必选）</a:t>
            </a:r>
            <a:endParaRPr lang="zh-CN" sz="3200" b="1" dirty="0" smtClean="0">
              <a:solidFill>
                <a:srgbClr val="EE7A3D"/>
              </a:solidFill>
              <a:latin typeface="Impact" panose="020B0806030902050204" charset="0"/>
              <a:ea typeface="微软雅黑" panose="020B0503020204020204" charset="-122"/>
              <a:sym typeface="+mn-ea"/>
            </a:endParaRPr>
          </a:p>
        </p:txBody>
      </p:sp>
      <p:pic>
        <p:nvPicPr>
          <p:cNvPr id="2" name="图片 1" descr="截屏2025-01-07 19.12.18"/>
          <p:cNvPicPr>
            <a:picLocks noChangeAspect="1"/>
          </p:cNvPicPr>
          <p:nvPr/>
        </p:nvPicPr>
        <p:blipFill>
          <a:blip r:embed="rId1"/>
          <a:srcRect l="929"/>
          <a:stretch>
            <a:fillRect/>
          </a:stretch>
        </p:blipFill>
        <p:spPr>
          <a:xfrm>
            <a:off x="349885" y="1898650"/>
            <a:ext cx="11647805" cy="4152900"/>
          </a:xfrm>
          <a:prstGeom prst="rect">
            <a:avLst/>
          </a:prstGeom>
        </p:spPr>
      </p:pic>
      <p:grpSp>
        <p:nvGrpSpPr>
          <p:cNvPr id="7" name="组合 6"/>
          <p:cNvGrpSpPr/>
          <p:nvPr/>
        </p:nvGrpSpPr>
        <p:grpSpPr>
          <a:xfrm>
            <a:off x="618490" y="742950"/>
            <a:ext cx="246380" cy="246380"/>
            <a:chOff x="974" y="880"/>
            <a:chExt cx="388" cy="388"/>
          </a:xfrm>
        </p:grpSpPr>
        <p:pic>
          <p:nvPicPr>
            <p:cNvPr id="910010" name="image 10010"/>
            <p:cNvPicPr>
              <a:picLocks noChangeAspect="1"/>
            </p:cNvPicPr>
            <p:nvPr/>
          </p:nvPicPr>
          <p:blipFill>
            <a:blip r:embed="rId2"/>
            <a:srcRect/>
            <a:stretch>
              <a:fillRect/>
            </a:stretch>
          </p:blipFill>
          <p:spPr>
            <a:xfrm>
              <a:off x="974" y="880"/>
              <a:ext cx="389" cy="389"/>
            </a:xfrm>
            <a:prstGeom prst="rect">
              <a:avLst/>
            </a:prstGeom>
          </p:spPr>
        </p:pic>
        <p:pic>
          <p:nvPicPr>
            <p:cNvPr id="910011" name="image 10011"/>
            <p:cNvPicPr>
              <a:picLocks noChangeAspect="1"/>
            </p:cNvPicPr>
            <p:nvPr/>
          </p:nvPicPr>
          <p:blipFill>
            <a:blip r:embed="rId3"/>
            <a:srcRect/>
            <a:stretch>
              <a:fillRect/>
            </a:stretch>
          </p:blipFill>
          <p:spPr>
            <a:xfrm>
              <a:off x="974" y="880"/>
              <a:ext cx="389" cy="389"/>
            </a:xfrm>
            <a:prstGeom prst="rect">
              <a:avLst/>
            </a:prstGeom>
          </p:spPr>
        </p:pic>
        <p:pic>
          <p:nvPicPr>
            <p:cNvPr id="910012" name="image 10012"/>
            <p:cNvPicPr>
              <a:picLocks noChangeAspect="1"/>
            </p:cNvPicPr>
            <p:nvPr/>
          </p:nvPicPr>
          <p:blipFill>
            <a:blip r:embed="rId4"/>
            <a:srcRect/>
            <a:stretch>
              <a:fillRect/>
            </a:stretch>
          </p:blipFill>
          <p:spPr>
            <a:xfrm>
              <a:off x="974" y="880"/>
              <a:ext cx="146" cy="146"/>
            </a:xfrm>
            <a:prstGeom prst="rect">
              <a:avLst/>
            </a:prstGeom>
          </p:spPr>
        </p:pic>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02" name="Object 2702"/>
          <p:cNvSpPr txBox="1"/>
          <p:nvPr/>
        </p:nvSpPr>
        <p:spPr>
          <a:xfrm>
            <a:off x="1011343" y="296968"/>
            <a:ext cx="8204200" cy="615950"/>
          </a:xfrm>
          <a:prstGeom prst="rect">
            <a:avLst/>
          </a:prstGeom>
        </p:spPr>
        <p:txBody>
          <a:bodyPr vert="horz" wrap="square" lIns="0" tIns="54415" rIns="0" bIns="54415" rtlCol="0" anchor="ctr" anchorCtr="0">
            <a:noAutofit/>
          </a:bodyPr>
          <a:lstStyle/>
          <a:p>
            <a:pPr lvl="0" algn="l">
              <a:buClrTx/>
              <a:buSzTx/>
              <a:buFontTx/>
            </a:pPr>
            <a:r>
              <a:rPr lang="zh-CN" sz="3200" b="1" dirty="0" smtClean="0">
                <a:solidFill>
                  <a:srgbClr val="EE7A3D"/>
                </a:solidFill>
                <a:latin typeface="Impact" panose="020B0806030902050204" charset="0"/>
                <a:ea typeface="微软雅黑" panose="020B0503020204020204" charset="-122"/>
                <a:sym typeface="+mn-ea"/>
              </a:rPr>
              <a:t>重大疾病康复医疗保险金</a:t>
            </a:r>
            <a:r>
              <a:rPr lang="zh-CN" sz="3200" b="1" dirty="0" smtClean="0">
                <a:solidFill>
                  <a:srgbClr val="EE7A3D"/>
                </a:solidFill>
                <a:latin typeface="Impact" panose="020B0806030902050204" charset="0"/>
                <a:ea typeface="微软雅黑" panose="020B0503020204020204" charset="-122"/>
                <a:sym typeface="+mn-ea"/>
              </a:rPr>
              <a:t>（新增）</a:t>
            </a:r>
            <a:endParaRPr lang="zh-CN" sz="3200" b="1" dirty="0" smtClean="0">
              <a:solidFill>
                <a:srgbClr val="EE7A3D"/>
              </a:solidFill>
              <a:latin typeface="Impact" panose="020B0806030902050204" charset="0"/>
              <a:ea typeface="微软雅黑" panose="020B0503020204020204" charset="-122"/>
              <a:sym typeface="+mn-ea"/>
            </a:endParaRPr>
          </a:p>
        </p:txBody>
      </p:sp>
      <p:grpSp>
        <p:nvGrpSpPr>
          <p:cNvPr id="7" name="组合 6"/>
          <p:cNvGrpSpPr/>
          <p:nvPr/>
        </p:nvGrpSpPr>
        <p:grpSpPr>
          <a:xfrm>
            <a:off x="618490" y="495300"/>
            <a:ext cx="246380" cy="246380"/>
            <a:chOff x="974" y="880"/>
            <a:chExt cx="388" cy="388"/>
          </a:xfrm>
        </p:grpSpPr>
        <p:pic>
          <p:nvPicPr>
            <p:cNvPr id="910010" name="image 10010"/>
            <p:cNvPicPr>
              <a:picLocks noChangeAspect="1"/>
            </p:cNvPicPr>
            <p:nvPr/>
          </p:nvPicPr>
          <p:blipFill>
            <a:blip r:embed="rId1"/>
            <a:srcRect/>
            <a:stretch>
              <a:fillRect/>
            </a:stretch>
          </p:blipFill>
          <p:spPr>
            <a:xfrm>
              <a:off x="974" y="880"/>
              <a:ext cx="389" cy="389"/>
            </a:xfrm>
            <a:prstGeom prst="rect">
              <a:avLst/>
            </a:prstGeom>
          </p:spPr>
        </p:pic>
        <p:pic>
          <p:nvPicPr>
            <p:cNvPr id="910011" name="image 10011"/>
            <p:cNvPicPr>
              <a:picLocks noChangeAspect="1"/>
            </p:cNvPicPr>
            <p:nvPr/>
          </p:nvPicPr>
          <p:blipFill>
            <a:blip r:embed="rId2"/>
            <a:srcRect/>
            <a:stretch>
              <a:fillRect/>
            </a:stretch>
          </p:blipFill>
          <p:spPr>
            <a:xfrm>
              <a:off x="974" y="880"/>
              <a:ext cx="389" cy="389"/>
            </a:xfrm>
            <a:prstGeom prst="rect">
              <a:avLst/>
            </a:prstGeom>
          </p:spPr>
        </p:pic>
        <p:pic>
          <p:nvPicPr>
            <p:cNvPr id="910012" name="image 10012"/>
            <p:cNvPicPr>
              <a:picLocks noChangeAspect="1"/>
            </p:cNvPicPr>
            <p:nvPr/>
          </p:nvPicPr>
          <p:blipFill>
            <a:blip r:embed="rId3"/>
            <a:srcRect/>
            <a:stretch>
              <a:fillRect/>
            </a:stretch>
          </p:blipFill>
          <p:spPr>
            <a:xfrm>
              <a:off x="974" y="880"/>
              <a:ext cx="146" cy="146"/>
            </a:xfrm>
            <a:prstGeom prst="rect">
              <a:avLst/>
            </a:prstGeom>
          </p:spPr>
        </p:pic>
      </p:grpSp>
      <p:pic>
        <p:nvPicPr>
          <p:cNvPr id="3" name="图片 2" descr="乐健培训ppt (1)"/>
          <p:cNvPicPr>
            <a:picLocks noChangeAspect="1"/>
          </p:cNvPicPr>
          <p:nvPr/>
        </p:nvPicPr>
        <p:blipFill>
          <a:blip r:embed="rId4"/>
          <a:srcRect t="18148"/>
          <a:stretch>
            <a:fillRect/>
          </a:stretch>
        </p:blipFill>
        <p:spPr>
          <a:xfrm>
            <a:off x="0" y="1066165"/>
            <a:ext cx="12138660" cy="579183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01" name="Object 2801"/>
          <p:cNvSpPr txBox="1"/>
          <p:nvPr/>
        </p:nvSpPr>
        <p:spPr>
          <a:xfrm>
            <a:off x="1217948" y="307658"/>
            <a:ext cx="4895850" cy="450850"/>
          </a:xfrm>
          <a:prstGeom prst="rect">
            <a:avLst/>
          </a:prstGeom>
        </p:spPr>
        <p:txBody>
          <a:bodyPr vert="horz" wrap="square" lIns="0" tIns="54415" rIns="0" bIns="54415" rtlCol="0" anchor="ctr" anchorCtr="0">
            <a:noAutofit/>
          </a:bodyPr>
          <a:lstStyle/>
          <a:p>
            <a:pPr lvl="0" algn="l">
              <a:buClrTx/>
              <a:buSzTx/>
              <a:buFontTx/>
            </a:pPr>
            <a:r>
              <a:rPr lang="zh-CN" sz="3200" b="1" dirty="0" smtClean="0">
                <a:solidFill>
                  <a:srgbClr val="EE7A3D"/>
                </a:solidFill>
                <a:latin typeface="Impact" panose="020B0806030902050204" charset="0"/>
                <a:ea typeface="微软雅黑" panose="020B0503020204020204" charset="-122"/>
                <a:sym typeface="+mn-ea"/>
              </a:rPr>
              <a:t>门急诊医疗保险金（可选）</a:t>
            </a:r>
            <a:endParaRPr lang="zh-CN" sz="3200" b="1" dirty="0" smtClean="0">
              <a:solidFill>
                <a:srgbClr val="EE7A3D"/>
              </a:solidFill>
              <a:latin typeface="Impact" panose="020B0806030902050204" charset="0"/>
              <a:ea typeface="微软雅黑" panose="020B0503020204020204" charset="-122"/>
              <a:sym typeface="+mn-ea"/>
            </a:endParaRPr>
          </a:p>
        </p:txBody>
      </p:sp>
      <p:pic>
        <p:nvPicPr>
          <p:cNvPr id="9101" name="image 101"/>
          <p:cNvPicPr>
            <a:picLocks noChangeAspect="1"/>
          </p:cNvPicPr>
          <p:nvPr/>
        </p:nvPicPr>
        <p:blipFill>
          <a:blip r:embed="rId1"/>
          <a:srcRect/>
          <a:stretch>
            <a:fillRect/>
          </a:stretch>
        </p:blipFill>
        <p:spPr>
          <a:xfrm>
            <a:off x="360680" y="951865"/>
            <a:ext cx="11682095" cy="5689600"/>
          </a:xfrm>
          <a:prstGeom prst="rect">
            <a:avLst/>
          </a:prstGeom>
        </p:spPr>
      </p:pic>
      <p:sp>
        <p:nvSpPr>
          <p:cNvPr id="102" name="Object 102"/>
          <p:cNvSpPr txBox="1"/>
          <p:nvPr/>
        </p:nvSpPr>
        <p:spPr>
          <a:xfrm>
            <a:off x="3499168" y="1442720"/>
            <a:ext cx="3476308" cy="270510"/>
          </a:xfrm>
          <a:prstGeom prst="rect">
            <a:avLst/>
          </a:prstGeom>
        </p:spPr>
        <p:txBody>
          <a:bodyPr vert="horz" wrap="none" lIns="0" tIns="0" rIns="0" bIns="0" rtlCol="0" anchor="t" anchorCtr="0">
            <a:noAutofit/>
          </a:bodyPr>
          <a:p>
            <a:pPr algn="ctr">
              <a:lnSpc>
                <a:spcPct val="120000"/>
              </a:lnSpc>
            </a:pPr>
            <a:r>
              <a:rPr lang="zh-CN" sz="1710" i="0" dirty="0" smtClean="0">
                <a:solidFill>
                  <a:srgbClr val="000000"/>
                </a:solidFill>
                <a:latin typeface="+mn-ea"/>
              </a:rPr>
              <a:t>本公司指定或认可的医疗机构的普通部</a:t>
            </a:r>
            <a:endParaRPr lang="zh-CN" altLang="en-US" sz="1710" i="0" dirty="0" smtClean="0">
              <a:solidFill>
                <a:srgbClr val="000000"/>
              </a:solidFill>
              <a:latin typeface="+mn-ea"/>
            </a:endParaRPr>
          </a:p>
        </p:txBody>
      </p:sp>
      <p:sp>
        <p:nvSpPr>
          <p:cNvPr id="103" name="Object 103"/>
          <p:cNvSpPr txBox="1"/>
          <p:nvPr/>
        </p:nvSpPr>
        <p:spPr>
          <a:xfrm>
            <a:off x="7659688" y="1315403"/>
            <a:ext cx="4270058" cy="630555"/>
          </a:xfrm>
          <a:prstGeom prst="rect">
            <a:avLst/>
          </a:prstGeom>
        </p:spPr>
        <p:txBody>
          <a:bodyPr vert="horz" wrap="square" lIns="0" tIns="0" rIns="0" bIns="0" rtlCol="0" anchor="t" anchorCtr="0">
            <a:noAutofit/>
          </a:bodyPr>
          <a:p>
            <a:pPr algn="ctr">
              <a:lnSpc>
                <a:spcPct val="120000"/>
              </a:lnSpc>
            </a:pPr>
            <a:r>
              <a:rPr lang="zh-CN" sz="1600" i="0" dirty="0" smtClean="0">
                <a:solidFill>
                  <a:srgbClr val="000000"/>
                </a:solidFill>
                <a:latin typeface="+mn-ea"/>
              </a:rPr>
              <a:t>本公司指定或认可的医疗机构的</a:t>
            </a:r>
            <a:endParaRPr lang="zh-CN" sz="1600" i="0" dirty="0" smtClean="0">
              <a:solidFill>
                <a:srgbClr val="000000"/>
              </a:solidFill>
              <a:latin typeface="+mn-ea"/>
            </a:endParaRPr>
          </a:p>
          <a:p>
            <a:pPr algn="ctr">
              <a:lnSpc>
                <a:spcPct val="120000"/>
              </a:lnSpc>
            </a:pPr>
            <a:r>
              <a:rPr lang="zh-CN" sz="1600" i="0" dirty="0" smtClean="0">
                <a:solidFill>
                  <a:srgbClr val="000000"/>
                </a:solidFill>
                <a:latin typeface="+mn-ea"/>
              </a:rPr>
              <a:t>普通部、特需门诊或病房</a:t>
            </a:r>
            <a:endParaRPr lang="zh-CN" altLang="en-US" sz="1600" i="0" dirty="0" smtClean="0">
              <a:solidFill>
                <a:srgbClr val="000000"/>
              </a:solidFill>
              <a:latin typeface="+mn-ea"/>
            </a:endParaRPr>
          </a:p>
        </p:txBody>
      </p:sp>
      <p:grpSp>
        <p:nvGrpSpPr>
          <p:cNvPr id="7" name="组合 6"/>
          <p:cNvGrpSpPr/>
          <p:nvPr/>
        </p:nvGrpSpPr>
        <p:grpSpPr>
          <a:xfrm>
            <a:off x="684530" y="379730"/>
            <a:ext cx="246380" cy="246380"/>
            <a:chOff x="974" y="880"/>
            <a:chExt cx="388" cy="388"/>
          </a:xfrm>
        </p:grpSpPr>
        <p:pic>
          <p:nvPicPr>
            <p:cNvPr id="910010" name="image 10010"/>
            <p:cNvPicPr>
              <a:picLocks noChangeAspect="1"/>
            </p:cNvPicPr>
            <p:nvPr/>
          </p:nvPicPr>
          <p:blipFill>
            <a:blip r:embed="rId2"/>
            <a:srcRect/>
            <a:stretch>
              <a:fillRect/>
            </a:stretch>
          </p:blipFill>
          <p:spPr>
            <a:xfrm>
              <a:off x="974" y="880"/>
              <a:ext cx="389" cy="389"/>
            </a:xfrm>
            <a:prstGeom prst="rect">
              <a:avLst/>
            </a:prstGeom>
          </p:spPr>
        </p:pic>
        <p:pic>
          <p:nvPicPr>
            <p:cNvPr id="910011" name="image 10011"/>
            <p:cNvPicPr>
              <a:picLocks noChangeAspect="1"/>
            </p:cNvPicPr>
            <p:nvPr/>
          </p:nvPicPr>
          <p:blipFill>
            <a:blip r:embed="rId3"/>
            <a:srcRect/>
            <a:stretch>
              <a:fillRect/>
            </a:stretch>
          </p:blipFill>
          <p:spPr>
            <a:xfrm>
              <a:off x="974" y="880"/>
              <a:ext cx="389" cy="389"/>
            </a:xfrm>
            <a:prstGeom prst="rect">
              <a:avLst/>
            </a:prstGeom>
          </p:spPr>
        </p:pic>
        <p:pic>
          <p:nvPicPr>
            <p:cNvPr id="910012" name="image 10012"/>
            <p:cNvPicPr>
              <a:picLocks noChangeAspect="1"/>
            </p:cNvPicPr>
            <p:nvPr/>
          </p:nvPicPr>
          <p:blipFill>
            <a:blip r:embed="rId4"/>
            <a:srcRect/>
            <a:stretch>
              <a:fillRect/>
            </a:stretch>
          </p:blipFill>
          <p:spPr>
            <a:xfrm>
              <a:off x="974" y="880"/>
              <a:ext cx="146" cy="146"/>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301" name="image 301"/>
          <p:cNvPicPr>
            <a:picLocks noChangeAspect="1"/>
          </p:cNvPicPr>
          <p:nvPr/>
        </p:nvPicPr>
        <p:blipFill>
          <a:blip r:embed="rId1"/>
          <a:srcRect/>
          <a:stretch>
            <a:fillRect/>
          </a:stretch>
        </p:blipFill>
        <p:spPr>
          <a:xfrm>
            <a:off x="0" y="-1143000"/>
            <a:ext cx="12192152" cy="9144114"/>
          </a:xfrm>
          <a:prstGeom prst="rect">
            <a:avLst/>
          </a:prstGeom>
        </p:spPr>
      </p:pic>
      <p:pic>
        <p:nvPicPr>
          <p:cNvPr id="9302" name="image 302"/>
          <p:cNvPicPr>
            <a:picLocks noChangeAspect="1"/>
          </p:cNvPicPr>
          <p:nvPr/>
        </p:nvPicPr>
        <p:blipFill>
          <a:blip r:embed="rId2"/>
          <a:srcRect/>
          <a:stretch>
            <a:fillRect/>
          </a:stretch>
        </p:blipFill>
        <p:spPr>
          <a:xfrm>
            <a:off x="0" y="878610"/>
            <a:ext cx="10662585" cy="5254909"/>
          </a:xfrm>
          <a:prstGeom prst="rect">
            <a:avLst/>
          </a:prstGeom>
        </p:spPr>
      </p:pic>
      <p:sp>
        <p:nvSpPr>
          <p:cNvPr id="303" name="Object 303"/>
          <p:cNvSpPr txBox="1"/>
          <p:nvPr/>
        </p:nvSpPr>
        <p:spPr>
          <a:xfrm>
            <a:off x="0" y="801259"/>
            <a:ext cx="10102850" cy="5270500"/>
          </a:xfrm>
          <a:prstGeom prst="rect">
            <a:avLst/>
          </a:prstGeom>
        </p:spPr>
        <p:txBody>
          <a:bodyPr vert="horz" wrap="square" lIns="0" tIns="54455" rIns="0" bIns="54039" rtlCol="0" anchor="ctr" anchorCtr="0">
            <a:noAutofit/>
          </a:bodyPr>
          <a:lstStyle/>
          <a:p>
            <a:pPr algn="ctr">
              <a:lnSpc>
                <a:spcPct val="100000"/>
              </a:lnSpc>
            </a:pPr>
            <a:r>
              <a:rPr lang="zh-CN" sz="1555" b="1" i="0" dirty="0" smtClean="0">
                <a:solidFill>
                  <a:srgbClr val="FFFFFF"/>
                </a:solidFill>
                <a:latin typeface="Times New Roman" panose="02020503050405090304" charset="0"/>
                <a:ea typeface="微软雅黑" panose="020B0503020204020204" charset="-122"/>
              </a:rPr>
              <a:t>www.gaoding.com</a:t>
            </a:r>
            <a:endParaRPr lang="zh-CN" altLang="en-US" sz="1555" b="1" i="0" dirty="0" smtClean="0">
              <a:solidFill>
                <a:srgbClr val="FFFFFF"/>
              </a:solidFill>
              <a:latin typeface="Times New Roman" panose="02020503050405090304" charset="0"/>
              <a:ea typeface="微软雅黑" panose="020B0503020204020204" charset="-122"/>
            </a:endParaRPr>
          </a:p>
        </p:txBody>
      </p:sp>
      <p:pic>
        <p:nvPicPr>
          <p:cNvPr id="9304" name="image 304"/>
          <p:cNvPicPr>
            <a:picLocks noChangeAspect="1"/>
          </p:cNvPicPr>
          <p:nvPr/>
        </p:nvPicPr>
        <p:blipFill>
          <a:blip r:embed="rId3"/>
          <a:srcRect/>
          <a:stretch>
            <a:fillRect/>
          </a:stretch>
        </p:blipFill>
        <p:spPr>
          <a:xfrm>
            <a:off x="6226744" y="1337244"/>
            <a:ext cx="4208913" cy="4208913"/>
          </a:xfrm>
          <a:prstGeom prst="rect">
            <a:avLst/>
          </a:prstGeom>
        </p:spPr>
      </p:pic>
      <p:pic>
        <p:nvPicPr>
          <p:cNvPr id="9305" name="image 305"/>
          <p:cNvPicPr>
            <a:picLocks noChangeAspect="1"/>
          </p:cNvPicPr>
          <p:nvPr/>
        </p:nvPicPr>
        <p:blipFill>
          <a:blip r:embed="rId4"/>
          <a:srcRect/>
          <a:stretch>
            <a:fillRect/>
          </a:stretch>
        </p:blipFill>
        <p:spPr>
          <a:xfrm>
            <a:off x="6538515" y="1649015"/>
            <a:ext cx="3585370" cy="3585370"/>
          </a:xfrm>
          <a:prstGeom prst="rect">
            <a:avLst/>
          </a:prstGeom>
        </p:spPr>
      </p:pic>
      <p:pic>
        <p:nvPicPr>
          <p:cNvPr id="9306" name="image 306"/>
          <p:cNvPicPr>
            <a:picLocks noChangeAspect="1"/>
          </p:cNvPicPr>
          <p:nvPr/>
        </p:nvPicPr>
        <p:blipFill>
          <a:blip r:embed="rId5"/>
          <a:srcRect/>
          <a:stretch>
            <a:fillRect/>
          </a:stretch>
        </p:blipFill>
        <p:spPr>
          <a:xfrm>
            <a:off x="6806292" y="1916792"/>
            <a:ext cx="3049816" cy="3049816"/>
          </a:xfrm>
          <a:prstGeom prst="rect">
            <a:avLst/>
          </a:prstGeom>
        </p:spPr>
      </p:pic>
      <p:pic>
        <p:nvPicPr>
          <p:cNvPr id="9307" name="image 307"/>
          <p:cNvPicPr>
            <a:picLocks noChangeAspect="1"/>
          </p:cNvPicPr>
          <p:nvPr/>
        </p:nvPicPr>
        <p:blipFill>
          <a:blip r:embed="rId6"/>
          <a:srcRect/>
          <a:stretch>
            <a:fillRect/>
          </a:stretch>
        </p:blipFill>
        <p:spPr>
          <a:xfrm>
            <a:off x="6120425" y="1230925"/>
            <a:ext cx="4421551" cy="4421551"/>
          </a:xfrm>
          <a:prstGeom prst="rect">
            <a:avLst/>
          </a:prstGeom>
        </p:spPr>
      </p:pic>
      <p:pic>
        <p:nvPicPr>
          <p:cNvPr id="9308" name="image 308"/>
          <p:cNvPicPr>
            <a:picLocks noChangeAspect="1"/>
          </p:cNvPicPr>
          <p:nvPr/>
        </p:nvPicPr>
        <p:blipFill>
          <a:blip r:embed="rId7"/>
          <a:srcRect/>
          <a:stretch>
            <a:fillRect/>
          </a:stretch>
        </p:blipFill>
        <p:spPr>
          <a:xfrm>
            <a:off x="7058965" y="2631109"/>
            <a:ext cx="2544470" cy="1621181"/>
          </a:xfrm>
          <a:prstGeom prst="rect">
            <a:avLst/>
          </a:prstGeom>
        </p:spPr>
      </p:pic>
      <p:sp>
        <p:nvSpPr>
          <p:cNvPr id="309" name="Object 309"/>
          <p:cNvSpPr txBox="1"/>
          <p:nvPr/>
        </p:nvSpPr>
        <p:spPr>
          <a:xfrm>
            <a:off x="7396326" y="2781789"/>
            <a:ext cx="1879600" cy="1320800"/>
          </a:xfrm>
          <a:prstGeom prst="rect">
            <a:avLst/>
          </a:prstGeom>
        </p:spPr>
        <p:txBody>
          <a:bodyPr vert="horz" wrap="square" lIns="0" tIns="0" rIns="0" bIns="0" rtlCol="0" anchor="t" anchorCtr="0">
            <a:noAutofit/>
          </a:bodyPr>
          <a:lstStyle/>
          <a:p>
            <a:pPr algn="ctr">
              <a:lnSpc>
                <a:spcPct val="100000"/>
              </a:lnSpc>
            </a:pPr>
            <a:r>
              <a:rPr lang="zh-CN" sz="10390" b="1" i="0" dirty="0" smtClean="0">
                <a:solidFill>
                  <a:srgbClr val="FFFFFF"/>
                </a:solidFill>
                <a:latin typeface="Times New Roman" panose="02020503050405090304" charset="0"/>
                <a:ea typeface="微软雅黑" panose="020B0503020204020204" charset="-122"/>
              </a:rPr>
              <a:t>01</a:t>
            </a:r>
            <a:endParaRPr lang="zh-CN" altLang="en-US" sz="10390" b="1" i="0" dirty="0" smtClean="0">
              <a:solidFill>
                <a:srgbClr val="FFFFFF"/>
              </a:solidFill>
              <a:latin typeface="Times New Roman" panose="02020503050405090304" charset="0"/>
              <a:ea typeface="微软雅黑" panose="020B0503020204020204" charset="-122"/>
            </a:endParaRPr>
          </a:p>
        </p:txBody>
      </p:sp>
      <p:pic>
        <p:nvPicPr>
          <p:cNvPr id="93011" name="image 3011"/>
          <p:cNvPicPr>
            <a:picLocks noChangeAspect="1"/>
          </p:cNvPicPr>
          <p:nvPr/>
        </p:nvPicPr>
        <p:blipFill>
          <a:blip r:embed="rId8"/>
          <a:srcRect/>
          <a:stretch>
            <a:fillRect/>
          </a:stretch>
        </p:blipFill>
        <p:spPr>
          <a:xfrm>
            <a:off x="1422400" y="1637527"/>
            <a:ext cx="1903037" cy="306345"/>
          </a:xfrm>
          <a:prstGeom prst="rect">
            <a:avLst/>
          </a:prstGeom>
        </p:spPr>
      </p:pic>
      <p:pic>
        <p:nvPicPr>
          <p:cNvPr id="93012" name="image 3012"/>
          <p:cNvPicPr>
            <a:picLocks noChangeAspect="1"/>
          </p:cNvPicPr>
          <p:nvPr/>
        </p:nvPicPr>
        <p:blipFill>
          <a:blip r:embed="rId9"/>
          <a:srcRect/>
          <a:stretch>
            <a:fillRect/>
          </a:stretch>
        </p:blipFill>
        <p:spPr>
          <a:xfrm>
            <a:off x="812800" y="2628900"/>
            <a:ext cx="2932741" cy="793239"/>
          </a:xfrm>
          <a:prstGeom prst="rect">
            <a:avLst/>
          </a:prstGeom>
        </p:spPr>
      </p:pic>
      <p:sp>
        <p:nvSpPr>
          <p:cNvPr id="3013" name="Object 3013"/>
          <p:cNvSpPr txBox="1"/>
          <p:nvPr/>
        </p:nvSpPr>
        <p:spPr>
          <a:xfrm>
            <a:off x="812800" y="3024330"/>
            <a:ext cx="3581400" cy="965200"/>
          </a:xfrm>
          <a:prstGeom prst="rect">
            <a:avLst/>
          </a:prstGeom>
        </p:spPr>
        <p:txBody>
          <a:bodyPr vert="horz" wrap="square" lIns="0" tIns="0" rIns="0" bIns="0" rtlCol="0" anchor="t" anchorCtr="0">
            <a:noAutofit/>
          </a:bodyPr>
          <a:lstStyle/>
          <a:p>
            <a:pPr algn="l">
              <a:lnSpc>
                <a:spcPct val="100000"/>
              </a:lnSpc>
            </a:pPr>
            <a:r>
              <a:rPr lang="zh-CN" sz="6230" b="0" i="0" dirty="0" smtClean="0">
                <a:blipFill>
                  <a:blip r:embed="rId10"/>
                  <a:stretch>
                    <a:fillRect/>
                  </a:stretch>
                </a:blipFill>
                <a:latin typeface="Impact" panose="020B0806030902050204" charset="0"/>
                <a:ea typeface="微软雅黑" panose="020B0503020204020204" charset="-122"/>
              </a:rPr>
              <a:t>公司介绍</a:t>
            </a:r>
            <a:endParaRPr lang="zh-CN" altLang="en-US" sz="6230" b="0" i="0" dirty="0" smtClean="0">
              <a:blipFill>
                <a:blip r:embed="rId10"/>
                <a:stretch>
                  <a:fillRect/>
                </a:stretch>
              </a:blipFill>
              <a:latin typeface="Impact" panose="020B0806030902050204" charset="0"/>
              <a:ea typeface="微软雅黑" panose="020B0503020204020204" charset="-122"/>
            </a:endParaRPr>
          </a:p>
        </p:txBody>
      </p:sp>
      <p:pic>
        <p:nvPicPr>
          <p:cNvPr id="93014" name="image 3014"/>
          <p:cNvPicPr>
            <a:picLocks noChangeAspect="1"/>
          </p:cNvPicPr>
          <p:nvPr/>
        </p:nvPicPr>
        <p:blipFill>
          <a:blip r:embed="rId11"/>
          <a:srcRect/>
          <a:stretch>
            <a:fillRect/>
          </a:stretch>
        </p:blipFill>
        <p:spPr>
          <a:xfrm>
            <a:off x="812800" y="3624559"/>
            <a:ext cx="3327496" cy="363241"/>
          </a:xfrm>
          <a:prstGeom prst="rect">
            <a:avLst/>
          </a:prstGeom>
        </p:spPr>
      </p:pic>
      <p:pic>
        <p:nvPicPr>
          <p:cNvPr id="93015" name="image 3015"/>
          <p:cNvPicPr>
            <a:picLocks noChangeAspect="1"/>
          </p:cNvPicPr>
          <p:nvPr/>
        </p:nvPicPr>
        <p:blipFill>
          <a:blip r:embed="rId12"/>
          <a:srcRect/>
          <a:stretch>
            <a:fillRect/>
          </a:stretch>
        </p:blipFill>
        <p:spPr>
          <a:xfrm>
            <a:off x="1083342" y="5007267"/>
            <a:ext cx="1321582" cy="199733"/>
          </a:xfrm>
          <a:prstGeom prst="rect">
            <a:avLst/>
          </a:prstGeom>
        </p:spPr>
      </p:pic>
      <p:pic>
        <p:nvPicPr>
          <p:cNvPr id="93016" name="image 3016"/>
          <p:cNvPicPr>
            <a:picLocks noChangeAspect="1"/>
          </p:cNvPicPr>
          <p:nvPr/>
        </p:nvPicPr>
        <p:blipFill>
          <a:blip r:embed="rId13"/>
          <a:srcRect/>
          <a:stretch>
            <a:fillRect/>
          </a:stretch>
        </p:blipFill>
        <p:spPr>
          <a:xfrm>
            <a:off x="812800" y="5011226"/>
            <a:ext cx="195774" cy="195774"/>
          </a:xfrm>
          <a:prstGeom prst="rect">
            <a:avLst/>
          </a:prstGeom>
        </p:spPr>
      </p:pic>
      <p:pic>
        <p:nvPicPr>
          <p:cNvPr id="93017" name="image 3017"/>
          <p:cNvPicPr>
            <a:picLocks noChangeAspect="1"/>
          </p:cNvPicPr>
          <p:nvPr/>
        </p:nvPicPr>
        <p:blipFill>
          <a:blip r:embed="rId14"/>
          <a:srcRect/>
          <a:stretch>
            <a:fillRect/>
          </a:stretch>
        </p:blipFill>
        <p:spPr>
          <a:xfrm>
            <a:off x="738576" y="3987800"/>
            <a:ext cx="2953555" cy="873453"/>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02" name="Object 2902"/>
          <p:cNvSpPr txBox="1"/>
          <p:nvPr/>
        </p:nvSpPr>
        <p:spPr>
          <a:xfrm>
            <a:off x="1074420" y="355600"/>
            <a:ext cx="7899400" cy="615950"/>
          </a:xfrm>
          <a:prstGeom prst="rect">
            <a:avLst/>
          </a:prstGeom>
        </p:spPr>
        <p:txBody>
          <a:bodyPr vert="horz" wrap="square" lIns="0" tIns="54415" rIns="0" bIns="54415" rtlCol="0" anchor="ctr" anchorCtr="0">
            <a:noAutofit/>
          </a:bodyPr>
          <a:lstStyle/>
          <a:p>
            <a:pPr lvl="0" algn="l">
              <a:buClrTx/>
              <a:buSzTx/>
              <a:buFontTx/>
            </a:pPr>
            <a:r>
              <a:rPr lang="zh-CN" sz="3200" b="1" dirty="0" smtClean="0">
                <a:solidFill>
                  <a:srgbClr val="EE7A3D"/>
                </a:solidFill>
                <a:latin typeface="Impact" panose="020B0806030902050204" charset="0"/>
                <a:ea typeface="微软雅黑" panose="020B0503020204020204" charset="-122"/>
                <a:sym typeface="+mn-ea"/>
              </a:rPr>
              <a:t>恶性肿瘤-重度特定地区海外医疗（可选）</a:t>
            </a:r>
            <a:endParaRPr lang="zh-CN" sz="3200" b="1" dirty="0" smtClean="0">
              <a:solidFill>
                <a:srgbClr val="EE7A3D"/>
              </a:solidFill>
              <a:latin typeface="Impact" panose="020B0806030902050204" charset="0"/>
              <a:ea typeface="微软雅黑" panose="020B0503020204020204" charset="-122"/>
              <a:sym typeface="+mn-ea"/>
            </a:endParaRPr>
          </a:p>
        </p:txBody>
      </p:sp>
      <p:sp>
        <p:nvSpPr>
          <p:cNvPr id="2903" name="Object 2903"/>
          <p:cNvSpPr txBox="1"/>
          <p:nvPr/>
        </p:nvSpPr>
        <p:spPr>
          <a:xfrm>
            <a:off x="644855" y="3547388"/>
            <a:ext cx="10972800" cy="4254500"/>
          </a:xfrm>
          <a:prstGeom prst="rect">
            <a:avLst/>
          </a:prstGeom>
        </p:spPr>
        <p:txBody>
          <a:bodyPr vert="horz" wrap="square" lIns="0" tIns="21337" rIns="0" bIns="21337" rtlCol="0" anchor="ctr" anchorCtr="0">
            <a:noAutofit/>
          </a:bodyPr>
          <a:lstStyle/>
          <a:p>
            <a:pPr algn="l">
              <a:lnSpc>
                <a:spcPct val="150000"/>
              </a:lnSpc>
            </a:pPr>
            <a:r>
              <a:rPr lang="zh-CN" sz="2010" b="1" i="0" dirty="0" smtClean="0">
                <a:solidFill>
                  <a:schemeClr val="tx1">
                    <a:lumMod val="95000"/>
                    <a:lumOff val="5000"/>
                  </a:schemeClr>
                </a:solidFill>
                <a:latin typeface="Times New Roman" panose="02020503050405090304" charset="0"/>
                <a:ea typeface="微软雅黑" panose="020B0503020204020204" charset="-122"/>
              </a:rPr>
              <a:t>被保险人在本合同保险期间内，因意外或在等待期后确诊初次发生本合同所定义的“恶性肿瘤-重度”，保司会安排的第二诊疗意见服务，并安排前往海外指定医院进行治疗。</a:t>
            </a:r>
            <a:endParaRPr lang="zh-CN" altLang="en-US" sz="2010" b="1" i="0" dirty="0" smtClean="0">
              <a:solidFill>
                <a:schemeClr val="tx1">
                  <a:lumMod val="95000"/>
                  <a:lumOff val="5000"/>
                </a:schemeClr>
              </a:solidFill>
              <a:latin typeface="Times New Roman" panose="02020503050405090304" charset="0"/>
              <a:ea typeface="微软雅黑" panose="020B0503020204020204" charset="-122"/>
            </a:endParaRPr>
          </a:p>
        </p:txBody>
      </p:sp>
      <p:pic>
        <p:nvPicPr>
          <p:cNvPr id="2" name="图片 1" descr="截屏2025-01-07 19.20.55"/>
          <p:cNvPicPr>
            <a:picLocks noChangeAspect="1"/>
          </p:cNvPicPr>
          <p:nvPr/>
        </p:nvPicPr>
        <p:blipFill>
          <a:blip r:embed="rId1"/>
          <a:stretch>
            <a:fillRect/>
          </a:stretch>
        </p:blipFill>
        <p:spPr>
          <a:xfrm>
            <a:off x="225743" y="1633220"/>
            <a:ext cx="11391900" cy="3261995"/>
          </a:xfrm>
          <a:prstGeom prst="rect">
            <a:avLst/>
          </a:prstGeom>
        </p:spPr>
      </p:pic>
      <p:grpSp>
        <p:nvGrpSpPr>
          <p:cNvPr id="7" name="组合 6"/>
          <p:cNvGrpSpPr/>
          <p:nvPr/>
        </p:nvGrpSpPr>
        <p:grpSpPr>
          <a:xfrm>
            <a:off x="618490" y="495300"/>
            <a:ext cx="246380" cy="246380"/>
            <a:chOff x="974" y="880"/>
            <a:chExt cx="388" cy="388"/>
          </a:xfrm>
        </p:grpSpPr>
        <p:pic>
          <p:nvPicPr>
            <p:cNvPr id="910010" name="image 10010"/>
            <p:cNvPicPr>
              <a:picLocks noChangeAspect="1"/>
            </p:cNvPicPr>
            <p:nvPr/>
          </p:nvPicPr>
          <p:blipFill>
            <a:blip r:embed="rId2"/>
            <a:srcRect/>
            <a:stretch>
              <a:fillRect/>
            </a:stretch>
          </p:blipFill>
          <p:spPr>
            <a:xfrm>
              <a:off x="974" y="880"/>
              <a:ext cx="389" cy="389"/>
            </a:xfrm>
            <a:prstGeom prst="rect">
              <a:avLst/>
            </a:prstGeom>
          </p:spPr>
        </p:pic>
        <p:pic>
          <p:nvPicPr>
            <p:cNvPr id="910011" name="image 10011"/>
            <p:cNvPicPr>
              <a:picLocks noChangeAspect="1"/>
            </p:cNvPicPr>
            <p:nvPr/>
          </p:nvPicPr>
          <p:blipFill>
            <a:blip r:embed="rId3"/>
            <a:srcRect/>
            <a:stretch>
              <a:fillRect/>
            </a:stretch>
          </p:blipFill>
          <p:spPr>
            <a:xfrm>
              <a:off x="974" y="880"/>
              <a:ext cx="389" cy="389"/>
            </a:xfrm>
            <a:prstGeom prst="rect">
              <a:avLst/>
            </a:prstGeom>
          </p:spPr>
        </p:pic>
        <p:pic>
          <p:nvPicPr>
            <p:cNvPr id="910012" name="image 10012"/>
            <p:cNvPicPr>
              <a:picLocks noChangeAspect="1"/>
            </p:cNvPicPr>
            <p:nvPr/>
          </p:nvPicPr>
          <p:blipFill>
            <a:blip r:embed="rId4"/>
            <a:srcRect/>
            <a:stretch>
              <a:fillRect/>
            </a:stretch>
          </p:blipFill>
          <p:spPr>
            <a:xfrm>
              <a:off x="974" y="880"/>
              <a:ext cx="146" cy="146"/>
            </a:xfrm>
            <a:prstGeom prst="rect">
              <a:avLst/>
            </a:prstGeom>
          </p:spPr>
        </p:pic>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1501" name="image 1501"/>
          <p:cNvPicPr>
            <a:picLocks noChangeAspect="1"/>
          </p:cNvPicPr>
          <p:nvPr/>
        </p:nvPicPr>
        <p:blipFill>
          <a:blip r:embed="rId1"/>
          <a:srcRect t="13399"/>
          <a:stretch>
            <a:fillRect/>
          </a:stretch>
        </p:blipFill>
        <p:spPr>
          <a:xfrm>
            <a:off x="0" y="0"/>
            <a:ext cx="5695315" cy="6903720"/>
          </a:xfrm>
          <a:prstGeom prst="rect">
            <a:avLst/>
          </a:prstGeom>
        </p:spPr>
      </p:pic>
      <p:pic>
        <p:nvPicPr>
          <p:cNvPr id="91502" name="image 1502"/>
          <p:cNvPicPr>
            <a:picLocks noChangeAspect="1"/>
          </p:cNvPicPr>
          <p:nvPr/>
        </p:nvPicPr>
        <p:blipFill>
          <a:blip r:embed="rId2"/>
          <a:srcRect/>
          <a:stretch>
            <a:fillRect/>
          </a:stretch>
        </p:blipFill>
        <p:spPr>
          <a:xfrm>
            <a:off x="129540" y="1582103"/>
            <a:ext cx="4775835" cy="4775835"/>
          </a:xfrm>
          <a:prstGeom prst="rect">
            <a:avLst/>
          </a:prstGeom>
        </p:spPr>
      </p:pic>
      <p:pic>
        <p:nvPicPr>
          <p:cNvPr id="91503" name="image 1503"/>
          <p:cNvPicPr>
            <a:picLocks noChangeAspect="1"/>
          </p:cNvPicPr>
          <p:nvPr/>
        </p:nvPicPr>
        <p:blipFill>
          <a:blip r:embed="rId3"/>
          <a:srcRect/>
          <a:stretch>
            <a:fillRect/>
          </a:stretch>
        </p:blipFill>
        <p:spPr>
          <a:xfrm>
            <a:off x="931318" y="2287572"/>
            <a:ext cx="3146456" cy="3146456"/>
          </a:xfrm>
          <a:prstGeom prst="rect">
            <a:avLst/>
          </a:prstGeom>
        </p:spPr>
      </p:pic>
      <p:pic>
        <p:nvPicPr>
          <p:cNvPr id="915024" name="image 15024"/>
          <p:cNvPicPr>
            <a:picLocks noChangeAspect="1"/>
          </p:cNvPicPr>
          <p:nvPr/>
        </p:nvPicPr>
        <p:blipFill>
          <a:blip r:embed="rId4"/>
          <a:srcRect/>
          <a:stretch>
            <a:fillRect/>
          </a:stretch>
        </p:blipFill>
        <p:spPr>
          <a:xfrm>
            <a:off x="1639471" y="3736202"/>
            <a:ext cx="1022124" cy="249197"/>
          </a:xfrm>
          <a:prstGeom prst="rect">
            <a:avLst/>
          </a:prstGeom>
        </p:spPr>
      </p:pic>
      <p:pic>
        <p:nvPicPr>
          <p:cNvPr id="915028" name="image 15028"/>
          <p:cNvPicPr>
            <a:picLocks noChangeAspect="1"/>
          </p:cNvPicPr>
          <p:nvPr/>
        </p:nvPicPr>
        <p:blipFill>
          <a:blip r:embed="rId5"/>
          <a:srcRect/>
          <a:stretch>
            <a:fillRect/>
          </a:stretch>
        </p:blipFill>
        <p:spPr>
          <a:xfrm>
            <a:off x="450460" y="628512"/>
            <a:ext cx="4010353" cy="435541"/>
          </a:xfrm>
          <a:prstGeom prst="rect">
            <a:avLst/>
          </a:prstGeom>
        </p:spPr>
      </p:pic>
      <p:sp>
        <p:nvSpPr>
          <p:cNvPr id="15029" name="Object 15029"/>
          <p:cNvSpPr txBox="1"/>
          <p:nvPr/>
        </p:nvSpPr>
        <p:spPr>
          <a:xfrm>
            <a:off x="931333" y="590745"/>
            <a:ext cx="4724400" cy="520700"/>
          </a:xfrm>
          <a:prstGeom prst="rect">
            <a:avLst/>
          </a:prstGeom>
        </p:spPr>
        <p:txBody>
          <a:bodyPr vert="horz" wrap="square" lIns="0" tIns="0" rIns="0" bIns="0" rtlCol="0" anchor="ctr" anchorCtr="0">
            <a:noAutofit/>
          </a:bodyPr>
          <a:lstStyle/>
          <a:p>
            <a:pPr algn="l">
              <a:lnSpc>
                <a:spcPct val="100000"/>
              </a:lnSpc>
            </a:pPr>
            <a:r>
              <a:rPr lang="zh-CN" sz="2445" b="1" i="0" dirty="0" smtClean="0">
                <a:solidFill>
                  <a:srgbClr val="FFFFFF"/>
                </a:solidFill>
                <a:latin typeface="Impact" panose="020B0806030902050204" charset="0"/>
                <a:ea typeface="微软雅黑" panose="020B0503020204020204" charset="-122"/>
              </a:rPr>
              <a:t>乐健2025全面升级</a:t>
            </a:r>
            <a:endParaRPr lang="zh-CN" altLang="en-US" sz="2445" b="1" i="0" dirty="0" smtClean="0">
              <a:solidFill>
                <a:srgbClr val="FFFFFF"/>
              </a:solidFill>
              <a:latin typeface="Impact" panose="020B0806030902050204" charset="0"/>
              <a:ea typeface="微软雅黑" panose="020B0503020204020204" charset="-122"/>
            </a:endParaRPr>
          </a:p>
        </p:txBody>
      </p:sp>
      <p:grpSp>
        <p:nvGrpSpPr>
          <p:cNvPr id="4" name="组合 3"/>
          <p:cNvGrpSpPr/>
          <p:nvPr/>
        </p:nvGrpSpPr>
        <p:grpSpPr>
          <a:xfrm>
            <a:off x="618490" y="698500"/>
            <a:ext cx="246380" cy="246380"/>
            <a:chOff x="974" y="880"/>
            <a:chExt cx="388" cy="388"/>
          </a:xfrm>
        </p:grpSpPr>
        <p:pic>
          <p:nvPicPr>
            <p:cNvPr id="910010" name="image 10010"/>
            <p:cNvPicPr>
              <a:picLocks noChangeAspect="1"/>
            </p:cNvPicPr>
            <p:nvPr/>
          </p:nvPicPr>
          <p:blipFill>
            <a:blip r:embed="rId6"/>
            <a:srcRect/>
            <a:stretch>
              <a:fillRect/>
            </a:stretch>
          </p:blipFill>
          <p:spPr>
            <a:xfrm>
              <a:off x="974" y="880"/>
              <a:ext cx="389" cy="389"/>
            </a:xfrm>
            <a:prstGeom prst="rect">
              <a:avLst/>
            </a:prstGeom>
          </p:spPr>
        </p:pic>
        <p:pic>
          <p:nvPicPr>
            <p:cNvPr id="910011" name="image 10011"/>
            <p:cNvPicPr>
              <a:picLocks noChangeAspect="1"/>
            </p:cNvPicPr>
            <p:nvPr/>
          </p:nvPicPr>
          <p:blipFill>
            <a:blip r:embed="rId7"/>
            <a:srcRect/>
            <a:stretch>
              <a:fillRect/>
            </a:stretch>
          </p:blipFill>
          <p:spPr>
            <a:xfrm>
              <a:off x="974" y="880"/>
              <a:ext cx="389" cy="389"/>
            </a:xfrm>
            <a:prstGeom prst="rect">
              <a:avLst/>
            </a:prstGeom>
          </p:spPr>
        </p:pic>
        <p:pic>
          <p:nvPicPr>
            <p:cNvPr id="910012" name="image 10012"/>
            <p:cNvPicPr>
              <a:picLocks noChangeAspect="1"/>
            </p:cNvPicPr>
            <p:nvPr/>
          </p:nvPicPr>
          <p:blipFill>
            <a:blip r:embed="rId8"/>
            <a:srcRect/>
            <a:stretch>
              <a:fillRect/>
            </a:stretch>
          </p:blipFill>
          <p:spPr>
            <a:xfrm>
              <a:off x="974" y="880"/>
              <a:ext cx="146" cy="146"/>
            </a:xfrm>
            <a:prstGeom prst="rect">
              <a:avLst/>
            </a:prstGeom>
          </p:spPr>
        </p:pic>
      </p:grpSp>
      <p:sp>
        <p:nvSpPr>
          <p:cNvPr id="5" name="Object 15039"/>
          <p:cNvSpPr txBox="1"/>
          <p:nvPr/>
        </p:nvSpPr>
        <p:spPr>
          <a:xfrm>
            <a:off x="1606550" y="2543175"/>
            <a:ext cx="2186305" cy="2499360"/>
          </a:xfrm>
          <a:prstGeom prst="rect">
            <a:avLst/>
          </a:prstGeom>
        </p:spPr>
        <p:txBody>
          <a:bodyPr vert="horz" wrap="square" lIns="0" tIns="0" rIns="0" bIns="0" rtlCol="0" anchor="ctr" anchorCtr="0">
            <a:noAutofit/>
          </a:bodyPr>
          <a:p>
            <a:pPr algn="l">
              <a:lnSpc>
                <a:spcPct val="100000"/>
              </a:lnSpc>
            </a:pPr>
            <a:r>
              <a:rPr lang="zh-CN" altLang="en-US" sz="6600" b="1" i="0" dirty="0" smtClean="0">
                <a:solidFill>
                  <a:schemeClr val="bg1"/>
                </a:solidFill>
                <a:latin typeface="Times New Roman" panose="02020503050405090304" charset="0"/>
                <a:ea typeface="微软雅黑" panose="020B0503020204020204" charset="-122"/>
              </a:rPr>
              <a:t>费率</a:t>
            </a:r>
            <a:endParaRPr lang="zh-CN" altLang="en-US" sz="6600" b="1" i="0" dirty="0" smtClean="0">
              <a:solidFill>
                <a:schemeClr val="bg1"/>
              </a:solidFill>
              <a:latin typeface="Times New Roman" panose="02020503050405090304" charset="0"/>
              <a:ea typeface="微软雅黑" panose="020B0503020204020204" charset="-122"/>
            </a:endParaRPr>
          </a:p>
        </p:txBody>
      </p:sp>
      <p:sp>
        <p:nvSpPr>
          <p:cNvPr id="2903" name="Object 2903"/>
          <p:cNvSpPr txBox="1"/>
          <p:nvPr/>
        </p:nvSpPr>
        <p:spPr>
          <a:xfrm>
            <a:off x="6042025" y="2287270"/>
            <a:ext cx="4790440" cy="2969895"/>
          </a:xfrm>
          <a:prstGeom prst="rect">
            <a:avLst/>
          </a:prstGeom>
        </p:spPr>
        <p:txBody>
          <a:bodyPr vert="horz" wrap="square" lIns="0" tIns="21337" rIns="0" bIns="21337" rtlCol="0" anchor="ctr" anchorCtr="0">
            <a:noAutofit/>
          </a:bodyPr>
          <a:p>
            <a:pPr algn="l">
              <a:lnSpc>
                <a:spcPct val="150000"/>
              </a:lnSpc>
            </a:pPr>
            <a:r>
              <a:rPr lang="zh-CN" altLang="en-US" sz="2800" b="1" i="0" dirty="0" smtClean="0">
                <a:solidFill>
                  <a:schemeClr val="tx1">
                    <a:lumMod val="95000"/>
                    <a:lumOff val="5000"/>
                  </a:schemeClr>
                </a:solidFill>
                <a:latin typeface="Times New Roman" panose="02020503050405090304" charset="0"/>
                <a:ea typeface="微软雅黑" panose="020B0503020204020204" charset="-122"/>
              </a:rPr>
              <a:t>价格优势明显</a:t>
            </a:r>
            <a:endParaRPr lang="zh-CN" altLang="en-US" sz="2800" b="1" i="0" dirty="0" smtClean="0">
              <a:solidFill>
                <a:schemeClr val="tx1">
                  <a:lumMod val="95000"/>
                  <a:lumOff val="5000"/>
                </a:schemeClr>
              </a:solidFill>
              <a:latin typeface="Times New Roman" panose="02020503050405090304" charset="0"/>
              <a:ea typeface="微软雅黑" panose="020B050302020402020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3101" name="image 3101"/>
          <p:cNvPicPr>
            <a:picLocks noChangeAspect="1"/>
          </p:cNvPicPr>
          <p:nvPr/>
        </p:nvPicPr>
        <p:blipFill>
          <a:blip r:embed="rId1"/>
          <a:srcRect r="67118"/>
          <a:stretch>
            <a:fillRect/>
          </a:stretch>
        </p:blipFill>
        <p:spPr>
          <a:xfrm rot="10800000" flipV="1">
            <a:off x="6350" y="635"/>
            <a:ext cx="3221990" cy="6857365"/>
          </a:xfrm>
          <a:prstGeom prst="rect">
            <a:avLst/>
          </a:prstGeom>
        </p:spPr>
      </p:pic>
      <p:graphicFrame>
        <p:nvGraphicFramePr>
          <p:cNvPr id="2" name="表格 1"/>
          <p:cNvGraphicFramePr/>
          <p:nvPr>
            <p:custDataLst>
              <p:tags r:id="rId2"/>
            </p:custDataLst>
          </p:nvPr>
        </p:nvGraphicFramePr>
        <p:xfrm>
          <a:off x="3330575" y="589915"/>
          <a:ext cx="8503285" cy="4632960"/>
        </p:xfrm>
        <a:graphic>
          <a:graphicData uri="http://schemas.openxmlformats.org/drawingml/2006/table">
            <a:tbl>
              <a:tblPr firstRow="1" bandRow="1">
                <a:tableStyleId>{17924DA2-62BF-4477-951D-24442E1B82CB}</a:tableStyleId>
              </a:tblPr>
              <a:tblGrid>
                <a:gridCol w="986790"/>
                <a:gridCol w="940435"/>
                <a:gridCol w="940435"/>
                <a:gridCol w="940435"/>
                <a:gridCol w="939800"/>
                <a:gridCol w="941070"/>
                <a:gridCol w="940435"/>
                <a:gridCol w="940435"/>
                <a:gridCol w="933450"/>
              </a:tblGrid>
              <a:tr h="243840">
                <a:tc>
                  <a:txBody>
                    <a:bodyPr/>
                    <a:p>
                      <a:pPr marL="0" indent="0" algn="ctr">
                        <a:spcBef>
                          <a:spcPct val="0"/>
                        </a:spcBef>
                        <a:spcAft>
                          <a:spcPct val="0"/>
                        </a:spcAft>
                      </a:pPr>
                      <a:r>
                        <a:rPr lang="zh-CN" sz="1600">
                          <a:latin typeface="微软雅黑" panose="020B0503020204020204" charset="-122"/>
                          <a:ea typeface="微软雅黑" panose="020B0503020204020204" charset="-122"/>
                          <a:cs typeface="微软雅黑" panose="020B0503020204020204" charset="-122"/>
                        </a:rPr>
                        <a:t>年龄</a:t>
                      </a:r>
                      <a:r>
                        <a:rPr lang="en-US" altLang="zh-CN" sz="1600">
                          <a:latin typeface="微软雅黑" panose="020B0503020204020204" charset="-122"/>
                          <a:ea typeface="微软雅黑" panose="020B0503020204020204" charset="-122"/>
                          <a:cs typeface="微软雅黑" panose="020B0503020204020204" charset="-122"/>
                        </a:rPr>
                        <a:t>/</a:t>
                      </a:r>
                      <a:r>
                        <a:rPr lang="zh-CN" altLang="en-US" sz="1600">
                          <a:latin typeface="微软雅黑" panose="020B0503020204020204" charset="-122"/>
                          <a:ea typeface="微软雅黑" panose="020B0503020204020204" charset="-122"/>
                          <a:cs typeface="微软雅黑" panose="020B0503020204020204" charset="-122"/>
                        </a:rPr>
                        <a:t>计划</a:t>
                      </a:r>
                      <a:endParaRPr lang="zh-CN" altLang="en-US" sz="1600">
                        <a:latin typeface="微软雅黑" panose="020B0503020204020204" charset="-122"/>
                        <a:ea typeface="微软雅黑" panose="020B0503020204020204" charset="-122"/>
                        <a:cs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2</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3</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5</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7</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8</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0-4</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105%</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105%</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5-7</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105%</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8-10</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105%</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105%</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11-14</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105%</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105%</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104%</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15-18</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107%</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106%</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19-24</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107%</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25-29</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107%</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107%</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107%</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107%</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30-34</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107%</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110%</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107%</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35-39</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110%</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111%</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40-44</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110%</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111%</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107%</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45-49</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110%</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111%</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110%</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50-54</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111%</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113%</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112%</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111%</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112%</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55-59</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111%</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112%</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112%</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111%</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112%</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60-64</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110%</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113%</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115%</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111%</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117%</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117%</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65-69</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112%</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111%</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117%</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117%</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70-74</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111%</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112%</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110%</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116%</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115%</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116%</a:t>
                      </a:r>
                      <a:endParaRPr lang="en-US" altLang="zh-CN" sz="1600">
                        <a:latin typeface="微软雅黑" panose="020B0503020204020204" charset="-122"/>
                        <a:ea typeface="微软雅黑" panose="020B0503020204020204" charset="-122"/>
                      </a:endParaRPr>
                    </a:p>
                  </a:txBody>
                  <a:tcPr marL="34290" marR="34290" marT="0" marB="0" anchor="ctr" anchorCtr="0"/>
                </a:tc>
              </a:tr>
              <a:tr h="227330">
                <a:tc>
                  <a:txBody>
                    <a:bodyPr/>
                    <a:p>
                      <a:pPr marL="0" indent="0" algn="ctr">
                        <a:spcBef>
                          <a:spcPct val="0"/>
                        </a:spcBef>
                        <a:spcAft>
                          <a:spcPct val="0"/>
                        </a:spcAft>
                      </a:pPr>
                      <a:r>
                        <a:rPr lang="en-US" altLang="zh-CN" sz="1600" b="1">
                          <a:latin typeface="微软雅黑" panose="020B0503020204020204" charset="-122"/>
                          <a:ea typeface="微软雅黑" panose="020B0503020204020204" charset="-122"/>
                        </a:rPr>
                        <a:t>75-80</a:t>
                      </a:r>
                      <a:endParaRPr lang="en-US" altLang="zh-CN" sz="16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108%</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110%</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112%</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109%</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115%</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114%</a:t>
                      </a:r>
                      <a:endParaRPr lang="en-US" altLang="zh-CN" sz="16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a:latin typeface="微软雅黑" panose="020B0503020204020204" charset="-122"/>
                          <a:ea typeface="微软雅黑" panose="020B0503020204020204" charset="-122"/>
                        </a:rPr>
                        <a:t>115%</a:t>
                      </a:r>
                      <a:endParaRPr lang="en-US" altLang="zh-CN" sz="1600">
                        <a:latin typeface="微软雅黑" panose="020B0503020204020204" charset="-122"/>
                        <a:ea typeface="微软雅黑" panose="020B0503020204020204" charset="-122"/>
                      </a:endParaRPr>
                    </a:p>
                  </a:txBody>
                  <a:tcPr marL="34290" marR="34290" marT="0" marB="0" anchor="ctr" anchorCtr="0"/>
                </a:tc>
              </a:tr>
              <a:tr h="243840">
                <a:tc>
                  <a:txBody>
                    <a:bodyPr/>
                    <a:p>
                      <a:pPr marL="0" indent="0" algn="ctr">
                        <a:spcBef>
                          <a:spcPct val="0"/>
                        </a:spcBef>
                        <a:spcAft>
                          <a:spcPct val="0"/>
                        </a:spcAft>
                      </a:pPr>
                      <a:r>
                        <a:rPr lang="zh-CN" sz="1600" b="1">
                          <a:solidFill>
                            <a:srgbClr val="FF0000"/>
                          </a:solidFill>
                          <a:latin typeface="微软雅黑" panose="020B0503020204020204" charset="-122"/>
                          <a:ea typeface="微软雅黑" panose="020B0503020204020204" charset="-122"/>
                        </a:rPr>
                        <a:t>加权平均</a:t>
                      </a:r>
                      <a:endParaRPr lang="zh-CN" sz="1600" b="1">
                        <a:solidFill>
                          <a:srgbClr val="FF0000"/>
                        </a:solidFill>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b="1">
                          <a:solidFill>
                            <a:srgbClr val="FF0000"/>
                          </a:solidFill>
                          <a:latin typeface="微软雅黑" panose="020B0503020204020204" charset="-122"/>
                          <a:ea typeface="微软雅黑" panose="020B0503020204020204" charset="-122"/>
                        </a:rPr>
                        <a:t>109%</a:t>
                      </a:r>
                      <a:endParaRPr lang="en-US" altLang="zh-CN" sz="1600" b="1">
                        <a:solidFill>
                          <a:srgbClr val="FF0000"/>
                        </a:solidFill>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b="1">
                          <a:solidFill>
                            <a:srgbClr val="FF0000"/>
                          </a:solidFill>
                          <a:latin typeface="微软雅黑" panose="020B0503020204020204" charset="-122"/>
                          <a:ea typeface="微软雅黑" panose="020B0503020204020204" charset="-122"/>
                        </a:rPr>
                        <a:t>106%</a:t>
                      </a:r>
                      <a:endParaRPr lang="en-US" altLang="zh-CN" sz="1600" b="1">
                        <a:solidFill>
                          <a:srgbClr val="FF0000"/>
                        </a:solidFill>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b="1">
                          <a:solidFill>
                            <a:srgbClr val="FF0000"/>
                          </a:solidFill>
                          <a:latin typeface="微软雅黑" panose="020B0503020204020204" charset="-122"/>
                          <a:ea typeface="微软雅黑" panose="020B0503020204020204" charset="-122"/>
                        </a:rPr>
                        <a:t>108%</a:t>
                      </a:r>
                      <a:endParaRPr lang="en-US" altLang="zh-CN" sz="1600" b="1">
                        <a:solidFill>
                          <a:srgbClr val="FF0000"/>
                        </a:solidFill>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b="1">
                          <a:solidFill>
                            <a:srgbClr val="FF0000"/>
                          </a:solidFill>
                          <a:latin typeface="微软雅黑" panose="020B0503020204020204" charset="-122"/>
                          <a:ea typeface="微软雅黑" panose="020B0503020204020204" charset="-122"/>
                        </a:rPr>
                        <a:t>108%</a:t>
                      </a:r>
                      <a:endParaRPr lang="en-US" altLang="zh-CN" sz="1600" b="1">
                        <a:solidFill>
                          <a:srgbClr val="FF0000"/>
                        </a:solidFill>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b="1">
                          <a:solidFill>
                            <a:srgbClr val="FF0000"/>
                          </a:solidFill>
                          <a:latin typeface="微软雅黑" panose="020B0503020204020204" charset="-122"/>
                          <a:ea typeface="微软雅黑" panose="020B0503020204020204" charset="-122"/>
                        </a:rPr>
                        <a:t>106%</a:t>
                      </a:r>
                      <a:endParaRPr lang="en-US" altLang="zh-CN" sz="1600" b="1">
                        <a:solidFill>
                          <a:srgbClr val="FF0000"/>
                        </a:solidFill>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b="1">
                          <a:solidFill>
                            <a:srgbClr val="FF0000"/>
                          </a:solidFill>
                          <a:latin typeface="微软雅黑" panose="020B0503020204020204" charset="-122"/>
                          <a:ea typeface="微软雅黑" panose="020B0503020204020204" charset="-122"/>
                        </a:rPr>
                        <a:t>106%</a:t>
                      </a:r>
                      <a:endParaRPr lang="en-US" altLang="zh-CN" sz="1600" b="1">
                        <a:solidFill>
                          <a:srgbClr val="FF0000"/>
                        </a:solidFill>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b="1">
                          <a:solidFill>
                            <a:srgbClr val="FF0000"/>
                          </a:solidFill>
                          <a:latin typeface="微软雅黑" panose="020B0503020204020204" charset="-122"/>
                          <a:ea typeface="微软雅黑" panose="020B0503020204020204" charset="-122"/>
                        </a:rPr>
                        <a:t>106%</a:t>
                      </a:r>
                      <a:endParaRPr lang="en-US" altLang="zh-CN" sz="1600" b="1">
                        <a:solidFill>
                          <a:srgbClr val="FF0000"/>
                        </a:solidFill>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600" b="1">
                          <a:solidFill>
                            <a:srgbClr val="FF0000"/>
                          </a:solidFill>
                          <a:latin typeface="微软雅黑" panose="020B0503020204020204" charset="-122"/>
                          <a:ea typeface="微软雅黑" panose="020B0503020204020204" charset="-122"/>
                        </a:rPr>
                        <a:t>107%</a:t>
                      </a:r>
                      <a:endParaRPr lang="en-US" altLang="zh-CN" sz="1600" b="1">
                        <a:solidFill>
                          <a:srgbClr val="FF0000"/>
                        </a:solidFill>
                        <a:latin typeface="微软雅黑" panose="020B0503020204020204" charset="-122"/>
                        <a:ea typeface="微软雅黑" panose="020B0503020204020204" charset="-122"/>
                      </a:endParaRPr>
                    </a:p>
                  </a:txBody>
                  <a:tcPr marL="34290" marR="34290" marT="0" marB="0" anchor="ctr" anchorCtr="0"/>
                </a:tc>
              </a:tr>
            </a:tbl>
          </a:graphicData>
        </a:graphic>
      </p:graphicFrame>
      <p:sp>
        <p:nvSpPr>
          <p:cNvPr id="3" name="Object 3103"/>
          <p:cNvSpPr txBox="1"/>
          <p:nvPr/>
        </p:nvSpPr>
        <p:spPr>
          <a:xfrm>
            <a:off x="246380" y="1031875"/>
            <a:ext cx="2859405" cy="4681220"/>
          </a:xfrm>
          <a:prstGeom prst="rect">
            <a:avLst/>
          </a:prstGeom>
        </p:spPr>
        <p:txBody>
          <a:bodyPr vert="horz" wrap="square" lIns="0" tIns="54415" rIns="0" bIns="54415" rtlCol="0" anchor="ctr" anchorCtr="0">
            <a:noAutofit/>
          </a:bodyPr>
          <a:p>
            <a:pPr algn="l">
              <a:lnSpc>
                <a:spcPct val="125000"/>
              </a:lnSpc>
            </a:pPr>
            <a:r>
              <a:rPr lang="zh-CN" sz="3200" b="1" i="0" dirty="0" smtClean="0">
                <a:solidFill>
                  <a:srgbClr val="FFFFFF"/>
                </a:solidFill>
                <a:latin typeface="Times New Roman" panose="02020503050405090304" charset="0"/>
                <a:ea typeface="微软雅黑" panose="020B0503020204020204" charset="-122"/>
              </a:rPr>
              <a:t>费率</a:t>
            </a:r>
            <a:endParaRPr lang="zh-CN" sz="3200" b="1" i="0" dirty="0" smtClean="0">
              <a:solidFill>
                <a:srgbClr val="FFFFFF"/>
              </a:solidFill>
              <a:latin typeface="Times New Roman" panose="02020503050405090304" charset="0"/>
              <a:ea typeface="微软雅黑" panose="020B0503020204020204" charset="-122"/>
            </a:endParaRPr>
          </a:p>
          <a:p>
            <a:pPr algn="l">
              <a:lnSpc>
                <a:spcPct val="125000"/>
              </a:lnSpc>
            </a:pPr>
            <a:endParaRPr lang="zh-CN" altLang="en-US" sz="3200" b="1" i="0" dirty="0" smtClean="0">
              <a:solidFill>
                <a:srgbClr val="FFFFFF"/>
              </a:solidFill>
              <a:latin typeface="Times New Roman" panose="02020503050405090304" charset="0"/>
              <a:ea typeface="微软雅黑" panose="020B0503020204020204" charset="-122"/>
            </a:endParaRPr>
          </a:p>
          <a:p>
            <a:pPr algn="l">
              <a:lnSpc>
                <a:spcPct val="125000"/>
              </a:lnSpc>
            </a:pPr>
            <a:r>
              <a:rPr lang="zh-CN" sz="2400" b="1" i="0" dirty="0" smtClean="0">
                <a:solidFill>
                  <a:srgbClr val="FFFFFF"/>
                </a:solidFill>
                <a:latin typeface="Times New Roman" panose="02020503050405090304" charset="0"/>
                <a:ea typeface="微软雅黑" panose="020B0503020204020204" charset="-122"/>
              </a:rPr>
              <a:t>与</a:t>
            </a:r>
            <a:r>
              <a:rPr lang="en-US" altLang="zh-CN" sz="2400" b="1" i="0" dirty="0" smtClean="0">
                <a:solidFill>
                  <a:srgbClr val="FFFFFF"/>
                </a:solidFill>
                <a:latin typeface="Times New Roman" panose="02020503050405090304" charset="0"/>
                <a:ea typeface="微软雅黑" panose="020B0503020204020204" charset="-122"/>
              </a:rPr>
              <a:t>23</a:t>
            </a:r>
            <a:r>
              <a:rPr lang="zh-CN" altLang="en-US" sz="2400" b="1" i="0" dirty="0" smtClean="0">
                <a:solidFill>
                  <a:srgbClr val="FFFFFF"/>
                </a:solidFill>
                <a:latin typeface="Times New Roman" panose="02020503050405090304" charset="0"/>
                <a:ea typeface="微软雅黑" panose="020B0503020204020204" charset="-122"/>
              </a:rPr>
              <a:t>版比较</a:t>
            </a:r>
            <a:endParaRPr lang="zh-CN" altLang="en-US" sz="1600" b="1" i="0" dirty="0" smtClean="0">
              <a:solidFill>
                <a:srgbClr val="FFFFFF"/>
              </a:solidFill>
              <a:latin typeface="Times New Roman" panose="02020503050405090304" charset="0"/>
              <a:ea typeface="微软雅黑" panose="020B0503020204020204" charset="-122"/>
            </a:endParaRPr>
          </a:p>
          <a:p>
            <a:pPr algn="l">
              <a:lnSpc>
                <a:spcPct val="125000"/>
              </a:lnSpc>
            </a:pPr>
            <a:endParaRPr lang="zh-CN" altLang="en-US" sz="2000" b="1" i="0" dirty="0" smtClean="0">
              <a:solidFill>
                <a:srgbClr val="FFFFFF"/>
              </a:solidFill>
              <a:latin typeface="Times New Roman" panose="02020503050405090304" charset="0"/>
              <a:ea typeface="微软雅黑" panose="020B0503020204020204" charset="-122"/>
            </a:endParaRPr>
          </a:p>
          <a:p>
            <a:pPr algn="l">
              <a:lnSpc>
                <a:spcPct val="125000"/>
              </a:lnSpc>
            </a:pPr>
            <a:r>
              <a:rPr lang="en-US" altLang="zh-CN" sz="2000" b="1" i="0" dirty="0" smtClean="0">
                <a:solidFill>
                  <a:srgbClr val="FFFFFF"/>
                </a:solidFill>
                <a:latin typeface="Times New Roman" panose="02020503050405090304" charset="0"/>
                <a:ea typeface="微软雅黑" panose="020B0503020204020204" charset="-122"/>
              </a:rPr>
              <a:t>1</a:t>
            </a:r>
            <a:r>
              <a:rPr lang="zh-CN" altLang="en-US" sz="2000" b="1" i="0" dirty="0" smtClean="0">
                <a:solidFill>
                  <a:srgbClr val="FFFFFF"/>
                </a:solidFill>
                <a:latin typeface="Times New Roman" panose="02020503050405090304" charset="0"/>
                <a:ea typeface="微软雅黑" panose="020B0503020204020204" charset="-122"/>
              </a:rPr>
              <a:t>、住院医疗费率</a:t>
            </a:r>
            <a:r>
              <a:rPr lang="en-US" altLang="zh-CN" sz="2000" b="1" i="0" dirty="0" smtClean="0">
                <a:solidFill>
                  <a:srgbClr val="FFFFFF"/>
                </a:solidFill>
                <a:latin typeface="Times New Roman" panose="02020503050405090304" charset="0"/>
                <a:ea typeface="微软雅黑" panose="020B0503020204020204" charset="-122"/>
              </a:rPr>
              <a:t>6%-9%</a:t>
            </a:r>
            <a:endParaRPr lang="en-US" altLang="zh-CN" sz="2000" b="1" i="0" dirty="0" smtClean="0">
              <a:solidFill>
                <a:srgbClr val="FFFFFF"/>
              </a:solidFill>
              <a:latin typeface="Times New Roman" panose="02020503050405090304" charset="0"/>
              <a:ea typeface="微软雅黑" panose="020B0503020204020204" charset="-122"/>
            </a:endParaRPr>
          </a:p>
          <a:p>
            <a:pPr algn="l">
              <a:lnSpc>
                <a:spcPct val="125000"/>
              </a:lnSpc>
            </a:pPr>
            <a:endParaRPr lang="en-US" altLang="zh-CN" sz="2000" b="1" i="0" dirty="0" smtClean="0">
              <a:solidFill>
                <a:srgbClr val="FFFFFF"/>
              </a:solidFill>
              <a:latin typeface="Times New Roman" panose="02020503050405090304" charset="0"/>
              <a:ea typeface="微软雅黑" panose="020B0503020204020204" charset="-122"/>
            </a:endParaRPr>
          </a:p>
          <a:p>
            <a:pPr algn="l">
              <a:lnSpc>
                <a:spcPct val="125000"/>
              </a:lnSpc>
            </a:pPr>
            <a:r>
              <a:rPr lang="en-US" altLang="zh-CN" sz="2000" b="1" dirty="0" smtClean="0">
                <a:solidFill>
                  <a:srgbClr val="FFFFFF"/>
                </a:solidFill>
                <a:latin typeface="Times New Roman" panose="02020503050405090304" charset="0"/>
                <a:ea typeface="微软雅黑" panose="020B0503020204020204" charset="-122"/>
                <a:sym typeface="+mn-ea"/>
              </a:rPr>
              <a:t>2</a:t>
            </a:r>
            <a:r>
              <a:rPr lang="zh-CN" altLang="en-US" sz="2000" b="1" dirty="0" smtClean="0">
                <a:solidFill>
                  <a:srgbClr val="FFFFFF"/>
                </a:solidFill>
                <a:latin typeface="Times New Roman" panose="02020503050405090304" charset="0"/>
                <a:ea typeface="微软雅黑" panose="020B0503020204020204" charset="-122"/>
                <a:sym typeface="+mn-ea"/>
              </a:rPr>
              <a:t>、门急诊涨幅</a:t>
            </a:r>
            <a:r>
              <a:rPr lang="en-US" altLang="zh-CN" sz="2000" b="1" dirty="0" smtClean="0">
                <a:solidFill>
                  <a:srgbClr val="FFFFFF"/>
                </a:solidFill>
                <a:latin typeface="Times New Roman" panose="02020503050405090304" charset="0"/>
                <a:ea typeface="微软雅黑" panose="020B0503020204020204" charset="-122"/>
                <a:sym typeface="+mn-ea"/>
              </a:rPr>
              <a:t>20%</a:t>
            </a:r>
            <a:r>
              <a:rPr lang="zh-CN" altLang="en-US" sz="2000" b="1" dirty="0" smtClean="0">
                <a:solidFill>
                  <a:srgbClr val="FFFFFF"/>
                </a:solidFill>
                <a:latin typeface="Times New Roman" panose="02020503050405090304" charset="0"/>
                <a:ea typeface="微软雅黑" panose="020B0503020204020204" charset="-122"/>
                <a:sym typeface="+mn-ea"/>
              </a:rPr>
              <a:t>以上</a:t>
            </a:r>
            <a:endParaRPr lang="zh-CN" altLang="en-US" sz="2000" b="1" i="0" dirty="0" smtClean="0">
              <a:solidFill>
                <a:srgbClr val="FFFFFF"/>
              </a:solidFill>
              <a:latin typeface="Times New Roman" panose="02020503050405090304" charset="0"/>
              <a:ea typeface="微软雅黑" panose="020B0503020204020204" charset="-122"/>
            </a:endParaRPr>
          </a:p>
          <a:p>
            <a:pPr algn="l">
              <a:lnSpc>
                <a:spcPct val="125000"/>
              </a:lnSpc>
            </a:pPr>
            <a:endParaRPr lang="en-US" altLang="zh-CN" sz="2000" b="1" i="0" dirty="0" smtClean="0">
              <a:solidFill>
                <a:srgbClr val="FFFFFF"/>
              </a:solidFill>
              <a:latin typeface="Times New Roman" panose="02020503050405090304" charset="0"/>
              <a:ea typeface="微软雅黑" panose="020B0503020204020204" charset="-122"/>
            </a:endParaRPr>
          </a:p>
          <a:p>
            <a:pPr algn="l">
              <a:lnSpc>
                <a:spcPct val="125000"/>
              </a:lnSpc>
            </a:pPr>
            <a:endParaRPr lang="en-US" altLang="zh-CN" sz="2000" b="1" i="0" dirty="0" smtClean="0">
              <a:solidFill>
                <a:srgbClr val="FFFFFF"/>
              </a:solidFill>
              <a:latin typeface="Times New Roman" panose="02020503050405090304" charset="0"/>
              <a:ea typeface="微软雅黑" panose="020B0503020204020204" charset="-122"/>
            </a:endParaRPr>
          </a:p>
          <a:p>
            <a:pPr algn="l">
              <a:lnSpc>
                <a:spcPct val="125000"/>
              </a:lnSpc>
            </a:pPr>
            <a:endParaRPr lang="en-US" altLang="zh-CN" sz="2000" b="1" i="0" dirty="0" smtClean="0">
              <a:solidFill>
                <a:srgbClr val="FFFFFF"/>
              </a:solidFill>
              <a:latin typeface="Times New Roman" panose="02020503050405090304" charset="0"/>
              <a:ea typeface="微软雅黑" panose="020B0503020204020204" charset="-122"/>
            </a:endParaRPr>
          </a:p>
        </p:txBody>
      </p:sp>
      <p:graphicFrame>
        <p:nvGraphicFramePr>
          <p:cNvPr id="4" name="表格 3"/>
          <p:cNvGraphicFramePr/>
          <p:nvPr>
            <p:custDataLst>
              <p:tags r:id="rId3"/>
            </p:custDataLst>
          </p:nvPr>
        </p:nvGraphicFramePr>
        <p:xfrm>
          <a:off x="3330575" y="5637530"/>
          <a:ext cx="8483600" cy="1097280"/>
        </p:xfrm>
        <a:graphic>
          <a:graphicData uri="http://schemas.openxmlformats.org/drawingml/2006/table">
            <a:tbl>
              <a:tblPr firstRow="1" bandRow="1">
                <a:tableStyleId>{C8BFB3E9-8F51-4835-BA44-6083FA844A90}</a:tableStyleId>
              </a:tblPr>
              <a:tblGrid>
                <a:gridCol w="4241800"/>
                <a:gridCol w="4241800"/>
              </a:tblGrid>
              <a:tr h="274320">
                <a:tc>
                  <a:txBody>
                    <a:bodyPr/>
                    <a:p>
                      <a:pPr algn="ctr">
                        <a:spcBef>
                          <a:spcPct val="0"/>
                        </a:spcBef>
                        <a:spcAft>
                          <a:spcPct val="0"/>
                        </a:spcAft>
                      </a:pPr>
                      <a:endParaRPr lang="zh-CN" sz="1800"/>
                    </a:p>
                  </a:txBody>
                  <a:tcPr marL="34290" marR="34290" marT="0" marB="0" anchor="ctr" anchorCtr="0"/>
                </a:tc>
                <a:tc>
                  <a:txBody>
                    <a:bodyPr/>
                    <a:p>
                      <a:pPr marL="0" indent="0" algn="ctr">
                        <a:spcBef>
                          <a:spcPct val="0"/>
                        </a:spcBef>
                        <a:spcAft>
                          <a:spcPct val="0"/>
                        </a:spcAft>
                      </a:pPr>
                      <a:r>
                        <a:rPr lang="zh-CN" sz="1800"/>
                        <a:t>费率上涨幅度</a:t>
                      </a:r>
                      <a:endParaRPr lang="zh-CN" sz="1800"/>
                    </a:p>
                  </a:txBody>
                  <a:tcPr marL="34290" marR="34290" marT="0" marB="0" anchor="ctr" anchorCtr="0"/>
                </a:tc>
              </a:tr>
              <a:tr h="274320">
                <a:tc>
                  <a:txBody>
                    <a:bodyPr/>
                    <a:p>
                      <a:pPr marL="0" indent="0" algn="ctr">
                        <a:spcBef>
                          <a:spcPct val="0"/>
                        </a:spcBef>
                        <a:spcAft>
                          <a:spcPct val="0"/>
                        </a:spcAft>
                      </a:pPr>
                      <a:r>
                        <a:rPr lang="zh-CN" sz="1800"/>
                        <a:t>普通计划（有医保）</a:t>
                      </a:r>
                      <a:endParaRPr lang="zh-CN" sz="1800"/>
                    </a:p>
                  </a:txBody>
                  <a:tcPr marL="34290" marR="34290" marT="0" marB="0" anchor="ctr" anchorCtr="0"/>
                </a:tc>
                <a:tc>
                  <a:txBody>
                    <a:bodyPr/>
                    <a:p>
                      <a:pPr marL="0" indent="0" algn="ctr">
                        <a:spcBef>
                          <a:spcPct val="0"/>
                        </a:spcBef>
                        <a:spcAft>
                          <a:spcPct val="0"/>
                        </a:spcAft>
                      </a:pPr>
                      <a:r>
                        <a:rPr lang="en-US" altLang="zh-CN" sz="1800"/>
                        <a:t>20%</a:t>
                      </a:r>
                      <a:endParaRPr lang="en-US" altLang="zh-CN" sz="1800"/>
                    </a:p>
                  </a:txBody>
                  <a:tcPr marL="34290" marR="34290" marT="0" marB="0" anchor="ctr" anchorCtr="0"/>
                </a:tc>
              </a:tr>
              <a:tr h="274320">
                <a:tc>
                  <a:txBody>
                    <a:bodyPr/>
                    <a:p>
                      <a:pPr marL="0" indent="0" algn="ctr">
                        <a:spcBef>
                          <a:spcPct val="0"/>
                        </a:spcBef>
                        <a:spcAft>
                          <a:spcPct val="0"/>
                        </a:spcAft>
                      </a:pPr>
                      <a:r>
                        <a:rPr lang="zh-CN" sz="1800"/>
                        <a:t>普通计划（无医保）</a:t>
                      </a:r>
                      <a:endParaRPr lang="zh-CN" sz="1800"/>
                    </a:p>
                  </a:txBody>
                  <a:tcPr marL="34290" marR="34290" marT="0" marB="0" anchor="ctr" anchorCtr="0"/>
                </a:tc>
                <a:tc>
                  <a:txBody>
                    <a:bodyPr/>
                    <a:p>
                      <a:pPr marL="0" indent="0" algn="ctr">
                        <a:spcBef>
                          <a:spcPct val="0"/>
                        </a:spcBef>
                        <a:spcAft>
                          <a:spcPct val="0"/>
                        </a:spcAft>
                      </a:pPr>
                      <a:r>
                        <a:rPr lang="en-US" altLang="zh-CN" sz="1800"/>
                        <a:t>25%</a:t>
                      </a:r>
                      <a:endParaRPr lang="en-US" altLang="zh-CN" sz="1800"/>
                    </a:p>
                  </a:txBody>
                  <a:tcPr marL="34290" marR="34290" marT="0" marB="0" anchor="ctr" anchorCtr="0"/>
                </a:tc>
              </a:tr>
              <a:tr h="274320">
                <a:tc>
                  <a:txBody>
                    <a:bodyPr/>
                    <a:p>
                      <a:pPr marL="0" indent="0" algn="ctr">
                        <a:spcBef>
                          <a:spcPct val="0"/>
                        </a:spcBef>
                        <a:spcAft>
                          <a:spcPct val="0"/>
                        </a:spcAft>
                      </a:pPr>
                      <a:r>
                        <a:rPr lang="zh-CN" sz="1800"/>
                        <a:t>特需计划（有医保、无医保）</a:t>
                      </a:r>
                      <a:endParaRPr lang="zh-CN" sz="1800"/>
                    </a:p>
                  </a:txBody>
                  <a:tcPr marL="34290" marR="34290" marT="0" marB="0" anchor="ctr" anchorCtr="0"/>
                </a:tc>
                <a:tc>
                  <a:txBody>
                    <a:bodyPr/>
                    <a:p>
                      <a:pPr marL="0" indent="0" algn="ctr">
                        <a:spcBef>
                          <a:spcPct val="0"/>
                        </a:spcBef>
                        <a:spcAft>
                          <a:spcPct val="0"/>
                        </a:spcAft>
                      </a:pPr>
                      <a:r>
                        <a:rPr lang="en-US" altLang="zh-CN" sz="1800"/>
                        <a:t>0%</a:t>
                      </a:r>
                      <a:endParaRPr lang="en-US" altLang="zh-CN" sz="1800"/>
                    </a:p>
                  </a:txBody>
                  <a:tcPr marL="34290" marR="34290" marT="0" marB="0" anchor="ctr" anchorCtr="0"/>
                </a:tc>
              </a:tr>
            </a:tbl>
          </a:graphicData>
        </a:graphic>
      </p:graphicFrame>
      <p:grpSp>
        <p:nvGrpSpPr>
          <p:cNvPr id="7" name="组合 6"/>
          <p:cNvGrpSpPr/>
          <p:nvPr/>
        </p:nvGrpSpPr>
        <p:grpSpPr>
          <a:xfrm>
            <a:off x="1151890" y="495300"/>
            <a:ext cx="246380" cy="246380"/>
            <a:chOff x="974" y="880"/>
            <a:chExt cx="388" cy="388"/>
          </a:xfrm>
        </p:grpSpPr>
        <p:pic>
          <p:nvPicPr>
            <p:cNvPr id="910010" name="image 10010"/>
            <p:cNvPicPr>
              <a:picLocks noChangeAspect="1"/>
            </p:cNvPicPr>
            <p:nvPr/>
          </p:nvPicPr>
          <p:blipFill>
            <a:blip r:embed="rId4"/>
            <a:srcRect/>
            <a:stretch>
              <a:fillRect/>
            </a:stretch>
          </p:blipFill>
          <p:spPr>
            <a:xfrm>
              <a:off x="974" y="880"/>
              <a:ext cx="389" cy="389"/>
            </a:xfrm>
            <a:prstGeom prst="rect">
              <a:avLst/>
            </a:prstGeom>
          </p:spPr>
        </p:pic>
        <p:pic>
          <p:nvPicPr>
            <p:cNvPr id="910011" name="image 10011"/>
            <p:cNvPicPr>
              <a:picLocks noChangeAspect="1"/>
            </p:cNvPicPr>
            <p:nvPr/>
          </p:nvPicPr>
          <p:blipFill>
            <a:blip r:embed="rId5"/>
            <a:srcRect/>
            <a:stretch>
              <a:fillRect/>
            </a:stretch>
          </p:blipFill>
          <p:spPr>
            <a:xfrm>
              <a:off x="974" y="880"/>
              <a:ext cx="389" cy="389"/>
            </a:xfrm>
            <a:prstGeom prst="rect">
              <a:avLst/>
            </a:prstGeom>
          </p:spPr>
        </p:pic>
        <p:pic>
          <p:nvPicPr>
            <p:cNvPr id="910012" name="image 10012"/>
            <p:cNvPicPr>
              <a:picLocks noChangeAspect="1"/>
            </p:cNvPicPr>
            <p:nvPr/>
          </p:nvPicPr>
          <p:blipFill>
            <a:blip r:embed="rId6"/>
            <a:srcRect/>
            <a:stretch>
              <a:fillRect/>
            </a:stretch>
          </p:blipFill>
          <p:spPr>
            <a:xfrm>
              <a:off x="974" y="880"/>
              <a:ext cx="146" cy="146"/>
            </a:xfrm>
            <a:prstGeom prst="rect">
              <a:avLst/>
            </a:prstGeom>
          </p:spPr>
        </p:pic>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3101" name="image 3101"/>
          <p:cNvPicPr>
            <a:picLocks noChangeAspect="1"/>
          </p:cNvPicPr>
          <p:nvPr/>
        </p:nvPicPr>
        <p:blipFill>
          <a:blip r:embed="rId1"/>
          <a:srcRect t="6929" r="66668"/>
          <a:stretch>
            <a:fillRect/>
          </a:stretch>
        </p:blipFill>
        <p:spPr>
          <a:xfrm rot="10800000" flipV="1">
            <a:off x="0" y="635"/>
            <a:ext cx="2113280" cy="6858000"/>
          </a:xfrm>
          <a:prstGeom prst="rect">
            <a:avLst/>
          </a:prstGeom>
        </p:spPr>
      </p:pic>
      <p:sp>
        <p:nvSpPr>
          <p:cNvPr id="2" name="Object 3103"/>
          <p:cNvSpPr txBox="1"/>
          <p:nvPr/>
        </p:nvSpPr>
        <p:spPr>
          <a:xfrm>
            <a:off x="110490" y="1352550"/>
            <a:ext cx="1995170" cy="4519295"/>
          </a:xfrm>
          <a:prstGeom prst="rect">
            <a:avLst/>
          </a:prstGeom>
        </p:spPr>
        <p:txBody>
          <a:bodyPr vert="horz" wrap="square" lIns="0" tIns="54415" rIns="0" bIns="54415" rtlCol="0" anchor="ctr" anchorCtr="0">
            <a:noAutofit/>
          </a:bodyPr>
          <a:p>
            <a:pPr algn="l">
              <a:lnSpc>
                <a:spcPct val="150000"/>
              </a:lnSpc>
            </a:pPr>
            <a:r>
              <a:rPr lang="zh-CN" b="1" i="0" dirty="0" smtClean="0">
                <a:solidFill>
                  <a:srgbClr val="FFFFFF"/>
                </a:solidFill>
                <a:latin typeface="Times New Roman" panose="02020503050405090304" charset="0"/>
                <a:ea typeface="微软雅黑" panose="020B0503020204020204" charset="-122"/>
              </a:rPr>
              <a:t>一般住院医疗保险金、重大疾病医疗保险金、恶性肿瘤-重度特定药品费用医疗保险金、重大疾病康复医疗保险金费率</a:t>
            </a:r>
            <a:endParaRPr lang="zh-CN" altLang="en-US" b="1" i="0" dirty="0" smtClean="0">
              <a:solidFill>
                <a:srgbClr val="FFFFFF"/>
              </a:solidFill>
              <a:latin typeface="Times New Roman" panose="02020503050405090304" charset="0"/>
              <a:ea typeface="微软雅黑" panose="020B0503020204020204" charset="-122"/>
            </a:endParaRPr>
          </a:p>
        </p:txBody>
      </p:sp>
      <p:graphicFrame>
        <p:nvGraphicFramePr>
          <p:cNvPr id="3" name="表格 2"/>
          <p:cNvGraphicFramePr/>
          <p:nvPr>
            <p:custDataLst>
              <p:tags r:id="rId2"/>
            </p:custDataLst>
          </p:nvPr>
        </p:nvGraphicFramePr>
        <p:xfrm>
          <a:off x="2129790" y="255270"/>
          <a:ext cx="9947910" cy="6388100"/>
        </p:xfrm>
        <a:graphic>
          <a:graphicData uri="http://schemas.openxmlformats.org/drawingml/2006/table">
            <a:tbl>
              <a:tblPr firstRow="1" bandRow="1">
                <a:tableStyleId>{ED14D07E-A181-4183-88A0-86A0A5496314}</a:tableStyleId>
              </a:tblPr>
              <a:tblGrid>
                <a:gridCol w="666115"/>
                <a:gridCol w="542290"/>
                <a:gridCol w="427355"/>
                <a:gridCol w="518795"/>
                <a:gridCol w="518795"/>
                <a:gridCol w="520065"/>
                <a:gridCol w="519430"/>
                <a:gridCol w="518795"/>
                <a:gridCol w="518795"/>
                <a:gridCol w="521970"/>
                <a:gridCol w="520065"/>
                <a:gridCol w="518795"/>
                <a:gridCol w="518795"/>
                <a:gridCol w="518795"/>
                <a:gridCol w="520065"/>
                <a:gridCol w="518795"/>
                <a:gridCol w="519430"/>
                <a:gridCol w="518795"/>
                <a:gridCol w="521970"/>
              </a:tblGrid>
              <a:tr h="229235">
                <a:tc rowSpan="2">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cs typeface="微软雅黑" panose="020B0503020204020204" charset="-122"/>
                        </a:rPr>
                        <a:t>投保年龄</a:t>
                      </a:r>
                      <a:endParaRPr lang="zh-CN" sz="1100" b="1">
                        <a:latin typeface="微软雅黑" panose="020B0503020204020204" charset="-122"/>
                        <a:ea typeface="微软雅黑" panose="020B0503020204020204" charset="-122"/>
                        <a:cs typeface="微软雅黑" panose="020B0503020204020204" charset="-122"/>
                      </a:endParaRPr>
                    </a:p>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cs typeface="微软雅黑" panose="020B0503020204020204" charset="-122"/>
                        </a:rPr>
                        <a:t>(</a:t>
                      </a:r>
                      <a:r>
                        <a:rPr lang="zh-CN" altLang="en-US" sz="1100" b="1">
                          <a:latin typeface="微软雅黑" panose="020B0503020204020204" charset="-122"/>
                          <a:ea typeface="微软雅黑" panose="020B0503020204020204" charset="-122"/>
                          <a:cs typeface="微软雅黑" panose="020B0503020204020204" charset="-122"/>
                        </a:rPr>
                        <a:t>周岁</a:t>
                      </a:r>
                      <a:r>
                        <a:rPr lang="en-US" altLang="zh-CN" sz="1100" b="1">
                          <a:latin typeface="微软雅黑" panose="020B0503020204020204" charset="-122"/>
                          <a:ea typeface="微软雅黑" panose="020B0503020204020204" charset="-122"/>
                          <a:cs typeface="微软雅黑" panose="020B0503020204020204" charset="-122"/>
                        </a:rPr>
                        <a:t>)</a:t>
                      </a:r>
                      <a:endParaRPr lang="en-US" altLang="zh-CN" sz="1100" b="1">
                        <a:latin typeface="微软雅黑" panose="020B0503020204020204" charset="-122"/>
                        <a:ea typeface="微软雅黑" panose="020B0503020204020204" charset="-122"/>
                        <a:cs typeface="微软雅黑" panose="020B0503020204020204" charset="-122"/>
                      </a:endParaRPr>
                    </a:p>
                  </a:txBody>
                  <a:tcPr marL="34290" marR="34290" marT="0" marB="0" anchor="ctr" anchorCtr="0"/>
                </a:tc>
                <a:tc gridSpan="9">
                  <a:txBody>
                    <a:bodyPr/>
                    <a:p>
                      <a:pPr marL="0" indent="0" algn="ctr">
                        <a:lnSpc>
                          <a:spcPct val="100000"/>
                        </a:lnSpc>
                        <a:spcBef>
                          <a:spcPct val="0"/>
                        </a:spcBef>
                        <a:spcAft>
                          <a:spcPct val="0"/>
                        </a:spcAft>
                      </a:pPr>
                      <a:r>
                        <a:rPr lang="zh-CN" sz="1000">
                          <a:latin typeface="微软雅黑" panose="020B0503020204020204" charset="-122"/>
                          <a:ea typeface="微软雅黑" panose="020B0503020204020204" charset="-122"/>
                        </a:rPr>
                        <a:t>有医保</a:t>
                      </a:r>
                      <a:endParaRPr lang="zh-CN" sz="1000">
                        <a:latin typeface="微软雅黑" panose="020B0503020204020204" charset="-122"/>
                        <a:ea typeface="微软雅黑" panose="020B0503020204020204" charset="-122"/>
                      </a:endParaRPr>
                    </a:p>
                  </a:txBody>
                  <a:tcPr marL="34290" marR="34290" marT="0" marB="0" anchor="ctr" anchorCtr="0"/>
                </a:tc>
                <a:tc hMerge="1">
                  <a:tcPr/>
                </a:tc>
                <a:tc hMerge="1">
                  <a:tcPr/>
                </a:tc>
                <a:tc hMerge="1">
                  <a:tcPr/>
                </a:tc>
                <a:tc hMerge="1">
                  <a:tcPr/>
                </a:tc>
                <a:tc hMerge="1">
                  <a:tcPr/>
                </a:tc>
                <a:tc hMerge="1">
                  <a:tcPr/>
                </a:tc>
                <a:tc hMerge="1">
                  <a:tcPr/>
                </a:tc>
                <a:tc hMerge="1">
                  <a:tcPr/>
                </a:tc>
                <a:tc gridSpan="9">
                  <a:txBody>
                    <a:bodyPr/>
                    <a:p>
                      <a:pPr marL="0" indent="0" algn="ctr">
                        <a:lnSpc>
                          <a:spcPct val="100000"/>
                        </a:lnSpc>
                        <a:spcBef>
                          <a:spcPct val="0"/>
                        </a:spcBef>
                        <a:spcAft>
                          <a:spcPct val="0"/>
                        </a:spcAft>
                      </a:pPr>
                      <a:r>
                        <a:rPr lang="zh-CN" sz="1000">
                          <a:latin typeface="微软雅黑" panose="020B0503020204020204" charset="-122"/>
                          <a:ea typeface="微软雅黑" panose="020B0503020204020204" charset="-122"/>
                        </a:rPr>
                        <a:t>无医保</a:t>
                      </a:r>
                      <a:endParaRPr lang="zh-CN" sz="1000">
                        <a:latin typeface="微软雅黑" panose="020B0503020204020204" charset="-122"/>
                        <a:ea typeface="微软雅黑" panose="020B0503020204020204" charset="-122"/>
                      </a:endParaRPr>
                    </a:p>
                  </a:txBody>
                  <a:tcPr marL="34290" marR="34290" marT="0" marB="0" anchor="ctr" anchorCtr="0"/>
                </a:tc>
                <a:tc hMerge="1">
                  <a:tcPr/>
                </a:tc>
                <a:tc hMerge="1">
                  <a:tcPr/>
                </a:tc>
                <a:tc hMerge="1">
                  <a:tcPr/>
                </a:tc>
                <a:tc hMerge="1">
                  <a:tcPr/>
                </a:tc>
                <a:tc hMerge="1">
                  <a:tcPr/>
                </a:tc>
                <a:tc hMerge="1">
                  <a:tcPr/>
                </a:tc>
                <a:tc hMerge="1">
                  <a:tcPr/>
                </a:tc>
                <a:tc hMerge="1">
                  <a:tcPr/>
                </a:tc>
              </a:tr>
              <a:tr h="553720">
                <a:tc vMerge="1">
                  <a:tcPr/>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计划一</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计划二</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计划三</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计划四</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计划五</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计划六</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计划七</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计划八</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计划九</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计划一</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计划二</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计划三</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计划四</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计划五</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计划六</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计划七</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计划八</a:t>
                      </a:r>
                      <a:endParaRPr 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100" b="1">
                          <a:latin typeface="微软雅黑" panose="020B0503020204020204" charset="-122"/>
                          <a:ea typeface="微软雅黑" panose="020B0503020204020204" charset="-122"/>
                        </a:rPr>
                        <a:t>计划九</a:t>
                      </a:r>
                      <a:endParaRPr lang="zh-CN" sz="1100" b="1">
                        <a:latin typeface="微软雅黑" panose="020B0503020204020204" charset="-122"/>
                        <a:ea typeface="微软雅黑" panose="020B0503020204020204" charset="-122"/>
                      </a:endParaRPr>
                    </a:p>
                  </a:txBody>
                  <a:tcPr marL="34290" marR="34290" marT="0" marB="0" anchor="ctr" anchorCtr="0"/>
                </a:tc>
              </a:tr>
              <a:tr h="229870">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0-4</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833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849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939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1074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1056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1800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1982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3043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1982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1048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1058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1264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1414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1266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2010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2194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3327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2194</a:t>
                      </a:r>
                      <a:endParaRPr lang="en-US" altLang="zh-CN" sz="1100">
                        <a:latin typeface="微软雅黑" panose="020B0503020204020204" charset="-122"/>
                        <a:ea typeface="微软雅黑" panose="020B0503020204020204" charset="-122"/>
                      </a:endParaRPr>
                    </a:p>
                  </a:txBody>
                  <a:tcPr marL="34290" marR="34290" marT="0" marB="0" anchor="ctr" anchorCtr="0"/>
                </a:tc>
              </a:tr>
              <a:tr h="229870">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5-7</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825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839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927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1061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1044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1779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1959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3006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1959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1039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1045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1249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1394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1250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1986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2167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3284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2167</a:t>
                      </a:r>
                      <a:endParaRPr lang="en-US" altLang="zh-CN" sz="1100">
                        <a:latin typeface="微软雅黑" panose="020B0503020204020204" charset="-122"/>
                        <a:ea typeface="微软雅黑" panose="020B0503020204020204" charset="-122"/>
                      </a:endParaRPr>
                    </a:p>
                  </a:txBody>
                  <a:tcPr marL="34290" marR="34290" marT="0" marB="0" anchor="ctr" anchorCtr="0"/>
                </a:tc>
              </a:tr>
              <a:tr h="229870">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8-10</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365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374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414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475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671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1143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1260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1934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1260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460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465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557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624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763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1237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1353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2058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1353</a:t>
                      </a:r>
                      <a:endParaRPr lang="en-US" altLang="zh-CN" sz="1100">
                        <a:latin typeface="微软雅黑" panose="020B0503020204020204" charset="-122"/>
                        <a:ea typeface="微软雅黑" panose="020B0503020204020204" charset="-122"/>
                      </a:endParaRPr>
                    </a:p>
                  </a:txBody>
                  <a:tcPr marL="34290" marR="34290" marT="0" marB="0" anchor="ctr" anchorCtr="0"/>
                </a:tc>
              </a:tr>
              <a:tr h="229235">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11-14</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362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371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412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472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666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1135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1250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1920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1250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454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461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553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619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757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1228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1344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2046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1344</a:t>
                      </a:r>
                      <a:endParaRPr lang="en-US" altLang="zh-CN" sz="1100">
                        <a:latin typeface="微软雅黑" panose="020B0503020204020204" charset="-122"/>
                        <a:ea typeface="微软雅黑" panose="020B0503020204020204" charset="-122"/>
                      </a:endParaRPr>
                    </a:p>
                  </a:txBody>
                  <a:tcPr marL="34290" marR="34290" marT="0" marB="0" anchor="ctr" anchorCtr="0"/>
                </a:tc>
              </a:tr>
              <a:tr h="229870">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15-18</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357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374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417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483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671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1142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1256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1938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1256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450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465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563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638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768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1242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1357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2079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1357</a:t>
                      </a:r>
                      <a:endParaRPr lang="en-US" altLang="zh-CN" sz="1100">
                        <a:latin typeface="微软雅黑" panose="020B0503020204020204" charset="-122"/>
                        <a:ea typeface="微软雅黑" panose="020B0503020204020204" charset="-122"/>
                      </a:endParaRPr>
                    </a:p>
                  </a:txBody>
                  <a:tcPr marL="34290" marR="34290" marT="0" marB="0" anchor="ctr" anchorCtr="0"/>
                </a:tc>
              </a:tr>
              <a:tr h="229235">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19-24</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524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549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590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636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770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1311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1390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1928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1390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581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610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719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774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837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1381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1460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2030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1460</a:t>
                      </a:r>
                      <a:endParaRPr lang="en-US" altLang="zh-CN" sz="1100">
                        <a:latin typeface="微软雅黑" panose="020B0503020204020204" charset="-122"/>
                        <a:ea typeface="微软雅黑" panose="020B0503020204020204" charset="-122"/>
                      </a:endParaRPr>
                    </a:p>
                  </a:txBody>
                  <a:tcPr marL="34290" marR="34290" marT="0" marB="0" anchor="ctr" anchorCtr="0"/>
                </a:tc>
              </a:tr>
              <a:tr h="230505">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25-29</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550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581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646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749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821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1393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1531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2276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1531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619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653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794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912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898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1477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1614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2396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1614</a:t>
                      </a:r>
                      <a:endParaRPr lang="en-US" altLang="zh-CN" sz="1100">
                        <a:latin typeface="微软雅黑" panose="020B0503020204020204" charset="-122"/>
                        <a:ea typeface="微软雅黑" panose="020B0503020204020204" charset="-122"/>
                      </a:endParaRPr>
                    </a:p>
                  </a:txBody>
                  <a:tcPr marL="34290" marR="34290" marT="0" marB="0" anchor="ctr" anchorCtr="0"/>
                </a:tc>
              </a:tr>
              <a:tr h="321945">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30-34</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627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671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750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871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953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1617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1775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2750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1775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710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760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928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1073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1052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1724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1883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2912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1883</a:t>
                      </a:r>
                      <a:endParaRPr lang="en-US" altLang="zh-CN" sz="1100">
                        <a:latin typeface="微软雅黑" panose="020B0503020204020204" charset="-122"/>
                        <a:ea typeface="微软雅黑" panose="020B0503020204020204" charset="-122"/>
                      </a:endParaRPr>
                    </a:p>
                  </a:txBody>
                  <a:tcPr marL="34290" marR="34290" marT="0" marB="0" anchor="ctr" anchorCtr="0"/>
                </a:tc>
              </a:tr>
              <a:tr h="229235">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35-39</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689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752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841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1031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1078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1827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2006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3112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2006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800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868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1063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1229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1208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1968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2147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3324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2147</a:t>
                      </a:r>
                      <a:endParaRPr lang="en-US" altLang="zh-CN" sz="1100">
                        <a:latin typeface="微软雅黑" panose="020B0503020204020204" charset="-122"/>
                        <a:ea typeface="微软雅黑" panose="020B0503020204020204" charset="-122"/>
                      </a:endParaRPr>
                    </a:p>
                  </a:txBody>
                  <a:tcPr marL="34290" marR="34290" marT="0" marB="0" anchor="ctr" anchorCtr="0"/>
                </a:tc>
              </a:tr>
              <a:tr h="229870">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40-44</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884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978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1094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1339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1464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2482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2726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4066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2726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1007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1111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1357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1574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1610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2645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2889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4305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2889</a:t>
                      </a:r>
                      <a:endParaRPr lang="en-US" altLang="zh-CN" sz="1100">
                        <a:latin typeface="微软雅黑" panose="020B0503020204020204" charset="-122"/>
                        <a:ea typeface="微软雅黑" panose="020B0503020204020204" charset="-122"/>
                      </a:endParaRPr>
                    </a:p>
                  </a:txBody>
                  <a:tcPr marL="34290" marR="34290" marT="0" marB="0" anchor="ctr" anchorCtr="0"/>
                </a:tc>
              </a:tr>
              <a:tr h="459740">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45-49</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1136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1283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1435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1675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1764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2990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3281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4905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3281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1294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1455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1781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2065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1956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3203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3493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5221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3493</a:t>
                      </a:r>
                      <a:endParaRPr lang="en-US" altLang="zh-CN" sz="1100">
                        <a:latin typeface="微软雅黑" panose="020B0503020204020204" charset="-122"/>
                        <a:ea typeface="微软雅黑" panose="020B0503020204020204" charset="-122"/>
                      </a:endParaRPr>
                    </a:p>
                  </a:txBody>
                  <a:tcPr marL="34290" marR="34290" marT="0" marB="0" anchor="ctr" anchorCtr="0"/>
                </a:tc>
              </a:tr>
              <a:tr h="459105">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50-54</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1611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1751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1965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2305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2537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3727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4083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6138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4083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1802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1967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2419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2829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2787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4012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4368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6576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4368</a:t>
                      </a:r>
                      <a:endParaRPr lang="en-US" altLang="zh-CN" sz="1100">
                        <a:latin typeface="微软雅黑" panose="020B0503020204020204" charset="-122"/>
                        <a:ea typeface="微软雅黑" panose="020B0503020204020204" charset="-122"/>
                      </a:endParaRPr>
                    </a:p>
                  </a:txBody>
                  <a:tcPr marL="34290" marR="34290" marT="0" marB="0" anchor="ctr" anchorCtr="0"/>
                </a:tc>
              </a:tr>
              <a:tr h="459105">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55-59</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2134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2332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2615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3062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3117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4399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4818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7251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4818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2356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2589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3182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3719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3413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4739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5159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7776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5159</a:t>
                      </a:r>
                      <a:endParaRPr lang="en-US" altLang="zh-CN" sz="1100">
                        <a:latin typeface="微软雅黑" panose="020B0503020204020204" charset="-122"/>
                        <a:ea typeface="微软雅黑" panose="020B0503020204020204" charset="-122"/>
                      </a:endParaRPr>
                    </a:p>
                  </a:txBody>
                  <a:tcPr marL="34290" marR="34290" marT="0" marB="0" anchor="ctr" anchorCtr="0"/>
                </a:tc>
              </a:tr>
              <a:tr h="459740">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60-64</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2842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3165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3566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4419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3979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5357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5849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8894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5849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3146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3532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4371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5160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4424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5877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6370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9726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6370</a:t>
                      </a:r>
                      <a:endParaRPr lang="en-US" altLang="zh-CN" sz="1100">
                        <a:latin typeface="微软雅黑" panose="020B0503020204020204" charset="-122"/>
                        <a:ea typeface="微软雅黑" panose="020B0503020204020204" charset="-122"/>
                      </a:endParaRPr>
                    </a:p>
                  </a:txBody>
                  <a:tcPr marL="34290" marR="34290" marT="0" marB="0" anchor="ctr" anchorCtr="0"/>
                </a:tc>
              </a:tr>
              <a:tr h="459740">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65-69</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4128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4547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5108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6303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5219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6700</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7315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11316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7315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4477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4977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6147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7233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5744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7318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7936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12325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7936</a:t>
                      </a:r>
                      <a:endParaRPr lang="en-US" altLang="zh-CN" sz="1100">
                        <a:latin typeface="微软雅黑" panose="020B0503020204020204" charset="-122"/>
                        <a:ea typeface="微软雅黑" panose="020B0503020204020204" charset="-122"/>
                      </a:endParaRPr>
                    </a:p>
                  </a:txBody>
                  <a:tcPr marL="34290" marR="34290" marT="0" marB="0" anchor="ctr" anchorCtr="0"/>
                </a:tc>
              </a:tr>
              <a:tr h="459105">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70-74</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5171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5726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6421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7898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6519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7989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8728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13478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8728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5715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6355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7816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9139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7251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8828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9569</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14797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9569</a:t>
                      </a:r>
                      <a:endParaRPr lang="en-US" altLang="zh-CN" sz="1100">
                        <a:latin typeface="微软雅黑" panose="020B0503020204020204" charset="-122"/>
                        <a:ea typeface="微软雅黑" panose="020B0503020204020204" charset="-122"/>
                      </a:endParaRPr>
                    </a:p>
                  </a:txBody>
                  <a:tcPr marL="34290" marR="34290" marT="0" marB="0" anchor="ctr" anchorCtr="0"/>
                </a:tc>
              </a:tr>
              <a:tr h="459105">
                <a:tc>
                  <a:txBody>
                    <a:bodyPr/>
                    <a:p>
                      <a:pPr marL="0" indent="0" algn="ctr">
                        <a:lnSpc>
                          <a:spcPct val="100000"/>
                        </a:lnSpc>
                        <a:spcBef>
                          <a:spcPct val="0"/>
                        </a:spcBef>
                        <a:spcAft>
                          <a:spcPct val="0"/>
                        </a:spcAft>
                      </a:pPr>
                      <a:r>
                        <a:rPr lang="en-US" altLang="zh-CN" sz="1100" b="1">
                          <a:latin typeface="微软雅黑" panose="020B0503020204020204" charset="-122"/>
                          <a:ea typeface="微软雅黑" panose="020B0503020204020204" charset="-122"/>
                        </a:rPr>
                        <a:t>75-80</a:t>
                      </a:r>
                      <a:endParaRPr lang="en-US" altLang="zh-CN" sz="11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6273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6923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7754</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10155</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7993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9888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10812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16651</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10812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7212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7943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9723</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11288</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9126</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11142</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12067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18537</a:t>
                      </a:r>
                      <a:endParaRPr lang="en-US" altLang="zh-CN" sz="11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100">
                          <a:latin typeface="微软雅黑" panose="020B0503020204020204" charset="-122"/>
                          <a:ea typeface="微软雅黑" panose="020B0503020204020204" charset="-122"/>
                        </a:rPr>
                        <a:t>12067</a:t>
                      </a:r>
                      <a:endParaRPr lang="en-US" altLang="zh-CN" sz="1100">
                        <a:latin typeface="微软雅黑" panose="020B0503020204020204" charset="-122"/>
                        <a:ea typeface="微软雅黑" panose="020B0503020204020204" charset="-122"/>
                      </a:endParaRPr>
                    </a:p>
                  </a:txBody>
                  <a:tcPr marL="34290" marR="34290" marT="0" marB="0" anchor="ctr" anchorCtr="0"/>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3201" name="image 3201"/>
          <p:cNvPicPr>
            <a:picLocks noChangeAspect="1"/>
          </p:cNvPicPr>
          <p:nvPr/>
        </p:nvPicPr>
        <p:blipFill>
          <a:blip r:embed="rId1"/>
          <a:srcRect r="63943"/>
          <a:stretch>
            <a:fillRect/>
          </a:stretch>
        </p:blipFill>
        <p:spPr>
          <a:xfrm rot="10800000" flipV="1">
            <a:off x="635" y="-635"/>
            <a:ext cx="3363595" cy="6858635"/>
          </a:xfrm>
          <a:prstGeom prst="rect">
            <a:avLst/>
          </a:prstGeom>
        </p:spPr>
      </p:pic>
      <p:sp>
        <p:nvSpPr>
          <p:cNvPr id="3202" name="Object 3202"/>
          <p:cNvSpPr txBox="1"/>
          <p:nvPr/>
        </p:nvSpPr>
        <p:spPr>
          <a:xfrm>
            <a:off x="664210" y="589915"/>
            <a:ext cx="2284730" cy="5683250"/>
          </a:xfrm>
          <a:prstGeom prst="rect">
            <a:avLst/>
          </a:prstGeom>
        </p:spPr>
        <p:txBody>
          <a:bodyPr vert="horz" wrap="square" lIns="0" tIns="54415" rIns="0" bIns="54415" rtlCol="0" anchor="ctr" anchorCtr="0">
            <a:noAutofit/>
          </a:bodyPr>
          <a:lstStyle/>
          <a:p>
            <a:pPr algn="l">
              <a:lnSpc>
                <a:spcPct val="150000"/>
              </a:lnSpc>
            </a:pPr>
            <a:r>
              <a:rPr lang="zh-CN" sz="2000" b="1" i="0" dirty="0" smtClean="0">
                <a:solidFill>
                  <a:srgbClr val="FFFFFF"/>
                </a:solidFill>
                <a:latin typeface="Impact" panose="020B0806030902050204" charset="0"/>
                <a:ea typeface="微软雅黑" panose="020B0503020204020204" charset="-122"/>
              </a:rPr>
              <a:t>重大疾病住院津贴保险金费率（每百元日津贴）</a:t>
            </a:r>
            <a:endParaRPr lang="zh-CN" altLang="en-US" sz="2000" b="1" i="0" dirty="0" smtClean="0">
              <a:solidFill>
                <a:srgbClr val="FFFFFF"/>
              </a:solidFill>
              <a:latin typeface="Impact" panose="020B0806030902050204" charset="0"/>
              <a:ea typeface="微软雅黑" panose="020B0503020204020204" charset="-122"/>
            </a:endParaRPr>
          </a:p>
        </p:txBody>
      </p:sp>
      <p:graphicFrame>
        <p:nvGraphicFramePr>
          <p:cNvPr id="2" name="表格 1"/>
          <p:cNvGraphicFramePr/>
          <p:nvPr>
            <p:custDataLst>
              <p:tags r:id="rId2"/>
            </p:custDataLst>
          </p:nvPr>
        </p:nvGraphicFramePr>
        <p:xfrm>
          <a:off x="3657600" y="408305"/>
          <a:ext cx="8130540" cy="5844540"/>
        </p:xfrm>
        <a:graphic>
          <a:graphicData uri="http://schemas.openxmlformats.org/drawingml/2006/table">
            <a:tbl>
              <a:tblPr firstRow="1" bandRow="1">
                <a:tableStyleId>{A84F02AB-DBCC-4523-B41D-A41DDEE366C0}</a:tableStyleId>
              </a:tblPr>
              <a:tblGrid>
                <a:gridCol w="3041650"/>
                <a:gridCol w="5088890"/>
              </a:tblGrid>
              <a:tr h="304800">
                <a:tc>
                  <a:txBody>
                    <a:bodyPr/>
                    <a:p>
                      <a:pPr marL="0" indent="0" algn="ctr">
                        <a:spcBef>
                          <a:spcPct val="0"/>
                        </a:spcBef>
                        <a:spcAft>
                          <a:spcPct val="0"/>
                        </a:spcAft>
                      </a:pPr>
                      <a:r>
                        <a:rPr lang="zh-CN" sz="1800">
                          <a:latin typeface="微软雅黑" panose="020B0503020204020204" charset="-122"/>
                          <a:ea typeface="微软雅黑" panose="020B0503020204020204" charset="-122"/>
                        </a:rPr>
                        <a:t>投保年龄（周岁）</a:t>
                      </a:r>
                      <a:endParaRPr lang="zh-CN" sz="1800">
                        <a:latin typeface="微软雅黑" panose="020B0503020204020204" charset="-122"/>
                        <a:ea typeface="微软雅黑" panose="020B0503020204020204" charset="-122"/>
                      </a:endParaRPr>
                    </a:p>
                  </a:txBody>
                  <a:tcPr marL="34290" marR="34290" marT="0" marB="0" anchor="t" anchorCtr="0"/>
                </a:tc>
                <a:tc>
                  <a:txBody>
                    <a:bodyPr/>
                    <a:p>
                      <a:pPr marL="0" indent="0" algn="ctr">
                        <a:spcBef>
                          <a:spcPct val="0"/>
                        </a:spcBef>
                        <a:spcAft>
                          <a:spcPct val="0"/>
                        </a:spcAft>
                      </a:pPr>
                      <a:r>
                        <a:rPr lang="zh-CN" sz="1800">
                          <a:latin typeface="微软雅黑" panose="020B0503020204020204" charset="-122"/>
                          <a:ea typeface="微软雅黑" panose="020B0503020204020204" charset="-122"/>
                        </a:rPr>
                        <a:t>费率</a:t>
                      </a:r>
                      <a:endParaRPr lang="zh-CN" sz="1800">
                        <a:latin typeface="微软雅黑" panose="020B0503020204020204" charset="-122"/>
                        <a:ea typeface="微软雅黑" panose="020B0503020204020204" charset="-122"/>
                      </a:endParaRPr>
                    </a:p>
                  </a:txBody>
                  <a:tcPr marL="34290" marR="34290" marT="0" marB="0" anchor="t" anchorCtr="0"/>
                </a:tc>
              </a:tr>
              <a:tr h="324485">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0-4</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24</a:t>
                      </a:r>
                      <a:endParaRPr lang="en-US" altLang="zh-CN" sz="1800">
                        <a:latin typeface="微软雅黑" panose="020B0503020204020204" charset="-122"/>
                        <a:ea typeface="微软雅黑" panose="020B0503020204020204" charset="-122"/>
                      </a:endParaRPr>
                    </a:p>
                  </a:txBody>
                  <a:tcPr marL="34290" marR="34290" marT="0" marB="0" anchor="ctr" anchorCtr="0"/>
                </a:tc>
              </a:tr>
              <a:tr h="325120">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5-7</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24</a:t>
                      </a:r>
                      <a:endParaRPr lang="en-US" altLang="zh-CN" sz="1800">
                        <a:latin typeface="微软雅黑" panose="020B0503020204020204" charset="-122"/>
                        <a:ea typeface="微软雅黑" panose="020B0503020204020204" charset="-122"/>
                      </a:endParaRPr>
                    </a:p>
                  </a:txBody>
                  <a:tcPr marL="34290" marR="34290" marT="0" marB="0" anchor="ctr" anchorCtr="0"/>
                </a:tc>
              </a:tr>
              <a:tr h="324485">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8-10</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6</a:t>
                      </a:r>
                      <a:endParaRPr lang="en-US" altLang="zh-CN" sz="1800">
                        <a:latin typeface="微软雅黑" panose="020B0503020204020204" charset="-122"/>
                        <a:ea typeface="微软雅黑" panose="020B0503020204020204" charset="-122"/>
                      </a:endParaRPr>
                    </a:p>
                  </a:txBody>
                  <a:tcPr marL="34290" marR="34290" marT="0" marB="0" anchor="ctr" anchorCtr="0"/>
                </a:tc>
              </a:tr>
              <a:tr h="324485">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11-14</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6</a:t>
                      </a:r>
                      <a:endParaRPr lang="en-US" altLang="zh-CN" sz="1800">
                        <a:latin typeface="微软雅黑" panose="020B0503020204020204" charset="-122"/>
                        <a:ea typeface="微软雅黑" panose="020B0503020204020204" charset="-122"/>
                      </a:endParaRPr>
                    </a:p>
                  </a:txBody>
                  <a:tcPr marL="34290" marR="34290" marT="0" marB="0" anchor="ctr" anchorCtr="0"/>
                </a:tc>
              </a:tr>
              <a:tr h="324485">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15-18</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6</a:t>
                      </a:r>
                      <a:endParaRPr lang="en-US" altLang="zh-CN" sz="1800">
                        <a:latin typeface="微软雅黑" panose="020B0503020204020204" charset="-122"/>
                        <a:ea typeface="微软雅黑" panose="020B0503020204020204" charset="-122"/>
                      </a:endParaRPr>
                    </a:p>
                  </a:txBody>
                  <a:tcPr marL="34290" marR="34290" marT="0" marB="0" anchor="ctr" anchorCtr="0"/>
                </a:tc>
              </a:tr>
              <a:tr h="325755">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19-24</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13</a:t>
                      </a:r>
                      <a:endParaRPr lang="en-US" altLang="zh-CN" sz="1800">
                        <a:latin typeface="微软雅黑" panose="020B0503020204020204" charset="-122"/>
                        <a:ea typeface="微软雅黑" panose="020B0503020204020204" charset="-122"/>
                      </a:endParaRPr>
                    </a:p>
                  </a:txBody>
                  <a:tcPr marL="34290" marR="34290" marT="0" marB="0" anchor="ctr" anchorCtr="0"/>
                </a:tc>
              </a:tr>
              <a:tr h="324485">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25-29</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19</a:t>
                      </a:r>
                      <a:endParaRPr lang="en-US" altLang="zh-CN" sz="1800">
                        <a:latin typeface="微软雅黑" panose="020B0503020204020204" charset="-122"/>
                        <a:ea typeface="微软雅黑" panose="020B0503020204020204" charset="-122"/>
                      </a:endParaRPr>
                    </a:p>
                  </a:txBody>
                  <a:tcPr marL="34290" marR="34290" marT="0" marB="0" anchor="ctr" anchorCtr="0"/>
                </a:tc>
              </a:tr>
              <a:tr h="324485">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30-34</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19</a:t>
                      </a:r>
                      <a:endParaRPr lang="en-US" altLang="zh-CN" sz="1800">
                        <a:latin typeface="微软雅黑" panose="020B0503020204020204" charset="-122"/>
                        <a:ea typeface="微软雅黑" panose="020B0503020204020204" charset="-122"/>
                      </a:endParaRPr>
                    </a:p>
                  </a:txBody>
                  <a:tcPr marL="34290" marR="34290" marT="0" marB="0" anchor="ctr" anchorCtr="0"/>
                </a:tc>
              </a:tr>
              <a:tr h="325120">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35-39</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15</a:t>
                      </a:r>
                      <a:endParaRPr lang="en-US" altLang="zh-CN" sz="1800">
                        <a:latin typeface="微软雅黑" panose="020B0503020204020204" charset="-122"/>
                        <a:ea typeface="微软雅黑" panose="020B0503020204020204" charset="-122"/>
                      </a:endParaRPr>
                    </a:p>
                  </a:txBody>
                  <a:tcPr marL="34290" marR="34290" marT="0" marB="0" anchor="ctr" anchorCtr="0"/>
                </a:tc>
              </a:tr>
              <a:tr h="324485">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40-44</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15</a:t>
                      </a:r>
                      <a:endParaRPr lang="en-US" altLang="zh-CN" sz="1800">
                        <a:latin typeface="微软雅黑" panose="020B0503020204020204" charset="-122"/>
                        <a:ea typeface="微软雅黑" panose="020B0503020204020204" charset="-122"/>
                      </a:endParaRPr>
                    </a:p>
                  </a:txBody>
                  <a:tcPr marL="34290" marR="34290" marT="0" marB="0" anchor="ctr" anchorCtr="0"/>
                </a:tc>
              </a:tr>
              <a:tr h="325120">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45-49</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19</a:t>
                      </a:r>
                      <a:endParaRPr lang="en-US" altLang="zh-CN" sz="1800">
                        <a:latin typeface="微软雅黑" panose="020B0503020204020204" charset="-122"/>
                        <a:ea typeface="微软雅黑" panose="020B0503020204020204" charset="-122"/>
                      </a:endParaRPr>
                    </a:p>
                  </a:txBody>
                  <a:tcPr marL="34290" marR="34290" marT="0" marB="0" anchor="ctr" anchorCtr="0"/>
                </a:tc>
              </a:tr>
              <a:tr h="324485">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50-54</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19</a:t>
                      </a:r>
                      <a:endParaRPr lang="en-US" altLang="zh-CN" sz="1800">
                        <a:latin typeface="微软雅黑" panose="020B0503020204020204" charset="-122"/>
                        <a:ea typeface="微软雅黑" panose="020B0503020204020204" charset="-122"/>
                      </a:endParaRPr>
                    </a:p>
                  </a:txBody>
                  <a:tcPr marL="34290" marR="34290" marT="0" marB="0" anchor="ctr" anchorCtr="0"/>
                </a:tc>
              </a:tr>
              <a:tr h="324485">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55-59</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34</a:t>
                      </a:r>
                      <a:endParaRPr lang="en-US" altLang="zh-CN" sz="1800">
                        <a:latin typeface="微软雅黑" panose="020B0503020204020204" charset="-122"/>
                        <a:ea typeface="微软雅黑" panose="020B0503020204020204" charset="-122"/>
                      </a:endParaRPr>
                    </a:p>
                  </a:txBody>
                  <a:tcPr marL="34290" marR="34290" marT="0" marB="0" anchor="ctr" anchorCtr="0"/>
                </a:tc>
              </a:tr>
              <a:tr h="325120">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60-64</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34</a:t>
                      </a:r>
                      <a:endParaRPr lang="en-US" altLang="zh-CN" sz="1800">
                        <a:latin typeface="微软雅黑" panose="020B0503020204020204" charset="-122"/>
                        <a:ea typeface="微软雅黑" panose="020B0503020204020204" charset="-122"/>
                      </a:endParaRPr>
                    </a:p>
                  </a:txBody>
                  <a:tcPr marL="34290" marR="34290" marT="0" marB="0" anchor="ctr" anchorCtr="0"/>
                </a:tc>
              </a:tr>
              <a:tr h="324485">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65-69</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53</a:t>
                      </a:r>
                      <a:endParaRPr lang="en-US" altLang="zh-CN" sz="1800">
                        <a:latin typeface="微软雅黑" panose="020B0503020204020204" charset="-122"/>
                        <a:ea typeface="微软雅黑" panose="020B0503020204020204" charset="-122"/>
                      </a:endParaRPr>
                    </a:p>
                  </a:txBody>
                  <a:tcPr marL="34290" marR="34290" marT="0" marB="0" anchor="ctr" anchorCtr="0"/>
                </a:tc>
              </a:tr>
              <a:tr h="324485">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70-74</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53</a:t>
                      </a:r>
                      <a:endParaRPr lang="en-US" altLang="zh-CN" sz="1800">
                        <a:latin typeface="微软雅黑" panose="020B0503020204020204" charset="-122"/>
                        <a:ea typeface="微软雅黑" panose="020B0503020204020204" charset="-122"/>
                      </a:endParaRPr>
                    </a:p>
                  </a:txBody>
                  <a:tcPr marL="34290" marR="34290" marT="0" marB="0" anchor="ctr" anchorCtr="0"/>
                </a:tc>
              </a:tr>
              <a:tr h="344170">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75-80</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800">
                          <a:latin typeface="微软雅黑" panose="020B0503020204020204" charset="-122"/>
                          <a:ea typeface="微软雅黑" panose="020B0503020204020204" charset="-122"/>
                        </a:rPr>
                        <a:t>53</a:t>
                      </a:r>
                      <a:endParaRPr lang="en-US" altLang="zh-CN" sz="1800">
                        <a:latin typeface="微软雅黑" panose="020B0503020204020204" charset="-122"/>
                        <a:ea typeface="微软雅黑" panose="020B0503020204020204" charset="-122"/>
                      </a:endParaRPr>
                    </a:p>
                  </a:txBody>
                  <a:tcPr marL="34290" marR="34290" marT="0" marB="0" anchor="ctr" anchorCtr="0"/>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3301" name="image 3301"/>
          <p:cNvPicPr>
            <a:picLocks noChangeAspect="1"/>
          </p:cNvPicPr>
          <p:nvPr/>
        </p:nvPicPr>
        <p:blipFill>
          <a:blip r:embed="rId1"/>
          <a:srcRect r="77448"/>
          <a:stretch>
            <a:fillRect/>
          </a:stretch>
        </p:blipFill>
        <p:spPr>
          <a:xfrm rot="10800000" flipV="1">
            <a:off x="0" y="635"/>
            <a:ext cx="2305685" cy="6857365"/>
          </a:xfrm>
          <a:prstGeom prst="rect">
            <a:avLst/>
          </a:prstGeom>
        </p:spPr>
      </p:pic>
      <p:sp>
        <p:nvSpPr>
          <p:cNvPr id="3302" name="Object 3302"/>
          <p:cNvSpPr txBox="1"/>
          <p:nvPr/>
        </p:nvSpPr>
        <p:spPr>
          <a:xfrm>
            <a:off x="348250" y="589698"/>
            <a:ext cx="1524000" cy="5683250"/>
          </a:xfrm>
          <a:prstGeom prst="rect">
            <a:avLst/>
          </a:prstGeom>
        </p:spPr>
        <p:txBody>
          <a:bodyPr vert="horz" wrap="square" lIns="0" tIns="54415" rIns="0" bIns="54415" rtlCol="0" anchor="ctr" anchorCtr="0">
            <a:noAutofit/>
          </a:bodyPr>
          <a:lstStyle/>
          <a:p>
            <a:pPr algn="l">
              <a:lnSpc>
                <a:spcPct val="150000"/>
              </a:lnSpc>
            </a:pPr>
            <a:r>
              <a:rPr lang="zh-CN" sz="2000" b="1" i="0" dirty="0" smtClean="0">
                <a:solidFill>
                  <a:srgbClr val="FFFFFF"/>
                </a:solidFill>
                <a:latin typeface="Impact" panose="020B0806030902050204" charset="0"/>
                <a:ea typeface="微软雅黑" panose="020B0503020204020204" charset="-122"/>
              </a:rPr>
              <a:t>可选责任：门急诊医疗保险金费率</a:t>
            </a:r>
            <a:endParaRPr lang="zh-CN" altLang="en-US" sz="2000" b="1" i="0" dirty="0" smtClean="0">
              <a:solidFill>
                <a:srgbClr val="FFFFFF"/>
              </a:solidFill>
              <a:latin typeface="Impact" panose="020B0806030902050204" charset="0"/>
              <a:ea typeface="微软雅黑" panose="020B0503020204020204" charset="-122"/>
            </a:endParaRPr>
          </a:p>
        </p:txBody>
      </p:sp>
      <p:graphicFrame>
        <p:nvGraphicFramePr>
          <p:cNvPr id="2" name="表格 1"/>
          <p:cNvGraphicFramePr/>
          <p:nvPr>
            <p:custDataLst>
              <p:tags r:id="rId2"/>
            </p:custDataLst>
          </p:nvPr>
        </p:nvGraphicFramePr>
        <p:xfrm>
          <a:off x="2473325" y="354330"/>
          <a:ext cx="9276715" cy="6137275"/>
        </p:xfrm>
        <a:graphic>
          <a:graphicData uri="http://schemas.openxmlformats.org/drawingml/2006/table">
            <a:tbl>
              <a:tblPr firstRow="1" bandRow="1">
                <a:tableStyleId>{620B0236-E5D7-427A-A7BC-BA49A283A94D}</a:tableStyleId>
              </a:tblPr>
              <a:tblGrid>
                <a:gridCol w="1183640"/>
                <a:gridCol w="1006475"/>
                <a:gridCol w="1016635"/>
                <a:gridCol w="1017270"/>
                <a:gridCol w="1019810"/>
                <a:gridCol w="1014730"/>
                <a:gridCol w="1014730"/>
                <a:gridCol w="1014730"/>
                <a:gridCol w="988695"/>
              </a:tblGrid>
              <a:tr h="270510">
                <a:tc rowSpan="2">
                  <a:txBody>
                    <a:bodyPr/>
                    <a:p>
                      <a:pPr marL="85725" indent="0" algn="ctr">
                        <a:spcBef>
                          <a:spcPct val="0"/>
                        </a:spcBef>
                        <a:spcAft>
                          <a:spcPct val="0"/>
                        </a:spcAft>
                      </a:pPr>
                      <a:r>
                        <a:rPr lang="zh-CN" sz="1200" b="1">
                          <a:latin typeface="微软雅黑" panose="020B0503020204020204" charset="-122"/>
                          <a:ea typeface="微软雅黑" panose="020B0503020204020204" charset="-122"/>
                          <a:cs typeface="微软雅黑" panose="020B0503020204020204" charset="-122"/>
                        </a:rPr>
                        <a:t>投保年龄</a:t>
                      </a:r>
                      <a:endParaRPr lang="zh-CN" sz="1200" b="1">
                        <a:latin typeface="微软雅黑" panose="020B0503020204020204" charset="-122"/>
                        <a:ea typeface="微软雅黑" panose="020B0503020204020204" charset="-122"/>
                        <a:cs typeface="微软雅黑" panose="020B0503020204020204" charset="-122"/>
                      </a:endParaRPr>
                    </a:p>
                    <a:p>
                      <a:pPr marL="85725" indent="0" algn="ctr">
                        <a:spcBef>
                          <a:spcPct val="0"/>
                        </a:spcBef>
                        <a:spcAft>
                          <a:spcPct val="0"/>
                        </a:spcAft>
                      </a:pPr>
                      <a:r>
                        <a:rPr lang="en-US" altLang="zh-CN" sz="1200" b="1">
                          <a:latin typeface="微软雅黑" panose="020B0503020204020204" charset="-122"/>
                          <a:ea typeface="微软雅黑" panose="020B0503020204020204" charset="-122"/>
                          <a:cs typeface="微软雅黑" panose="020B0503020204020204" charset="-122"/>
                        </a:rPr>
                        <a:t>(</a:t>
                      </a:r>
                      <a:r>
                        <a:rPr lang="zh-CN" altLang="en-US" sz="1200" b="1">
                          <a:latin typeface="微软雅黑" panose="020B0503020204020204" charset="-122"/>
                          <a:ea typeface="微软雅黑" panose="020B0503020204020204" charset="-122"/>
                          <a:cs typeface="微软雅黑" panose="020B0503020204020204" charset="-122"/>
                        </a:rPr>
                        <a:t>周岁</a:t>
                      </a:r>
                      <a:r>
                        <a:rPr lang="en-US" altLang="zh-CN" sz="1200" b="1">
                          <a:latin typeface="微软雅黑" panose="020B0503020204020204" charset="-122"/>
                          <a:ea typeface="微软雅黑" panose="020B0503020204020204" charset="-122"/>
                          <a:cs typeface="微软雅黑" panose="020B0503020204020204" charset="-122"/>
                        </a:rPr>
                        <a:t>)</a:t>
                      </a:r>
                      <a:endParaRPr lang="en-US" altLang="zh-CN" sz="1200" b="1">
                        <a:latin typeface="微软雅黑" panose="020B0503020204020204" charset="-122"/>
                        <a:ea typeface="微软雅黑" panose="020B0503020204020204" charset="-122"/>
                        <a:cs typeface="微软雅黑" panose="020B0503020204020204" charset="-122"/>
                      </a:endParaRPr>
                    </a:p>
                  </a:txBody>
                  <a:tcPr marL="68580" marR="68580" marT="0" marB="0" anchor="ctr" anchorCtr="0"/>
                </a:tc>
                <a:tc gridSpan="4">
                  <a:txBody>
                    <a:bodyPr/>
                    <a:p>
                      <a:pPr marL="85725" indent="0" algn="ctr">
                        <a:spcBef>
                          <a:spcPct val="0"/>
                        </a:spcBef>
                        <a:spcAft>
                          <a:spcPct val="0"/>
                        </a:spcAft>
                      </a:pPr>
                      <a:r>
                        <a:rPr lang="zh-CN" sz="1200" b="1">
                          <a:latin typeface="微软雅黑" panose="020B0503020204020204" charset="-122"/>
                          <a:ea typeface="微软雅黑" panose="020B0503020204020204" charset="-122"/>
                        </a:rPr>
                        <a:t>有医保</a:t>
                      </a:r>
                      <a:endParaRPr lang="zh-CN" sz="1200" b="1">
                        <a:latin typeface="微软雅黑" panose="020B0503020204020204" charset="-122"/>
                        <a:ea typeface="微软雅黑" panose="020B0503020204020204" charset="-122"/>
                      </a:endParaRPr>
                    </a:p>
                  </a:txBody>
                  <a:tcPr marL="68580" marR="68580" marT="0" marB="0" anchor="ctr" anchorCtr="0"/>
                </a:tc>
                <a:tc hMerge="1">
                  <a:tcPr/>
                </a:tc>
                <a:tc hMerge="1">
                  <a:tcPr/>
                </a:tc>
                <a:tc hMerge="1">
                  <a:tcPr/>
                </a:tc>
                <a:tc gridSpan="4">
                  <a:txBody>
                    <a:bodyPr/>
                    <a:p>
                      <a:pPr marL="85725" indent="0" algn="ctr">
                        <a:spcBef>
                          <a:spcPct val="0"/>
                        </a:spcBef>
                        <a:spcAft>
                          <a:spcPct val="0"/>
                        </a:spcAft>
                      </a:pPr>
                      <a:r>
                        <a:rPr lang="zh-CN" sz="1200" b="1">
                          <a:latin typeface="微软雅黑" panose="020B0503020204020204" charset="-122"/>
                          <a:ea typeface="微软雅黑" panose="020B0503020204020204" charset="-122"/>
                        </a:rPr>
                        <a:t>无医保</a:t>
                      </a:r>
                      <a:endParaRPr lang="zh-CN" sz="1200" b="1">
                        <a:latin typeface="微软雅黑" panose="020B0503020204020204" charset="-122"/>
                        <a:ea typeface="微软雅黑" panose="020B0503020204020204" charset="-122"/>
                      </a:endParaRPr>
                    </a:p>
                  </a:txBody>
                  <a:tcPr marL="68580" marR="68580" marT="0" marB="0" anchor="t" anchorCtr="0"/>
                </a:tc>
                <a:tc hMerge="1">
                  <a:tcPr/>
                </a:tc>
                <a:tc hMerge="1">
                  <a:tcPr/>
                </a:tc>
                <a:tc hMerge="1">
                  <a:tcPr/>
                </a:tc>
              </a:tr>
              <a:tr h="269240">
                <a:tc vMerge="1">
                  <a:tcPr/>
                </a:tc>
                <a:tc>
                  <a:txBody>
                    <a:bodyPr/>
                    <a:p>
                      <a:pPr marL="85725" indent="0" algn="ctr">
                        <a:spcBef>
                          <a:spcPct val="0"/>
                        </a:spcBef>
                        <a:spcAft>
                          <a:spcPct val="0"/>
                        </a:spcAft>
                      </a:pPr>
                      <a:r>
                        <a:rPr lang="zh-CN" sz="1200" b="1">
                          <a:latin typeface="微软雅黑" panose="020B0503020204020204" charset="-122"/>
                          <a:ea typeface="微软雅黑" panose="020B0503020204020204" charset="-122"/>
                        </a:rPr>
                        <a:t>计划一</a:t>
                      </a:r>
                      <a:endParaRPr 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zh-CN" sz="1200" b="1">
                          <a:latin typeface="微软雅黑" panose="020B0503020204020204" charset="-122"/>
                          <a:ea typeface="微软雅黑" panose="020B0503020204020204" charset="-122"/>
                        </a:rPr>
                        <a:t>计划二</a:t>
                      </a:r>
                      <a:endParaRPr 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zh-CN" sz="1200" b="1">
                          <a:latin typeface="微软雅黑" panose="020B0503020204020204" charset="-122"/>
                          <a:ea typeface="微软雅黑" panose="020B0503020204020204" charset="-122"/>
                        </a:rPr>
                        <a:t>计划三</a:t>
                      </a:r>
                      <a:endParaRPr 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zh-CN" sz="1200" b="1">
                          <a:latin typeface="微软雅黑" panose="020B0503020204020204" charset="-122"/>
                          <a:ea typeface="微软雅黑" panose="020B0503020204020204" charset="-122"/>
                        </a:rPr>
                        <a:t>计划四</a:t>
                      </a:r>
                      <a:endParaRPr 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zh-CN" sz="1200" b="1">
                          <a:latin typeface="微软雅黑" panose="020B0503020204020204" charset="-122"/>
                          <a:ea typeface="微软雅黑" panose="020B0503020204020204" charset="-122"/>
                        </a:rPr>
                        <a:t>计划一</a:t>
                      </a:r>
                      <a:endParaRPr 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zh-CN" sz="1200" b="1">
                          <a:latin typeface="微软雅黑" panose="020B0503020204020204" charset="-122"/>
                          <a:ea typeface="微软雅黑" panose="020B0503020204020204" charset="-122"/>
                        </a:rPr>
                        <a:t>计划二</a:t>
                      </a:r>
                      <a:endParaRPr 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zh-CN" sz="1200" b="1">
                          <a:latin typeface="微软雅黑" panose="020B0503020204020204" charset="-122"/>
                          <a:ea typeface="微软雅黑" panose="020B0503020204020204" charset="-122"/>
                        </a:rPr>
                        <a:t>计划三</a:t>
                      </a:r>
                      <a:endParaRPr 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zh-CN" sz="1200" b="1">
                          <a:latin typeface="微软雅黑" panose="020B0503020204020204" charset="-122"/>
                          <a:ea typeface="微软雅黑" panose="020B0503020204020204" charset="-122"/>
                        </a:rPr>
                        <a:t>计划四</a:t>
                      </a:r>
                      <a:endParaRPr lang="zh-CN" sz="1200" b="1">
                        <a:latin typeface="微软雅黑" panose="020B0503020204020204" charset="-122"/>
                        <a:ea typeface="微软雅黑" panose="020B0503020204020204" charset="-122"/>
                      </a:endParaRPr>
                    </a:p>
                  </a:txBody>
                  <a:tcPr marL="68580" marR="68580" marT="0" marB="0" anchor="ctr" anchorCtr="0"/>
                </a:tc>
              </a:tr>
              <a:tr h="495300">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0-4</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1637</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1818</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4441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5262</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2455</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2841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6662</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7893</a:t>
                      </a:r>
                      <a:endParaRPr lang="en-US" altLang="zh-CN" sz="1200">
                        <a:latin typeface="微软雅黑" panose="020B0503020204020204" charset="-122"/>
                        <a:ea typeface="微软雅黑" panose="020B0503020204020204" charset="-122"/>
                      </a:endParaRPr>
                    </a:p>
                  </a:txBody>
                  <a:tcPr marL="68580" marR="68580" marT="0" marB="0" anchor="ctr" anchorCtr="0"/>
                </a:tc>
              </a:tr>
              <a:tr h="318770">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5-7</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1620</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1800</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4397</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5210</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2531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2813</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6596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7815</a:t>
                      </a:r>
                      <a:endParaRPr lang="en-US" altLang="zh-CN" sz="1200">
                        <a:latin typeface="微软雅黑" panose="020B0503020204020204" charset="-122"/>
                        <a:ea typeface="微软雅黑" panose="020B0503020204020204" charset="-122"/>
                      </a:endParaRPr>
                    </a:p>
                  </a:txBody>
                  <a:tcPr marL="68580" marR="68580" marT="0" marB="0" anchor="ctr" anchorCtr="0"/>
                </a:tc>
              </a:tr>
              <a:tr h="319405">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8-10</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1055</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1171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2863</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3391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1648</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1830</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4295</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5087</a:t>
                      </a:r>
                      <a:endParaRPr lang="en-US" altLang="zh-CN" sz="1200">
                        <a:latin typeface="微软雅黑" panose="020B0503020204020204" charset="-122"/>
                        <a:ea typeface="微软雅黑" panose="020B0503020204020204" charset="-122"/>
                      </a:endParaRPr>
                    </a:p>
                  </a:txBody>
                  <a:tcPr marL="68580" marR="68580" marT="0" marB="0" anchor="ctr" anchorCtr="0"/>
                </a:tc>
              </a:tr>
              <a:tr h="319405">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11-14</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1044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1159</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2834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3357</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1631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1811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4251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5036</a:t>
                      </a:r>
                      <a:endParaRPr lang="en-US" altLang="zh-CN" sz="1200">
                        <a:latin typeface="微软雅黑" panose="020B0503020204020204" charset="-122"/>
                        <a:ea typeface="微软雅黑" panose="020B0503020204020204" charset="-122"/>
                      </a:endParaRPr>
                    </a:p>
                  </a:txBody>
                  <a:tcPr marL="68580" marR="68580" marT="0" marB="0" anchor="ctr" anchorCtr="0"/>
                </a:tc>
              </a:tr>
              <a:tr h="318135">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15-18</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1033</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1148</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2806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3324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1614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1794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4209</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4986</a:t>
                      </a:r>
                      <a:endParaRPr lang="en-US" altLang="zh-CN" sz="1200">
                        <a:latin typeface="微软雅黑" panose="020B0503020204020204" charset="-122"/>
                        <a:ea typeface="微软雅黑" panose="020B0503020204020204" charset="-122"/>
                      </a:endParaRPr>
                    </a:p>
                  </a:txBody>
                  <a:tcPr marL="68580" marR="68580" marT="0" marB="0" anchor="ctr" anchorCtr="0"/>
                </a:tc>
              </a:tr>
              <a:tr h="319405">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19-24</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1104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1226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2997</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3550</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1725</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1916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4496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5325</a:t>
                      </a:r>
                      <a:endParaRPr lang="en-US" altLang="zh-CN" sz="1200">
                        <a:latin typeface="微软雅黑" panose="020B0503020204020204" charset="-122"/>
                        <a:ea typeface="微软雅黑" panose="020B0503020204020204" charset="-122"/>
                      </a:endParaRPr>
                    </a:p>
                  </a:txBody>
                  <a:tcPr marL="68580" marR="68580" marT="0" marB="0" anchor="ctr" anchorCtr="0"/>
                </a:tc>
              </a:tr>
              <a:tr h="318135">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25-29</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1175</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1306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3189</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3777</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1836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2040</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4784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5666</a:t>
                      </a:r>
                      <a:endParaRPr lang="en-US" altLang="zh-CN" sz="1200">
                        <a:latin typeface="微软雅黑" panose="020B0503020204020204" charset="-122"/>
                        <a:ea typeface="微软雅黑" panose="020B0503020204020204" charset="-122"/>
                      </a:endParaRPr>
                    </a:p>
                  </a:txBody>
                  <a:tcPr marL="68580" marR="68580" marT="0" marB="0" anchor="ctr" anchorCtr="0"/>
                </a:tc>
              </a:tr>
              <a:tr h="319405">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30-34</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1408</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1565</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3824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4530</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2199</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2445</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5736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6795</a:t>
                      </a:r>
                      <a:endParaRPr lang="en-US" altLang="zh-CN" sz="1200">
                        <a:latin typeface="微软雅黑" panose="020B0503020204020204" charset="-122"/>
                        <a:ea typeface="微软雅黑" panose="020B0503020204020204" charset="-122"/>
                      </a:endParaRPr>
                    </a:p>
                  </a:txBody>
                  <a:tcPr marL="68580" marR="68580" marT="0" marB="0" anchor="ctr" anchorCtr="0"/>
                </a:tc>
              </a:tr>
              <a:tr h="319405">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35-39</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1592</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1770</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4324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5122</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2488</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2766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6486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7683</a:t>
                      </a:r>
                      <a:endParaRPr lang="en-US" altLang="zh-CN" sz="1200">
                        <a:latin typeface="微软雅黑" panose="020B0503020204020204" charset="-122"/>
                        <a:ea typeface="微软雅黑" panose="020B0503020204020204" charset="-122"/>
                      </a:endParaRPr>
                    </a:p>
                  </a:txBody>
                  <a:tcPr marL="68580" marR="68580" marT="0" marB="0" anchor="ctr" anchorCtr="0"/>
                </a:tc>
              </a:tr>
              <a:tr h="318770">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40-44</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1789</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1987</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4857</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5753</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2796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3105</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7286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8630</a:t>
                      </a:r>
                      <a:endParaRPr lang="en-US" altLang="zh-CN" sz="1200">
                        <a:latin typeface="微软雅黑" panose="020B0503020204020204" charset="-122"/>
                        <a:ea typeface="微软雅黑" panose="020B0503020204020204" charset="-122"/>
                      </a:endParaRPr>
                    </a:p>
                  </a:txBody>
                  <a:tcPr marL="68580" marR="68580" marT="0" marB="0" anchor="ctr" anchorCtr="0"/>
                </a:tc>
              </a:tr>
              <a:tr h="317500">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45-49</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2041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2269</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5544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6568</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3189</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3546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8316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9852</a:t>
                      </a:r>
                      <a:endParaRPr lang="en-US" altLang="zh-CN" sz="1200">
                        <a:latin typeface="微软雅黑" panose="020B0503020204020204" charset="-122"/>
                        <a:ea typeface="微软雅黑" panose="020B0503020204020204" charset="-122"/>
                      </a:endParaRPr>
                    </a:p>
                  </a:txBody>
                  <a:tcPr marL="68580" marR="68580" marT="0" marB="0" anchor="ctr" anchorCtr="0"/>
                </a:tc>
              </a:tr>
              <a:tr h="319405">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50-54</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2394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2660</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6501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7701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3741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4157</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9752</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11552</a:t>
                      </a:r>
                      <a:endParaRPr lang="en-US" altLang="zh-CN" sz="1200">
                        <a:latin typeface="微软雅黑" panose="020B0503020204020204" charset="-122"/>
                        <a:ea typeface="微软雅黑" panose="020B0503020204020204" charset="-122"/>
                      </a:endParaRPr>
                    </a:p>
                  </a:txBody>
                  <a:tcPr marL="68580" marR="68580" marT="0" marB="0" anchor="ctr" anchorCtr="0"/>
                </a:tc>
              </a:tr>
              <a:tr h="319405">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55-59</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2818</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3131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7648</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9059</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4403</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4892</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11472</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13589</a:t>
                      </a:r>
                      <a:endParaRPr lang="en-US" altLang="zh-CN" sz="1200">
                        <a:latin typeface="微软雅黑" panose="020B0503020204020204" charset="-122"/>
                        <a:ea typeface="微软雅黑" panose="020B0503020204020204" charset="-122"/>
                      </a:endParaRPr>
                    </a:p>
                  </a:txBody>
                  <a:tcPr marL="68580" marR="68580" marT="0" marB="0" anchor="ctr" anchorCtr="0"/>
                </a:tc>
              </a:tr>
              <a:tr h="318770">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60-64</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3310</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3678</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8986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10645</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5171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5747</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13479</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15968</a:t>
                      </a:r>
                      <a:endParaRPr lang="en-US" altLang="zh-CN" sz="1200">
                        <a:latin typeface="微软雅黑" panose="020B0503020204020204" charset="-122"/>
                        <a:ea typeface="微软雅黑" panose="020B0503020204020204" charset="-122"/>
                      </a:endParaRPr>
                    </a:p>
                  </a:txBody>
                  <a:tcPr marL="68580" marR="68580" marT="0" marB="0" anchor="ctr" anchorCtr="0"/>
                </a:tc>
              </a:tr>
              <a:tr h="318135">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65-69</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4225</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4694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11472</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13590</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6602</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7335</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17208</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20385</a:t>
                      </a:r>
                      <a:endParaRPr lang="en-US" altLang="zh-CN" sz="1200">
                        <a:latin typeface="微软雅黑" panose="020B0503020204020204" charset="-122"/>
                        <a:ea typeface="微软雅黑" panose="020B0503020204020204" charset="-122"/>
                      </a:endParaRPr>
                    </a:p>
                  </a:txBody>
                  <a:tcPr marL="68580" marR="68580" marT="0" marB="0" anchor="ctr" anchorCtr="0"/>
                </a:tc>
              </a:tr>
              <a:tr h="320040">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70-74</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5071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5635</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13766</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16307</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7924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8805</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18171</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24461</a:t>
                      </a:r>
                      <a:endParaRPr lang="en-US" altLang="zh-CN" sz="1200">
                        <a:latin typeface="微软雅黑" panose="020B0503020204020204" charset="-122"/>
                        <a:ea typeface="微软雅黑" panose="020B0503020204020204" charset="-122"/>
                      </a:endParaRPr>
                    </a:p>
                  </a:txBody>
                  <a:tcPr marL="68580" marR="68580" marT="0" marB="0" anchor="ctr" anchorCtr="0"/>
                </a:tc>
              </a:tr>
              <a:tr h="318135">
                <a:tc>
                  <a:txBody>
                    <a:bodyPr/>
                    <a:p>
                      <a:pPr marL="85725" indent="0" algn="ctr">
                        <a:spcBef>
                          <a:spcPct val="0"/>
                        </a:spcBef>
                        <a:spcAft>
                          <a:spcPct val="0"/>
                        </a:spcAft>
                      </a:pPr>
                      <a:r>
                        <a:rPr lang="en-US" altLang="zh-CN" sz="1200" b="1">
                          <a:latin typeface="微软雅黑" panose="020B0503020204020204" charset="-122"/>
                          <a:ea typeface="微软雅黑" panose="020B0503020204020204" charset="-122"/>
                        </a:rPr>
                        <a:t>75-80</a:t>
                      </a:r>
                      <a:endParaRPr lang="en-US" altLang="zh-CN" sz="1200" b="1">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6338</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7043</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17207</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20384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9904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11004</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19788</a:t>
                      </a:r>
                      <a:endParaRPr lang="en-US" altLang="zh-CN" sz="1200">
                        <a:latin typeface="微软雅黑" panose="020B0503020204020204" charset="-122"/>
                        <a:ea typeface="微软雅黑" panose="020B0503020204020204" charset="-122"/>
                      </a:endParaRPr>
                    </a:p>
                  </a:txBody>
                  <a:tcPr marL="68580" marR="68580" marT="0" marB="0" anchor="ctr" anchorCtr="0"/>
                </a:tc>
                <a:tc>
                  <a:txBody>
                    <a:bodyPr/>
                    <a:p>
                      <a:pPr marL="85725" indent="0" algn="ctr">
                        <a:spcBef>
                          <a:spcPct val="0"/>
                        </a:spcBef>
                        <a:spcAft>
                          <a:spcPct val="0"/>
                        </a:spcAft>
                      </a:pPr>
                      <a:r>
                        <a:rPr lang="en-US" altLang="zh-CN" sz="1200">
                          <a:latin typeface="微软雅黑" panose="020B0503020204020204" charset="-122"/>
                          <a:ea typeface="微软雅黑" panose="020B0503020204020204" charset="-122"/>
                        </a:rPr>
                        <a:t>30576</a:t>
                      </a:r>
                      <a:endParaRPr lang="en-US" altLang="zh-CN" sz="1200">
                        <a:latin typeface="微软雅黑" panose="020B0503020204020204" charset="-122"/>
                        <a:ea typeface="微软雅黑" panose="020B0503020204020204" charset="-122"/>
                      </a:endParaRPr>
                    </a:p>
                  </a:txBody>
                  <a:tcPr marL="68580" marR="68580" marT="0" marB="0" anchor="ctr" anchorCtr="0"/>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3401" name="image 3401"/>
          <p:cNvPicPr>
            <a:picLocks noChangeAspect="1"/>
          </p:cNvPicPr>
          <p:nvPr/>
        </p:nvPicPr>
        <p:blipFill>
          <a:blip r:embed="rId1"/>
          <a:srcRect r="65229"/>
          <a:stretch>
            <a:fillRect/>
          </a:stretch>
        </p:blipFill>
        <p:spPr>
          <a:xfrm rot="10800000" flipV="1">
            <a:off x="-635" y="-38735"/>
            <a:ext cx="3436620" cy="6896735"/>
          </a:xfrm>
          <a:prstGeom prst="rect">
            <a:avLst/>
          </a:prstGeom>
        </p:spPr>
      </p:pic>
      <p:sp>
        <p:nvSpPr>
          <p:cNvPr id="3402" name="Object 3402"/>
          <p:cNvSpPr txBox="1"/>
          <p:nvPr/>
        </p:nvSpPr>
        <p:spPr>
          <a:xfrm>
            <a:off x="348250" y="589698"/>
            <a:ext cx="2647950" cy="5683250"/>
          </a:xfrm>
          <a:prstGeom prst="rect">
            <a:avLst/>
          </a:prstGeom>
        </p:spPr>
        <p:txBody>
          <a:bodyPr vert="horz" wrap="square" lIns="0" tIns="54415" rIns="0" bIns="54415" rtlCol="0" anchor="ctr" anchorCtr="0">
            <a:noAutofit/>
          </a:bodyPr>
          <a:lstStyle/>
          <a:p>
            <a:pPr algn="l">
              <a:lnSpc>
                <a:spcPct val="125000"/>
              </a:lnSpc>
            </a:pPr>
            <a:r>
              <a:rPr lang="zh-CN" sz="2000" b="1" i="0" dirty="0" smtClean="0">
                <a:solidFill>
                  <a:srgbClr val="FFFFFF"/>
                </a:solidFill>
                <a:latin typeface="Impact" panose="020B0806030902050204" charset="0"/>
                <a:ea typeface="微软雅黑" panose="020B0503020204020204" charset="-122"/>
              </a:rPr>
              <a:t>可选责任：</a:t>
            </a:r>
            <a:endParaRPr lang="zh-CN" sz="2000" b="1" i="0" dirty="0" smtClean="0">
              <a:solidFill>
                <a:srgbClr val="FFFFFF"/>
              </a:solidFill>
              <a:latin typeface="Impact" panose="020B0806030902050204" charset="0"/>
              <a:ea typeface="微软雅黑" panose="020B0503020204020204" charset="-122"/>
            </a:endParaRPr>
          </a:p>
          <a:p>
            <a:pPr algn="l">
              <a:lnSpc>
                <a:spcPct val="150000"/>
              </a:lnSpc>
            </a:pPr>
            <a:r>
              <a:rPr lang="zh-CN" sz="2000" b="1" i="0" dirty="0" smtClean="0">
                <a:solidFill>
                  <a:srgbClr val="FFFFFF"/>
                </a:solidFill>
                <a:latin typeface="Impact" panose="020B0806030902050204" charset="0"/>
                <a:ea typeface="微软雅黑" panose="020B0503020204020204" charset="-122"/>
              </a:rPr>
              <a:t>恶性肿瘤-重度特定地区海外医疗保险金费率</a:t>
            </a:r>
            <a:endParaRPr lang="zh-CN" altLang="en-US" sz="2000" b="1" i="0" dirty="0" smtClean="0">
              <a:solidFill>
                <a:srgbClr val="FFFFFF"/>
              </a:solidFill>
              <a:latin typeface="Impact" panose="020B0806030902050204" charset="0"/>
              <a:ea typeface="微软雅黑" panose="020B0503020204020204" charset="-122"/>
            </a:endParaRPr>
          </a:p>
        </p:txBody>
      </p:sp>
      <p:graphicFrame>
        <p:nvGraphicFramePr>
          <p:cNvPr id="2" name="表格 1"/>
          <p:cNvGraphicFramePr/>
          <p:nvPr>
            <p:custDataLst>
              <p:tags r:id="rId2"/>
            </p:custDataLst>
          </p:nvPr>
        </p:nvGraphicFramePr>
        <p:xfrm>
          <a:off x="3687128" y="589598"/>
          <a:ext cx="7640955" cy="5486400"/>
        </p:xfrm>
        <a:graphic>
          <a:graphicData uri="http://schemas.openxmlformats.org/drawingml/2006/table">
            <a:tbl>
              <a:tblPr firstRow="1" bandRow="1">
                <a:tableStyleId>{97F5AE59-5BAC-4B87-8338-2663F6B5839B}</a:tableStyleId>
              </a:tblPr>
              <a:tblGrid>
                <a:gridCol w="1771015"/>
                <a:gridCol w="2872105"/>
                <a:gridCol w="2997835"/>
              </a:tblGrid>
              <a:tr h="609600">
                <a:tc>
                  <a:txBody>
                    <a:bodyPr/>
                    <a:p>
                      <a:pPr marL="0" indent="0" algn="ctr">
                        <a:lnSpc>
                          <a:spcPct val="100000"/>
                        </a:lnSpc>
                        <a:spcBef>
                          <a:spcPct val="0"/>
                        </a:spcBef>
                        <a:spcAft>
                          <a:spcPct val="0"/>
                        </a:spcAft>
                      </a:pPr>
                      <a:r>
                        <a:rPr lang="zh-CN" sz="1800">
                          <a:latin typeface="微软雅黑" panose="020B0503020204020204" charset="-122"/>
                          <a:ea typeface="微软雅黑" panose="020B0503020204020204" charset="-122"/>
                        </a:rPr>
                        <a:t>投保年龄</a:t>
                      </a:r>
                      <a:endParaRPr lang="zh-CN" sz="1800">
                        <a:latin typeface="微软雅黑" panose="020B0503020204020204" charset="-122"/>
                        <a:ea typeface="微软雅黑" panose="020B0503020204020204" charset="-122"/>
                      </a:endParaRPr>
                    </a:p>
                    <a:p>
                      <a:pPr marL="0" indent="0" algn="ctr">
                        <a:lnSpc>
                          <a:spcPct val="100000"/>
                        </a:lnSpc>
                        <a:spcBef>
                          <a:spcPct val="0"/>
                        </a:spcBef>
                        <a:spcAft>
                          <a:spcPct val="0"/>
                        </a:spcAft>
                      </a:pPr>
                      <a:r>
                        <a:rPr lang="zh-CN" sz="1800">
                          <a:latin typeface="微软雅黑" panose="020B0503020204020204" charset="-122"/>
                          <a:ea typeface="微软雅黑" panose="020B0503020204020204" charset="-122"/>
                        </a:rPr>
                        <a:t>（周岁）</a:t>
                      </a:r>
                      <a:endParaRPr 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800">
                          <a:latin typeface="微软雅黑" panose="020B0503020204020204" charset="-122"/>
                          <a:ea typeface="微软雅黑" panose="020B0503020204020204" charset="-122"/>
                          <a:cs typeface="微软雅黑" panose="020B0503020204020204" charset="-122"/>
                        </a:rPr>
                        <a:t>计划一：日本</a:t>
                      </a:r>
                      <a:r>
                        <a:rPr lang="en-US" altLang="zh-CN" sz="1800">
                          <a:latin typeface="微软雅黑" panose="020B0503020204020204" charset="-122"/>
                          <a:ea typeface="微软雅黑" panose="020B0503020204020204" charset="-122"/>
                          <a:cs typeface="微软雅黑" panose="020B0503020204020204" charset="-122"/>
                        </a:rPr>
                        <a:t>/</a:t>
                      </a:r>
                      <a:r>
                        <a:rPr lang="zh-CN" altLang="en-US" sz="1800">
                          <a:latin typeface="微软雅黑" panose="020B0503020204020204" charset="-122"/>
                          <a:ea typeface="微软雅黑" panose="020B0503020204020204" charset="-122"/>
                          <a:cs typeface="微软雅黑" panose="020B0503020204020204" charset="-122"/>
                        </a:rPr>
                        <a:t>新加坡</a:t>
                      </a:r>
                      <a:endParaRPr lang="zh-CN" altLang="en-US" sz="1800">
                        <a:latin typeface="微软雅黑" panose="020B0503020204020204" charset="-122"/>
                        <a:ea typeface="微软雅黑" panose="020B0503020204020204" charset="-122"/>
                        <a:cs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zh-CN" sz="1800">
                          <a:latin typeface="微软雅黑" panose="020B0503020204020204" charset="-122"/>
                          <a:ea typeface="微软雅黑" panose="020B0503020204020204" charset="-122"/>
                        </a:rPr>
                        <a:t>计划二：美国</a:t>
                      </a:r>
                      <a:endParaRPr 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0-5</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36</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169</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6-10</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24</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111</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11-15</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38</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145</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16-20</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50</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217</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21-25</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74</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428</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26-30</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146</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737</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31-35</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251</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1373</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36-40</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468</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2074</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41-45</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707</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3357</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46-50</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1145</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3364</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51-55</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1148</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4901</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56-60</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1673</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5157</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61-65</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1764</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6993</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66-70</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2392</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8923</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71-75</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3047</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10539</a:t>
                      </a:r>
                      <a:endParaRPr lang="en-US" altLang="zh-CN" sz="1800">
                        <a:latin typeface="微软雅黑" panose="020B0503020204020204" charset="-122"/>
                        <a:ea typeface="微软雅黑" panose="020B0503020204020204" charset="-122"/>
                      </a:endParaRPr>
                    </a:p>
                  </a:txBody>
                  <a:tcPr marL="34290" marR="34290" marT="0" marB="0" anchor="ctr" anchorCtr="0"/>
                </a:tc>
              </a:tr>
              <a:tr h="304800">
                <a:tc>
                  <a:txBody>
                    <a:bodyPr/>
                    <a:p>
                      <a:pPr marL="0" indent="0" algn="ctr">
                        <a:lnSpc>
                          <a:spcPct val="100000"/>
                        </a:lnSpc>
                        <a:spcBef>
                          <a:spcPct val="0"/>
                        </a:spcBef>
                        <a:spcAft>
                          <a:spcPct val="0"/>
                        </a:spcAft>
                      </a:pPr>
                      <a:r>
                        <a:rPr lang="en-US" altLang="zh-CN" sz="1800" b="1">
                          <a:latin typeface="微软雅黑" panose="020B0503020204020204" charset="-122"/>
                          <a:ea typeface="微软雅黑" panose="020B0503020204020204" charset="-122"/>
                        </a:rPr>
                        <a:t>76-80</a:t>
                      </a:r>
                      <a:endParaRPr lang="en-US" altLang="zh-CN" sz="1800" b="1">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3601</a:t>
                      </a:r>
                      <a:endParaRPr lang="en-US" altLang="zh-CN" sz="1800">
                        <a:latin typeface="微软雅黑" panose="020B0503020204020204" charset="-122"/>
                        <a:ea typeface="微软雅黑" panose="020B0503020204020204" charset="-122"/>
                      </a:endParaRPr>
                    </a:p>
                  </a:txBody>
                  <a:tcPr marL="34290" marR="34290" marT="0" marB="0" anchor="ctr" anchorCtr="0"/>
                </a:tc>
                <a:tc>
                  <a:txBody>
                    <a:bodyPr/>
                    <a:p>
                      <a:pPr marL="0" indent="0" algn="ctr">
                        <a:lnSpc>
                          <a:spcPct val="100000"/>
                        </a:lnSpc>
                        <a:spcBef>
                          <a:spcPct val="0"/>
                        </a:spcBef>
                        <a:spcAft>
                          <a:spcPct val="0"/>
                        </a:spcAft>
                      </a:pPr>
                      <a:r>
                        <a:rPr lang="en-US" altLang="zh-CN" sz="1800">
                          <a:latin typeface="微软雅黑" panose="020B0503020204020204" charset="-122"/>
                          <a:ea typeface="微软雅黑" panose="020B0503020204020204" charset="-122"/>
                        </a:rPr>
                        <a:t>11649</a:t>
                      </a:r>
                      <a:endParaRPr lang="en-US" altLang="zh-CN" sz="1800">
                        <a:latin typeface="微软雅黑" panose="020B0503020204020204" charset="-122"/>
                        <a:ea typeface="微软雅黑" panose="020B0503020204020204" charset="-122"/>
                      </a:endParaRPr>
                    </a:p>
                  </a:txBody>
                  <a:tcPr marL="34290" marR="34290" marT="0" marB="0" anchor="ctr" anchorCtr="0"/>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3501" name="image 3501"/>
          <p:cNvPicPr>
            <a:picLocks noChangeAspect="1"/>
          </p:cNvPicPr>
          <p:nvPr/>
        </p:nvPicPr>
        <p:blipFill>
          <a:blip r:embed="rId1"/>
          <a:srcRect t="6929" r="63198"/>
          <a:stretch>
            <a:fillRect/>
          </a:stretch>
        </p:blipFill>
        <p:spPr>
          <a:xfrm rot="10800000" flipV="1">
            <a:off x="12065" y="0"/>
            <a:ext cx="1963420" cy="6858000"/>
          </a:xfrm>
          <a:prstGeom prst="rect">
            <a:avLst/>
          </a:prstGeom>
        </p:spPr>
      </p:pic>
      <p:sp>
        <p:nvSpPr>
          <p:cNvPr id="3502" name="Object 3502"/>
          <p:cNvSpPr txBox="1"/>
          <p:nvPr/>
        </p:nvSpPr>
        <p:spPr>
          <a:xfrm>
            <a:off x="321580" y="589698"/>
            <a:ext cx="2647950" cy="5683250"/>
          </a:xfrm>
          <a:prstGeom prst="rect">
            <a:avLst/>
          </a:prstGeom>
        </p:spPr>
        <p:txBody>
          <a:bodyPr vert="horz" wrap="square" lIns="0" tIns="54415" rIns="0" bIns="54415" rtlCol="0" anchor="ctr" anchorCtr="0">
            <a:noAutofit/>
          </a:bodyPr>
          <a:lstStyle/>
          <a:p>
            <a:pPr algn="l">
              <a:lnSpc>
                <a:spcPct val="125000"/>
              </a:lnSpc>
            </a:pPr>
            <a:r>
              <a:rPr lang="zh-CN" sz="2000" b="1" i="0" dirty="0" smtClean="0">
                <a:solidFill>
                  <a:srgbClr val="FFFFFF"/>
                </a:solidFill>
                <a:latin typeface="Impact" panose="020B0806030902050204" charset="0"/>
                <a:ea typeface="微软雅黑" panose="020B0503020204020204" charset="-122"/>
              </a:rPr>
              <a:t>费率因子</a:t>
            </a:r>
            <a:endParaRPr lang="zh-CN" altLang="en-US" sz="2000" b="1" i="0" dirty="0" smtClean="0">
              <a:solidFill>
                <a:srgbClr val="FFFFFF"/>
              </a:solidFill>
              <a:latin typeface="Impact" panose="020B0806030902050204" charset="0"/>
              <a:ea typeface="微软雅黑" panose="020B0503020204020204" charset="-122"/>
            </a:endParaRPr>
          </a:p>
        </p:txBody>
      </p:sp>
      <p:sp>
        <p:nvSpPr>
          <p:cNvPr id="2" name="文本框 1"/>
          <p:cNvSpPr txBox="1"/>
          <p:nvPr/>
        </p:nvSpPr>
        <p:spPr>
          <a:xfrm>
            <a:off x="2573020" y="390208"/>
            <a:ext cx="6113780" cy="168910"/>
          </a:xfrm>
          <a:prstGeom prst="rect">
            <a:avLst/>
          </a:prstGeom>
        </p:spPr>
        <p:txBody>
          <a:bodyPr>
            <a:noAutofit/>
          </a:bodyPr>
          <a:p>
            <a:pPr marL="0" indent="0" algn="just" defTabSz="266700">
              <a:spcBef>
                <a:spcPts val="700"/>
              </a:spcBef>
              <a:spcAft>
                <a:spcPts val="700"/>
              </a:spcAft>
            </a:pPr>
            <a:r>
              <a:rPr lang="zh-CN" altLang="en-US" sz="1400" b="1">
                <a:latin typeface="微软雅黑" panose="020B0503020204020204" charset="-122"/>
                <a:ea typeface="微软雅黑" panose="020B0503020204020204" charset="-122"/>
                <a:cs typeface="微软雅黑" panose="020B0503020204020204" charset="-122"/>
              </a:rPr>
              <a:t>（</a:t>
            </a:r>
            <a:r>
              <a:rPr lang="en-US" altLang="zh-CN" sz="1400" b="1">
                <a:latin typeface="微软雅黑" panose="020B0503020204020204" charset="-122"/>
                <a:ea typeface="微软雅黑" panose="020B0503020204020204" charset="-122"/>
                <a:cs typeface="微软雅黑" panose="020B0503020204020204" charset="-122"/>
              </a:rPr>
              <a:t>1</a:t>
            </a:r>
            <a:r>
              <a:rPr lang="zh-CN" altLang="en-US" sz="1400" b="1">
                <a:latin typeface="微软雅黑" panose="020B0503020204020204" charset="-122"/>
                <a:ea typeface="微软雅黑" panose="020B0503020204020204" charset="-122"/>
                <a:cs typeface="微软雅黑" panose="020B0503020204020204" charset="-122"/>
              </a:rPr>
              <a:t>）等待期因子</a:t>
            </a:r>
            <a:endParaRPr lang="zh-CN" altLang="en-US" sz="1400" b="1">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2"/>
            </p:custDataLst>
          </p:nvPr>
        </p:nvGraphicFramePr>
        <p:xfrm>
          <a:off x="2740660" y="960120"/>
          <a:ext cx="3622675" cy="902970"/>
        </p:xfrm>
        <a:graphic>
          <a:graphicData uri="http://schemas.openxmlformats.org/drawingml/2006/table">
            <a:tbl>
              <a:tblPr firstRow="1" bandRow="1">
                <a:tableStyleId>{485886EA-D718-4DE3-8800-CF2EF31A1CDB}</a:tableStyleId>
              </a:tblPr>
              <a:tblGrid>
                <a:gridCol w="1227455"/>
                <a:gridCol w="2395220"/>
              </a:tblGrid>
              <a:tr h="277495">
                <a:tc>
                  <a:txBody>
                    <a:bodyPr/>
                    <a:p>
                      <a:pPr marL="0" indent="0" algn="ctr">
                        <a:spcBef>
                          <a:spcPct val="0"/>
                        </a:spcBef>
                        <a:spcAft>
                          <a:spcPct val="0"/>
                        </a:spcAft>
                      </a:pPr>
                      <a:r>
                        <a:rPr lang="zh-CN" sz="1400">
                          <a:latin typeface="微软雅黑" panose="020B0503020204020204" charset="-122"/>
                          <a:ea typeface="微软雅黑" panose="020B0503020204020204" charset="-122"/>
                        </a:rPr>
                        <a:t>等待期</a:t>
                      </a:r>
                      <a:endParaRPr lang="zh-CN" sz="14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zh-CN" sz="1400">
                          <a:latin typeface="微软雅黑" panose="020B0503020204020204" charset="-122"/>
                          <a:ea typeface="微软雅黑" panose="020B0503020204020204" charset="-122"/>
                        </a:rPr>
                        <a:t>等待期因子</a:t>
                      </a:r>
                      <a:endParaRPr lang="zh-CN" sz="1400">
                        <a:latin typeface="微软雅黑" panose="020B0503020204020204" charset="-122"/>
                        <a:ea typeface="微软雅黑" panose="020B0503020204020204" charset="-122"/>
                      </a:endParaRPr>
                    </a:p>
                  </a:txBody>
                  <a:tcPr marL="34290" marR="34290" marT="0" marB="0" anchor="ctr" anchorCtr="0"/>
                </a:tc>
              </a:tr>
              <a:tr h="295275">
                <a:tc>
                  <a:txBody>
                    <a:bodyPr/>
                    <a:p>
                      <a:pPr marL="0" indent="0" algn="ctr">
                        <a:spcBef>
                          <a:spcPct val="0"/>
                        </a:spcBef>
                        <a:spcAft>
                          <a:spcPct val="0"/>
                        </a:spcAft>
                      </a:pPr>
                      <a:r>
                        <a:rPr lang="zh-CN" sz="1400">
                          <a:latin typeface="微软雅黑" panose="020B0503020204020204" charset="-122"/>
                          <a:ea typeface="微软雅黑" panose="020B0503020204020204" charset="-122"/>
                        </a:rPr>
                        <a:t>有</a:t>
                      </a:r>
                      <a:endParaRPr lang="zh-CN" sz="14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92%</a:t>
                      </a:r>
                      <a:endParaRPr lang="en-US" altLang="zh-CN" sz="1400">
                        <a:latin typeface="微软雅黑" panose="020B0503020204020204" charset="-122"/>
                        <a:ea typeface="微软雅黑" panose="020B0503020204020204" charset="-122"/>
                      </a:endParaRPr>
                    </a:p>
                  </a:txBody>
                  <a:tcPr marL="34290" marR="34290" marT="0" marB="0" anchor="ctr" anchorCtr="0"/>
                </a:tc>
              </a:tr>
              <a:tr h="330200">
                <a:tc>
                  <a:txBody>
                    <a:bodyPr/>
                    <a:p>
                      <a:pPr marL="0" indent="0" algn="ctr">
                        <a:spcBef>
                          <a:spcPct val="0"/>
                        </a:spcBef>
                        <a:spcAft>
                          <a:spcPct val="0"/>
                        </a:spcAft>
                      </a:pPr>
                      <a:r>
                        <a:rPr lang="zh-CN" sz="1400">
                          <a:latin typeface="微软雅黑" panose="020B0503020204020204" charset="-122"/>
                          <a:ea typeface="微软雅黑" panose="020B0503020204020204" charset="-122"/>
                        </a:rPr>
                        <a:t>无</a:t>
                      </a:r>
                      <a:endParaRPr lang="zh-CN" sz="14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100%</a:t>
                      </a:r>
                      <a:endParaRPr lang="en-US" altLang="zh-CN" sz="1400">
                        <a:latin typeface="微软雅黑" panose="020B0503020204020204" charset="-122"/>
                        <a:ea typeface="微软雅黑" panose="020B0503020204020204" charset="-122"/>
                      </a:endParaRPr>
                    </a:p>
                  </a:txBody>
                  <a:tcPr marL="34290" marR="34290" marT="0" marB="0" anchor="ctr" anchorCtr="0"/>
                </a:tc>
              </a:tr>
            </a:tbl>
          </a:graphicData>
        </a:graphic>
      </p:graphicFrame>
      <p:sp>
        <p:nvSpPr>
          <p:cNvPr id="4" name="文本框 3"/>
          <p:cNvSpPr txBox="1"/>
          <p:nvPr/>
        </p:nvSpPr>
        <p:spPr>
          <a:xfrm>
            <a:off x="2573020" y="1804353"/>
            <a:ext cx="3570923" cy="640080"/>
          </a:xfrm>
          <a:prstGeom prst="rect">
            <a:avLst/>
          </a:prstGeom>
        </p:spPr>
        <p:txBody>
          <a:bodyPr>
            <a:noAutofit/>
          </a:bodyPr>
          <a:p>
            <a:endParaRPr lang="en-US" altLang="zh-CN" sz="1400" b="1">
              <a:latin typeface="+mn-ea"/>
              <a:cs typeface="+mn-ea"/>
            </a:endParaRPr>
          </a:p>
          <a:p>
            <a:pPr marL="0" indent="0" algn="just" defTabSz="266700">
              <a:spcBef>
                <a:spcPts val="700"/>
              </a:spcBef>
              <a:spcAft>
                <a:spcPts val="700"/>
              </a:spcAft>
            </a:pPr>
            <a:r>
              <a:rPr lang="zh-CN" altLang="en-US" sz="1400" b="1">
                <a:latin typeface="+mn-ea"/>
                <a:cs typeface="+mn-ea"/>
              </a:rPr>
              <a:t>（</a:t>
            </a:r>
            <a:r>
              <a:rPr lang="en-US" altLang="zh-CN" sz="1400" b="1">
                <a:latin typeface="+mn-ea"/>
                <a:cs typeface="+mn-ea"/>
              </a:rPr>
              <a:t>2</a:t>
            </a:r>
            <a:r>
              <a:rPr lang="zh-CN" altLang="en-US" sz="1400" b="1">
                <a:latin typeface="+mn-ea"/>
                <a:cs typeface="+mn-ea"/>
              </a:rPr>
              <a:t>）赔付比例因子</a:t>
            </a:r>
            <a:endParaRPr lang="zh-CN" altLang="en-US" sz="1400" b="1">
              <a:latin typeface="+mn-ea"/>
              <a:cs typeface="+mn-ea"/>
            </a:endParaRPr>
          </a:p>
        </p:txBody>
      </p:sp>
      <p:graphicFrame>
        <p:nvGraphicFramePr>
          <p:cNvPr id="5" name="表格 4"/>
          <p:cNvGraphicFramePr/>
          <p:nvPr>
            <p:custDataLst>
              <p:tags r:id="rId3"/>
            </p:custDataLst>
          </p:nvPr>
        </p:nvGraphicFramePr>
        <p:xfrm>
          <a:off x="2676525" y="2537143"/>
          <a:ext cx="3665220" cy="1924685"/>
        </p:xfrm>
        <a:graphic>
          <a:graphicData uri="http://schemas.openxmlformats.org/drawingml/2006/table">
            <a:tbl>
              <a:tblPr firstRow="1" bandRow="1">
                <a:tableStyleId>{65F41D57-670C-4228-BAC3-2548AD81BF66}</a:tableStyleId>
              </a:tblPr>
              <a:tblGrid>
                <a:gridCol w="2056765"/>
                <a:gridCol w="1608455"/>
              </a:tblGrid>
              <a:tr h="264160">
                <a:tc>
                  <a:txBody>
                    <a:bodyPr/>
                    <a:p>
                      <a:pPr marL="0" indent="0" algn="ctr">
                        <a:spcBef>
                          <a:spcPct val="0"/>
                        </a:spcBef>
                        <a:spcAft>
                          <a:spcPct val="0"/>
                        </a:spcAft>
                      </a:pPr>
                      <a:r>
                        <a:rPr lang="zh-CN" sz="1400">
                          <a:latin typeface="微软雅黑" panose="020B0503020204020204" charset="-122"/>
                          <a:ea typeface="微软雅黑" panose="020B0503020204020204" charset="-122"/>
                        </a:rPr>
                        <a:t>赔付比例</a:t>
                      </a:r>
                      <a:endParaRPr lang="zh-CN" sz="14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zh-CN" sz="1400">
                          <a:latin typeface="微软雅黑" panose="020B0503020204020204" charset="-122"/>
                          <a:ea typeface="微软雅黑" panose="020B0503020204020204" charset="-122"/>
                        </a:rPr>
                        <a:t>赔付比例因子</a:t>
                      </a:r>
                      <a:endParaRPr lang="zh-CN" sz="1400">
                        <a:latin typeface="微软雅黑" panose="020B0503020204020204" charset="-122"/>
                        <a:ea typeface="微软雅黑" panose="020B0503020204020204" charset="-122"/>
                      </a:endParaRPr>
                    </a:p>
                  </a:txBody>
                  <a:tcPr marL="34290" marR="34290" marT="0" marB="0" anchor="ctr" anchorCtr="0"/>
                </a:tc>
              </a:tr>
              <a:tr h="250190">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100%</a:t>
                      </a:r>
                      <a:endParaRPr lang="en-US" altLang="zh-CN" sz="14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100%</a:t>
                      </a:r>
                      <a:endParaRPr lang="en-US" altLang="zh-CN" sz="1400">
                        <a:latin typeface="微软雅黑" panose="020B0503020204020204" charset="-122"/>
                        <a:ea typeface="微软雅黑" panose="020B0503020204020204" charset="-122"/>
                      </a:endParaRPr>
                    </a:p>
                  </a:txBody>
                  <a:tcPr marL="34290" marR="34290" marT="0" marB="0" anchor="ctr" anchorCtr="0"/>
                </a:tc>
              </a:tr>
              <a:tr h="268605">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90%</a:t>
                      </a:r>
                      <a:endParaRPr lang="en-US" altLang="zh-CN" sz="14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90%</a:t>
                      </a:r>
                      <a:endParaRPr lang="en-US" altLang="zh-CN" sz="1400">
                        <a:latin typeface="微软雅黑" panose="020B0503020204020204" charset="-122"/>
                        <a:ea typeface="微软雅黑" panose="020B0503020204020204" charset="-122"/>
                      </a:endParaRPr>
                    </a:p>
                  </a:txBody>
                  <a:tcPr marL="34290" marR="34290" marT="0" marB="0" anchor="ctr" anchorCtr="0"/>
                </a:tc>
              </a:tr>
              <a:tr h="268605">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80%</a:t>
                      </a:r>
                      <a:endParaRPr lang="en-US" altLang="zh-CN" sz="14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80%</a:t>
                      </a:r>
                      <a:endParaRPr lang="en-US" altLang="zh-CN" sz="1400">
                        <a:latin typeface="微软雅黑" panose="020B0503020204020204" charset="-122"/>
                        <a:ea typeface="微软雅黑" panose="020B0503020204020204" charset="-122"/>
                      </a:endParaRPr>
                    </a:p>
                  </a:txBody>
                  <a:tcPr marL="34290" marR="34290" marT="0" marB="0" anchor="ctr" anchorCtr="0"/>
                </a:tc>
              </a:tr>
              <a:tr h="268605">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70%</a:t>
                      </a:r>
                      <a:endParaRPr lang="en-US" altLang="zh-CN" sz="14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70%</a:t>
                      </a:r>
                      <a:endParaRPr lang="en-US" altLang="zh-CN" sz="1400">
                        <a:latin typeface="微软雅黑" panose="020B0503020204020204" charset="-122"/>
                        <a:ea typeface="微软雅黑" panose="020B0503020204020204" charset="-122"/>
                      </a:endParaRPr>
                    </a:p>
                  </a:txBody>
                  <a:tcPr marL="34290" marR="34290" marT="0" marB="0" anchor="ctr" anchorCtr="0"/>
                </a:tc>
              </a:tr>
              <a:tr h="269240">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60%</a:t>
                      </a:r>
                      <a:endParaRPr lang="en-US" altLang="zh-CN" sz="14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60%</a:t>
                      </a:r>
                      <a:endParaRPr lang="en-US" altLang="zh-CN" sz="1400">
                        <a:latin typeface="微软雅黑" panose="020B0503020204020204" charset="-122"/>
                        <a:ea typeface="微软雅黑" panose="020B0503020204020204" charset="-122"/>
                      </a:endParaRPr>
                    </a:p>
                  </a:txBody>
                  <a:tcPr marL="34290" marR="34290" marT="0" marB="0" anchor="ctr" anchorCtr="0"/>
                </a:tc>
              </a:tr>
              <a:tr h="335280">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50%</a:t>
                      </a:r>
                      <a:endParaRPr lang="en-US" altLang="zh-CN" sz="14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400">
                          <a:latin typeface="微软雅黑" panose="020B0503020204020204" charset="-122"/>
                          <a:ea typeface="微软雅黑" panose="020B0503020204020204" charset="-122"/>
                        </a:rPr>
                        <a:t>50%</a:t>
                      </a:r>
                      <a:endParaRPr lang="en-US" altLang="zh-CN" sz="1400">
                        <a:latin typeface="微软雅黑" panose="020B0503020204020204" charset="-122"/>
                        <a:ea typeface="微软雅黑" panose="020B0503020204020204" charset="-122"/>
                      </a:endParaRPr>
                    </a:p>
                  </a:txBody>
                  <a:tcPr marL="34290" marR="34290" marT="0" marB="0" anchor="ctr" anchorCtr="0"/>
                </a:tc>
              </a:tr>
            </a:tbl>
          </a:graphicData>
        </a:graphic>
      </p:graphicFrame>
      <p:sp>
        <p:nvSpPr>
          <p:cNvPr id="12" name="文本框 11"/>
          <p:cNvSpPr txBox="1"/>
          <p:nvPr/>
        </p:nvSpPr>
        <p:spPr>
          <a:xfrm>
            <a:off x="2573020" y="4549775"/>
            <a:ext cx="4042410" cy="514668"/>
          </a:xfrm>
          <a:prstGeom prst="rect">
            <a:avLst/>
          </a:prstGeom>
        </p:spPr>
        <p:txBody>
          <a:bodyPr>
            <a:noAutofit/>
          </a:bodyPr>
          <a:p>
            <a:pPr marL="0" indent="0" algn="just" defTabSz="266700">
              <a:spcBef>
                <a:spcPts val="700"/>
              </a:spcBef>
              <a:spcAft>
                <a:spcPts val="700"/>
              </a:spcAft>
            </a:pPr>
            <a:r>
              <a:rPr lang="zh-CN" altLang="en-US" sz="1400">
                <a:latin typeface="+mn-ea"/>
                <a:cs typeface="+mn-ea"/>
              </a:rPr>
              <a:t>（</a:t>
            </a:r>
            <a:r>
              <a:rPr lang="en-US" altLang="zh-CN" sz="1400">
                <a:latin typeface="+mn-ea"/>
                <a:cs typeface="+mn-ea"/>
              </a:rPr>
              <a:t>3</a:t>
            </a:r>
            <a:r>
              <a:rPr lang="zh-CN" altLang="en-US" sz="1400">
                <a:latin typeface="+mn-ea"/>
                <a:cs typeface="+mn-ea"/>
              </a:rPr>
              <a:t>）住院年免赔额因子</a:t>
            </a:r>
            <a:endParaRPr lang="zh-CN" altLang="en-US" sz="1400">
              <a:latin typeface="+mn-ea"/>
              <a:cs typeface="+mn-ea"/>
            </a:endParaRPr>
          </a:p>
        </p:txBody>
      </p:sp>
      <p:graphicFrame>
        <p:nvGraphicFramePr>
          <p:cNvPr id="13" name="表格 12"/>
          <p:cNvGraphicFramePr/>
          <p:nvPr>
            <p:custDataLst>
              <p:tags r:id="rId4"/>
            </p:custDataLst>
          </p:nvPr>
        </p:nvGraphicFramePr>
        <p:xfrm>
          <a:off x="2698115" y="4975860"/>
          <a:ext cx="3665220" cy="1537970"/>
        </p:xfrm>
        <a:graphic>
          <a:graphicData uri="http://schemas.openxmlformats.org/drawingml/2006/table">
            <a:tbl>
              <a:tblPr firstRow="1" bandRow="1">
                <a:tableStyleId>{F49FA36B-6F01-428E-A6CB-07CB61ABA0AB}</a:tableStyleId>
              </a:tblPr>
              <a:tblGrid>
                <a:gridCol w="1226185"/>
                <a:gridCol w="2439035"/>
              </a:tblGrid>
              <a:tr h="281305">
                <a:tc>
                  <a:txBody>
                    <a:bodyPr/>
                    <a:p>
                      <a:pPr marL="0" indent="0" algn="ctr">
                        <a:spcBef>
                          <a:spcPct val="0"/>
                        </a:spcBef>
                        <a:spcAft>
                          <a:spcPct val="0"/>
                        </a:spcAft>
                      </a:pPr>
                      <a:r>
                        <a:rPr lang="zh-CN" sz="1400" b="1">
                          <a:latin typeface="微软雅黑" panose="020B0503020204020204" charset="-122"/>
                          <a:ea typeface="微软雅黑" panose="020B0503020204020204" charset="-122"/>
                        </a:rPr>
                        <a:t>住院年免赔额</a:t>
                      </a:r>
                      <a:endParaRPr lang="zh-CN" sz="14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zh-CN" sz="1400" b="1">
                          <a:latin typeface="微软雅黑" panose="020B0503020204020204" charset="-122"/>
                          <a:ea typeface="微软雅黑" panose="020B0503020204020204" charset="-122"/>
                        </a:rPr>
                        <a:t>住院年免赔额因子</a:t>
                      </a:r>
                      <a:endParaRPr lang="zh-CN" sz="1400" b="1">
                        <a:latin typeface="微软雅黑" panose="020B0503020204020204" charset="-122"/>
                        <a:ea typeface="微软雅黑" panose="020B0503020204020204" charset="-122"/>
                      </a:endParaRPr>
                    </a:p>
                  </a:txBody>
                  <a:tcPr marL="34290" marR="34290" marT="0" marB="0" anchor="ctr" anchorCtr="0"/>
                </a:tc>
              </a:tr>
              <a:tr h="213360">
                <a:tc>
                  <a:txBody>
                    <a:bodyPr/>
                    <a:p>
                      <a:pPr marL="0" indent="0" algn="ctr">
                        <a:spcBef>
                          <a:spcPct val="0"/>
                        </a:spcBef>
                        <a:spcAft>
                          <a:spcPct val="0"/>
                        </a:spcAft>
                      </a:pPr>
                      <a:r>
                        <a:rPr lang="en-US" altLang="zh-CN" sz="1400" b="1">
                          <a:latin typeface="微软雅黑" panose="020B0503020204020204" charset="-122"/>
                          <a:ea typeface="微软雅黑" panose="020B0503020204020204" charset="-122"/>
                        </a:rPr>
                        <a:t>0</a:t>
                      </a:r>
                      <a:endParaRPr lang="en-US" altLang="zh-CN" sz="14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400" b="1">
                          <a:latin typeface="微软雅黑" panose="020B0503020204020204" charset="-122"/>
                          <a:ea typeface="微软雅黑" panose="020B0503020204020204" charset="-122"/>
                        </a:rPr>
                        <a:t>100%</a:t>
                      </a:r>
                      <a:endParaRPr lang="en-US" altLang="zh-CN" sz="1400" b="1">
                        <a:latin typeface="微软雅黑" panose="020B0503020204020204" charset="-122"/>
                        <a:ea typeface="微软雅黑" panose="020B0503020204020204" charset="-122"/>
                      </a:endParaRPr>
                    </a:p>
                  </a:txBody>
                  <a:tcPr marL="34290" marR="34290" marT="0" marB="0" anchor="ctr" anchorCtr="0"/>
                </a:tc>
              </a:tr>
              <a:tr h="267335">
                <a:tc>
                  <a:txBody>
                    <a:bodyPr/>
                    <a:p>
                      <a:pPr marL="0" indent="0" algn="ctr">
                        <a:spcBef>
                          <a:spcPct val="0"/>
                        </a:spcBef>
                        <a:spcAft>
                          <a:spcPct val="0"/>
                        </a:spcAft>
                      </a:pPr>
                      <a:r>
                        <a:rPr lang="en-US" altLang="zh-CN" sz="1400" b="1">
                          <a:latin typeface="微软雅黑" panose="020B0503020204020204" charset="-122"/>
                          <a:ea typeface="微软雅黑" panose="020B0503020204020204" charset="-122"/>
                        </a:rPr>
                        <a:t>5,000</a:t>
                      </a:r>
                      <a:endParaRPr lang="en-US" altLang="zh-CN" sz="14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400" b="1">
                          <a:latin typeface="微软雅黑" panose="020B0503020204020204" charset="-122"/>
                          <a:ea typeface="微软雅黑" panose="020B0503020204020204" charset="-122"/>
                        </a:rPr>
                        <a:t>70%</a:t>
                      </a:r>
                      <a:endParaRPr lang="en-US" altLang="zh-CN" sz="1400" b="1">
                        <a:latin typeface="微软雅黑" panose="020B0503020204020204" charset="-122"/>
                        <a:ea typeface="微软雅黑" panose="020B0503020204020204" charset="-122"/>
                      </a:endParaRPr>
                    </a:p>
                  </a:txBody>
                  <a:tcPr marL="34290" marR="34290" marT="0" marB="0" anchor="ctr" anchorCtr="0"/>
                </a:tc>
              </a:tr>
              <a:tr h="226695">
                <a:tc>
                  <a:txBody>
                    <a:bodyPr/>
                    <a:p>
                      <a:pPr marL="0" indent="0" algn="ctr">
                        <a:spcBef>
                          <a:spcPct val="0"/>
                        </a:spcBef>
                        <a:spcAft>
                          <a:spcPct val="0"/>
                        </a:spcAft>
                      </a:pPr>
                      <a:r>
                        <a:rPr lang="en-US" altLang="zh-CN" sz="1400" b="1">
                          <a:latin typeface="微软雅黑" panose="020B0503020204020204" charset="-122"/>
                          <a:ea typeface="微软雅黑" panose="020B0503020204020204" charset="-122"/>
                        </a:rPr>
                        <a:t>10,000</a:t>
                      </a:r>
                      <a:endParaRPr lang="en-US" altLang="zh-CN" sz="14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400" b="1">
                          <a:latin typeface="微软雅黑" panose="020B0503020204020204" charset="-122"/>
                          <a:ea typeface="微软雅黑" panose="020B0503020204020204" charset="-122"/>
                        </a:rPr>
                        <a:t>60%</a:t>
                      </a:r>
                      <a:endParaRPr lang="en-US" altLang="zh-CN" sz="1400" b="1">
                        <a:latin typeface="微软雅黑" panose="020B0503020204020204" charset="-122"/>
                        <a:ea typeface="微软雅黑" panose="020B0503020204020204" charset="-122"/>
                      </a:endParaRPr>
                    </a:p>
                  </a:txBody>
                  <a:tcPr marL="34290" marR="34290" marT="0" marB="0" anchor="ctr" anchorCtr="0"/>
                </a:tc>
              </a:tr>
              <a:tr h="240665">
                <a:tc>
                  <a:txBody>
                    <a:bodyPr/>
                    <a:p>
                      <a:pPr marL="0" indent="0" algn="ctr">
                        <a:spcBef>
                          <a:spcPct val="0"/>
                        </a:spcBef>
                        <a:spcAft>
                          <a:spcPct val="0"/>
                        </a:spcAft>
                      </a:pPr>
                      <a:r>
                        <a:rPr lang="en-US" altLang="zh-CN" sz="1400" b="1">
                          <a:latin typeface="微软雅黑" panose="020B0503020204020204" charset="-122"/>
                          <a:ea typeface="微软雅黑" panose="020B0503020204020204" charset="-122"/>
                        </a:rPr>
                        <a:t>15,000</a:t>
                      </a:r>
                      <a:endParaRPr lang="en-US" altLang="zh-CN" sz="14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400" b="1">
                          <a:latin typeface="微软雅黑" panose="020B0503020204020204" charset="-122"/>
                          <a:ea typeface="微软雅黑" panose="020B0503020204020204" charset="-122"/>
                        </a:rPr>
                        <a:t>55%</a:t>
                      </a:r>
                      <a:endParaRPr lang="en-US" altLang="zh-CN" sz="1400" b="1">
                        <a:latin typeface="微软雅黑" panose="020B0503020204020204" charset="-122"/>
                        <a:ea typeface="微软雅黑" panose="020B0503020204020204" charset="-122"/>
                      </a:endParaRPr>
                    </a:p>
                  </a:txBody>
                  <a:tcPr marL="34290" marR="34290" marT="0" marB="0" anchor="ctr" anchorCtr="0"/>
                </a:tc>
              </a:tr>
              <a:tr h="308610">
                <a:tc>
                  <a:txBody>
                    <a:bodyPr/>
                    <a:p>
                      <a:pPr marL="0" indent="0" algn="ctr">
                        <a:spcBef>
                          <a:spcPct val="0"/>
                        </a:spcBef>
                        <a:spcAft>
                          <a:spcPct val="0"/>
                        </a:spcAft>
                      </a:pPr>
                      <a:r>
                        <a:rPr lang="en-US" altLang="zh-CN" sz="1400" b="1">
                          <a:latin typeface="微软雅黑" panose="020B0503020204020204" charset="-122"/>
                          <a:ea typeface="微软雅黑" panose="020B0503020204020204" charset="-122"/>
                        </a:rPr>
                        <a:t>20,000</a:t>
                      </a:r>
                      <a:endParaRPr lang="en-US" altLang="zh-CN" sz="1400" b="1">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400" b="1">
                          <a:latin typeface="微软雅黑" panose="020B0503020204020204" charset="-122"/>
                          <a:ea typeface="微软雅黑" panose="020B0503020204020204" charset="-122"/>
                        </a:rPr>
                        <a:t>50%</a:t>
                      </a:r>
                      <a:endParaRPr lang="en-US" altLang="zh-CN" sz="1400" b="1">
                        <a:latin typeface="微软雅黑" panose="020B0503020204020204" charset="-122"/>
                        <a:ea typeface="微软雅黑" panose="020B0503020204020204" charset="-122"/>
                      </a:endParaRPr>
                    </a:p>
                  </a:txBody>
                  <a:tcPr marL="34290" marR="34290" marT="0" marB="0" anchor="ctr" anchorCtr="0"/>
                </a:tc>
              </a:tr>
            </a:tbl>
          </a:graphicData>
        </a:graphic>
      </p:graphicFrame>
      <p:sp>
        <p:nvSpPr>
          <p:cNvPr id="14" name="文本框 13"/>
          <p:cNvSpPr txBox="1"/>
          <p:nvPr/>
        </p:nvSpPr>
        <p:spPr>
          <a:xfrm>
            <a:off x="7417753" y="348298"/>
            <a:ext cx="6113780" cy="168910"/>
          </a:xfrm>
          <a:prstGeom prst="rect">
            <a:avLst/>
          </a:prstGeom>
        </p:spPr>
        <p:txBody>
          <a:bodyPr>
            <a:noAutofit/>
          </a:bodyPr>
          <a:p>
            <a:pPr marL="0" indent="0" algn="just" defTabSz="266700">
              <a:spcBef>
                <a:spcPts val="700"/>
              </a:spcBef>
              <a:spcAft>
                <a:spcPts val="700"/>
              </a:spcAft>
            </a:pPr>
            <a:r>
              <a:rPr lang="en-US" altLang="zh-CN" sz="1400" b="1">
                <a:latin typeface="+mn-ea"/>
                <a:cs typeface="+mn-ea"/>
              </a:rPr>
              <a:t>（4）</a:t>
            </a:r>
            <a:r>
              <a:rPr lang="zh-CN" altLang="en-US" sz="1400" b="1">
                <a:latin typeface="+mn-ea"/>
                <a:cs typeface="+mn-ea"/>
              </a:rPr>
              <a:t>门急诊年免赔额因子</a:t>
            </a:r>
            <a:endParaRPr lang="zh-CN" altLang="en-US" sz="1400" b="1">
              <a:latin typeface="+mn-ea"/>
              <a:cs typeface="+mn-ea"/>
            </a:endParaRPr>
          </a:p>
        </p:txBody>
      </p:sp>
      <p:graphicFrame>
        <p:nvGraphicFramePr>
          <p:cNvPr id="15" name="表格 14"/>
          <p:cNvGraphicFramePr/>
          <p:nvPr>
            <p:custDataLst>
              <p:tags r:id="rId5"/>
            </p:custDataLst>
          </p:nvPr>
        </p:nvGraphicFramePr>
        <p:xfrm>
          <a:off x="7651433" y="779780"/>
          <a:ext cx="3570605" cy="1242695"/>
        </p:xfrm>
        <a:graphic>
          <a:graphicData uri="http://schemas.openxmlformats.org/drawingml/2006/table">
            <a:tbl>
              <a:tblPr firstRow="1" bandRow="1">
                <a:tableStyleId>{10FFABF2-9E58-49AE-8E56-95086EDDCC6D}</a:tableStyleId>
              </a:tblPr>
              <a:tblGrid>
                <a:gridCol w="1397635"/>
                <a:gridCol w="2172970"/>
              </a:tblGrid>
              <a:tr h="213360">
                <a:tc>
                  <a:txBody>
                    <a:bodyPr/>
                    <a:p>
                      <a:pPr marL="0" indent="0" algn="ctr">
                        <a:spcBef>
                          <a:spcPct val="0"/>
                        </a:spcBef>
                        <a:spcAft>
                          <a:spcPct val="0"/>
                        </a:spcAft>
                      </a:pPr>
                      <a:r>
                        <a:rPr lang="zh-CN" sz="1400" b="1"/>
                        <a:t>门急诊年免赔额</a:t>
                      </a:r>
                      <a:endParaRPr lang="zh-CN" sz="1400" b="1"/>
                    </a:p>
                  </a:txBody>
                  <a:tcPr marL="34290" marR="34290" marT="0" marB="0" anchor="ctr" anchorCtr="0"/>
                </a:tc>
                <a:tc>
                  <a:txBody>
                    <a:bodyPr/>
                    <a:p>
                      <a:pPr marL="0" indent="0" algn="ctr">
                        <a:spcBef>
                          <a:spcPct val="0"/>
                        </a:spcBef>
                        <a:spcAft>
                          <a:spcPct val="0"/>
                        </a:spcAft>
                      </a:pPr>
                      <a:r>
                        <a:rPr lang="zh-CN" sz="1400" b="1"/>
                        <a:t>门急诊年免赔额因子　</a:t>
                      </a:r>
                      <a:endParaRPr lang="zh-CN" sz="1400" b="1"/>
                    </a:p>
                  </a:txBody>
                  <a:tcPr marL="34290" marR="34290" marT="0" marB="0" anchor="ctr" anchorCtr="0"/>
                </a:tc>
              </a:tr>
              <a:tr h="240030">
                <a:tc>
                  <a:txBody>
                    <a:bodyPr/>
                    <a:p>
                      <a:pPr marL="0" indent="0" algn="ctr">
                        <a:spcBef>
                          <a:spcPct val="0"/>
                        </a:spcBef>
                        <a:spcAft>
                          <a:spcPct val="0"/>
                        </a:spcAft>
                      </a:pPr>
                      <a:r>
                        <a:rPr lang="en-US" altLang="zh-CN" sz="1400" b="1"/>
                        <a:t>0</a:t>
                      </a:r>
                      <a:endParaRPr lang="en-US" altLang="zh-CN" sz="1400" b="1"/>
                    </a:p>
                  </a:txBody>
                  <a:tcPr marL="34290" marR="34290" marT="0" marB="0" anchor="ctr" anchorCtr="0"/>
                </a:tc>
                <a:tc>
                  <a:txBody>
                    <a:bodyPr/>
                    <a:p>
                      <a:pPr marL="0" indent="0" algn="ctr">
                        <a:spcBef>
                          <a:spcPct val="0"/>
                        </a:spcBef>
                        <a:spcAft>
                          <a:spcPct val="0"/>
                        </a:spcAft>
                      </a:pPr>
                      <a:r>
                        <a:rPr lang="en-US" altLang="zh-CN" sz="1400" b="1"/>
                        <a:t>100%</a:t>
                      </a:r>
                      <a:endParaRPr lang="en-US" altLang="zh-CN" sz="1400" b="1"/>
                    </a:p>
                  </a:txBody>
                  <a:tcPr marL="34290" marR="34290" marT="0" marB="0" anchor="ctr" anchorCtr="0"/>
                </a:tc>
              </a:tr>
              <a:tr h="267335">
                <a:tc>
                  <a:txBody>
                    <a:bodyPr/>
                    <a:p>
                      <a:pPr marL="0" indent="0" algn="ctr">
                        <a:spcBef>
                          <a:spcPct val="0"/>
                        </a:spcBef>
                        <a:spcAft>
                          <a:spcPct val="0"/>
                        </a:spcAft>
                      </a:pPr>
                      <a:r>
                        <a:rPr lang="en-US" altLang="zh-CN" sz="1400" b="1"/>
                        <a:t>200</a:t>
                      </a:r>
                      <a:endParaRPr lang="en-US" altLang="zh-CN" sz="1400" b="1"/>
                    </a:p>
                  </a:txBody>
                  <a:tcPr marL="34290" marR="34290" marT="0" marB="0" anchor="ctr" anchorCtr="0"/>
                </a:tc>
                <a:tc>
                  <a:txBody>
                    <a:bodyPr/>
                    <a:p>
                      <a:pPr marL="0" indent="0" algn="ctr">
                        <a:spcBef>
                          <a:spcPct val="0"/>
                        </a:spcBef>
                        <a:spcAft>
                          <a:spcPct val="0"/>
                        </a:spcAft>
                      </a:pPr>
                      <a:r>
                        <a:rPr lang="en-US" altLang="zh-CN" sz="1400" b="1"/>
                        <a:t>96%</a:t>
                      </a:r>
                      <a:endParaRPr lang="en-US" altLang="zh-CN" sz="1400" b="1"/>
                    </a:p>
                  </a:txBody>
                  <a:tcPr marL="34290" marR="34290" marT="0" marB="0" anchor="ctr" anchorCtr="0"/>
                </a:tc>
              </a:tr>
              <a:tr h="254000">
                <a:tc>
                  <a:txBody>
                    <a:bodyPr/>
                    <a:p>
                      <a:pPr marL="0" indent="0" algn="ctr">
                        <a:spcBef>
                          <a:spcPct val="0"/>
                        </a:spcBef>
                        <a:spcAft>
                          <a:spcPct val="0"/>
                        </a:spcAft>
                      </a:pPr>
                      <a:r>
                        <a:rPr lang="en-US" altLang="zh-CN" sz="1400" b="1"/>
                        <a:t>500</a:t>
                      </a:r>
                      <a:endParaRPr lang="en-US" altLang="zh-CN" sz="1400" b="1"/>
                    </a:p>
                  </a:txBody>
                  <a:tcPr marL="34290" marR="34290" marT="0" marB="0" anchor="ctr" anchorCtr="0"/>
                </a:tc>
                <a:tc>
                  <a:txBody>
                    <a:bodyPr/>
                    <a:p>
                      <a:pPr marL="0" indent="0" algn="ctr">
                        <a:spcBef>
                          <a:spcPct val="0"/>
                        </a:spcBef>
                        <a:spcAft>
                          <a:spcPct val="0"/>
                        </a:spcAft>
                      </a:pPr>
                      <a:r>
                        <a:rPr lang="en-US" altLang="zh-CN" sz="1400" b="1"/>
                        <a:t>92%</a:t>
                      </a:r>
                      <a:endParaRPr lang="en-US" altLang="zh-CN" sz="1400" b="1"/>
                    </a:p>
                  </a:txBody>
                  <a:tcPr marL="34290" marR="34290" marT="0" marB="0" anchor="ctr" anchorCtr="0"/>
                </a:tc>
              </a:tr>
              <a:tr h="267970">
                <a:tc>
                  <a:txBody>
                    <a:bodyPr/>
                    <a:p>
                      <a:pPr marL="0" indent="0" algn="ctr">
                        <a:spcBef>
                          <a:spcPct val="0"/>
                        </a:spcBef>
                        <a:spcAft>
                          <a:spcPct val="0"/>
                        </a:spcAft>
                      </a:pPr>
                      <a:r>
                        <a:rPr lang="en-US" altLang="zh-CN" sz="1400" b="1"/>
                        <a:t>1,300</a:t>
                      </a:r>
                      <a:endParaRPr lang="en-US" altLang="zh-CN" sz="1400" b="1"/>
                    </a:p>
                  </a:txBody>
                  <a:tcPr marL="34290" marR="34290" marT="0" marB="0" anchor="ctr" anchorCtr="0"/>
                </a:tc>
                <a:tc>
                  <a:txBody>
                    <a:bodyPr/>
                    <a:p>
                      <a:pPr marL="0" indent="0" algn="ctr">
                        <a:spcBef>
                          <a:spcPct val="0"/>
                        </a:spcBef>
                        <a:spcAft>
                          <a:spcPct val="0"/>
                        </a:spcAft>
                      </a:pPr>
                      <a:r>
                        <a:rPr lang="en-US" altLang="zh-CN" sz="1400" b="1"/>
                        <a:t>80%</a:t>
                      </a:r>
                      <a:endParaRPr lang="en-US" altLang="zh-CN" sz="1400" b="1"/>
                    </a:p>
                  </a:txBody>
                  <a:tcPr marL="34290" marR="34290" marT="0" marB="0" anchor="ctr" anchorCtr="0"/>
                </a:tc>
              </a:tr>
            </a:tbl>
          </a:graphicData>
        </a:graphic>
      </p:graphicFrame>
      <p:sp>
        <p:nvSpPr>
          <p:cNvPr id="16" name="文本框 15"/>
          <p:cNvSpPr txBox="1"/>
          <p:nvPr/>
        </p:nvSpPr>
        <p:spPr>
          <a:xfrm>
            <a:off x="7417753" y="2113915"/>
            <a:ext cx="6113780" cy="168910"/>
          </a:xfrm>
          <a:prstGeom prst="rect">
            <a:avLst/>
          </a:prstGeom>
        </p:spPr>
        <p:txBody>
          <a:bodyPr>
            <a:noAutofit/>
          </a:bodyPr>
          <a:p>
            <a:pPr marL="0" indent="0" algn="just" defTabSz="266700">
              <a:spcBef>
                <a:spcPts val="700"/>
              </a:spcBef>
              <a:spcAft>
                <a:spcPts val="700"/>
              </a:spcAft>
            </a:pPr>
            <a:r>
              <a:rPr lang="en-US" altLang="zh-CN" sz="1400" b="1">
                <a:latin typeface="+mn-ea"/>
                <a:cs typeface="+mn-ea"/>
              </a:rPr>
              <a:t>（5）</a:t>
            </a:r>
            <a:r>
              <a:rPr lang="zh-CN" altLang="en-US" sz="1400" b="1">
                <a:latin typeface="+mn-ea"/>
                <a:cs typeface="+mn-ea"/>
              </a:rPr>
              <a:t>门急诊次免赔额因子</a:t>
            </a:r>
            <a:endParaRPr lang="zh-CN" altLang="en-US" sz="1400" b="1">
              <a:latin typeface="+mn-ea"/>
              <a:cs typeface="+mn-ea"/>
            </a:endParaRPr>
          </a:p>
        </p:txBody>
      </p:sp>
      <p:graphicFrame>
        <p:nvGraphicFramePr>
          <p:cNvPr id="17" name="表格 16"/>
          <p:cNvGraphicFramePr/>
          <p:nvPr>
            <p:custDataLst>
              <p:tags r:id="rId6"/>
            </p:custDataLst>
          </p:nvPr>
        </p:nvGraphicFramePr>
        <p:xfrm>
          <a:off x="7552690" y="2536190"/>
          <a:ext cx="3632835" cy="1666240"/>
        </p:xfrm>
        <a:graphic>
          <a:graphicData uri="http://schemas.openxmlformats.org/drawingml/2006/table">
            <a:tbl>
              <a:tblPr firstRow="1" bandRow="1">
                <a:tableStyleId>{C852776F-2AE3-4CEA-836A-0C6360167A21}</a:tableStyleId>
              </a:tblPr>
              <a:tblGrid>
                <a:gridCol w="1210945"/>
                <a:gridCol w="1210945"/>
                <a:gridCol w="1210945"/>
              </a:tblGrid>
              <a:tr h="481330">
                <a:tc>
                  <a:txBody>
                    <a:bodyPr/>
                    <a:p>
                      <a:pPr marL="0" indent="0" algn="ctr">
                        <a:spcBef>
                          <a:spcPct val="0"/>
                        </a:spcBef>
                        <a:spcAft>
                          <a:spcPct val="0"/>
                        </a:spcAft>
                      </a:pPr>
                      <a:r>
                        <a:rPr lang="zh-CN" sz="1200">
                          <a:latin typeface="微软雅黑" panose="020B0503020204020204" charset="-122"/>
                          <a:ea typeface="微软雅黑" panose="020B0503020204020204" charset="-122"/>
                        </a:rPr>
                        <a:t>门急诊次免赔额</a:t>
                      </a:r>
                      <a:endParaRPr lang="zh-CN" sz="12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zh-CN" sz="1200">
                          <a:latin typeface="微软雅黑" panose="020B0503020204020204" charset="-122"/>
                          <a:ea typeface="微软雅黑" panose="020B0503020204020204" charset="-122"/>
                        </a:rPr>
                        <a:t>　门诊普通部次免赔额因子</a:t>
                      </a:r>
                      <a:endParaRPr lang="zh-CN" sz="12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zh-CN" sz="1200">
                          <a:latin typeface="微软雅黑" panose="020B0503020204020204" charset="-122"/>
                          <a:ea typeface="微软雅黑" panose="020B0503020204020204" charset="-122"/>
                        </a:rPr>
                        <a:t>　门诊特需部次免赔额因子</a:t>
                      </a:r>
                      <a:endParaRPr lang="zh-CN" sz="1200">
                        <a:latin typeface="微软雅黑" panose="020B0503020204020204" charset="-122"/>
                        <a:ea typeface="微软雅黑" panose="020B0503020204020204" charset="-122"/>
                      </a:endParaRPr>
                    </a:p>
                  </a:txBody>
                  <a:tcPr marL="34290" marR="34290" marT="0" marB="0" anchor="ctr" anchorCtr="0"/>
                </a:tc>
              </a:tr>
              <a:tr h="236855">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0</a:t>
                      </a:r>
                      <a:endParaRPr lang="en-US" altLang="zh-CN" sz="12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100%</a:t>
                      </a:r>
                      <a:endParaRPr lang="en-US" altLang="zh-CN" sz="12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100%</a:t>
                      </a:r>
                      <a:endParaRPr lang="en-US" altLang="zh-CN" sz="1200">
                        <a:latin typeface="微软雅黑" panose="020B0503020204020204" charset="-122"/>
                        <a:ea typeface="微软雅黑" panose="020B0503020204020204" charset="-122"/>
                      </a:endParaRPr>
                    </a:p>
                  </a:txBody>
                  <a:tcPr marL="34290" marR="34290" marT="0" marB="0" anchor="ctr" anchorCtr="0"/>
                </a:tc>
              </a:tr>
              <a:tr h="196215">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50</a:t>
                      </a:r>
                      <a:endParaRPr lang="en-US" altLang="zh-CN" sz="12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89%</a:t>
                      </a:r>
                      <a:endParaRPr lang="en-US" altLang="zh-CN" sz="12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95%</a:t>
                      </a:r>
                      <a:endParaRPr lang="en-US" altLang="zh-CN" sz="1200">
                        <a:latin typeface="微软雅黑" panose="020B0503020204020204" charset="-122"/>
                        <a:ea typeface="微软雅黑" panose="020B0503020204020204" charset="-122"/>
                      </a:endParaRPr>
                    </a:p>
                  </a:txBody>
                  <a:tcPr marL="34290" marR="34290" marT="0" marB="0" anchor="ctr" anchorCtr="0"/>
                </a:tc>
              </a:tr>
              <a:tr h="236855">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100</a:t>
                      </a:r>
                      <a:endParaRPr lang="en-US" altLang="zh-CN" sz="12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79%</a:t>
                      </a:r>
                      <a:endParaRPr lang="en-US" altLang="zh-CN" sz="12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90%</a:t>
                      </a:r>
                      <a:endParaRPr lang="en-US" altLang="zh-CN" sz="1200">
                        <a:latin typeface="微软雅黑" panose="020B0503020204020204" charset="-122"/>
                        <a:ea typeface="微软雅黑" panose="020B0503020204020204" charset="-122"/>
                      </a:endParaRPr>
                    </a:p>
                  </a:txBody>
                  <a:tcPr marL="34290" marR="34290" marT="0" marB="0" anchor="ctr" anchorCtr="0"/>
                </a:tc>
              </a:tr>
              <a:tr h="223520">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200</a:t>
                      </a:r>
                      <a:endParaRPr lang="en-US" altLang="zh-CN" sz="12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62%</a:t>
                      </a:r>
                      <a:endParaRPr lang="en-US" altLang="zh-CN" sz="12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80%</a:t>
                      </a:r>
                      <a:endParaRPr lang="en-US" altLang="zh-CN" sz="1200">
                        <a:latin typeface="微软雅黑" panose="020B0503020204020204" charset="-122"/>
                        <a:ea typeface="微软雅黑" panose="020B0503020204020204" charset="-122"/>
                      </a:endParaRPr>
                    </a:p>
                  </a:txBody>
                  <a:tcPr marL="34290" marR="34290" marT="0" marB="0" anchor="ctr" anchorCtr="0"/>
                </a:tc>
              </a:tr>
              <a:tr h="291465">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500</a:t>
                      </a:r>
                      <a:endParaRPr lang="en-US" altLang="zh-CN" sz="12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35%</a:t>
                      </a:r>
                      <a:endParaRPr lang="en-US" altLang="zh-CN" sz="1200">
                        <a:latin typeface="微软雅黑" panose="020B0503020204020204" charset="-122"/>
                        <a:ea typeface="微软雅黑" panose="020B0503020204020204" charset="-122"/>
                      </a:endParaRPr>
                    </a:p>
                  </a:txBody>
                  <a:tcPr marL="34290" marR="34290" marT="0" marB="0" anchor="ctr" anchorCtr="0"/>
                </a:tc>
                <a:tc>
                  <a:txBody>
                    <a:bodyPr/>
                    <a:p>
                      <a:pPr marL="0" indent="0" algn="ctr">
                        <a:spcBef>
                          <a:spcPct val="0"/>
                        </a:spcBef>
                        <a:spcAft>
                          <a:spcPct val="0"/>
                        </a:spcAft>
                      </a:pPr>
                      <a:r>
                        <a:rPr lang="en-US" altLang="zh-CN" sz="1200">
                          <a:latin typeface="微软雅黑" panose="020B0503020204020204" charset="-122"/>
                          <a:ea typeface="微软雅黑" panose="020B0503020204020204" charset="-122"/>
                        </a:rPr>
                        <a:t>65%</a:t>
                      </a:r>
                      <a:endParaRPr lang="en-US" altLang="zh-CN" sz="1200">
                        <a:latin typeface="微软雅黑" panose="020B0503020204020204" charset="-122"/>
                        <a:ea typeface="微软雅黑" panose="020B0503020204020204" charset="-122"/>
                      </a:endParaRPr>
                    </a:p>
                  </a:txBody>
                  <a:tcPr marL="34290" marR="34290" marT="0" marB="0" anchor="ctr" anchorCtr="0"/>
                </a:tc>
              </a:tr>
            </a:tbl>
          </a:graphicData>
        </a:graphic>
      </p:graphicFrame>
      <p:sp>
        <p:nvSpPr>
          <p:cNvPr id="18" name="文本框 17"/>
          <p:cNvSpPr txBox="1"/>
          <p:nvPr/>
        </p:nvSpPr>
        <p:spPr>
          <a:xfrm>
            <a:off x="7267258" y="4307205"/>
            <a:ext cx="4338003" cy="2331085"/>
          </a:xfrm>
          <a:prstGeom prst="rect">
            <a:avLst/>
          </a:prstGeom>
          <a:solidFill>
            <a:schemeClr val="accent6">
              <a:lumMod val="20000"/>
              <a:lumOff val="80000"/>
            </a:schemeClr>
          </a:solidFill>
        </p:spPr>
        <p:txBody>
          <a:bodyPr>
            <a:noAutofit/>
          </a:bodyPr>
          <a:p>
            <a:pPr marL="0" indent="0" algn="just" defTabSz="266700">
              <a:lnSpc>
                <a:spcPct val="200000"/>
              </a:lnSpc>
              <a:spcBef>
                <a:spcPts val="700"/>
              </a:spcBef>
              <a:spcAft>
                <a:spcPts val="700"/>
              </a:spcAft>
            </a:pPr>
            <a:r>
              <a:rPr lang="zh-CN" altLang="en-US" sz="1400" b="1">
                <a:latin typeface="+mn-ea"/>
                <a:cs typeface="+mn-ea"/>
              </a:rPr>
              <a:t>总保费</a:t>
            </a:r>
            <a:r>
              <a:rPr lang="en-US" altLang="zh-CN" sz="1200">
                <a:latin typeface="+mn-ea"/>
                <a:cs typeface="+mn-ea"/>
              </a:rPr>
              <a:t>= </a:t>
            </a:r>
            <a:r>
              <a:rPr lang="zh-CN" altLang="en-US" sz="1200">
                <a:latin typeface="+mn-ea"/>
                <a:cs typeface="+mn-ea"/>
              </a:rPr>
              <a:t>一般住院医疗保险金、重大疾病医疗保险金、恶性肿瘤</a:t>
            </a:r>
            <a:r>
              <a:rPr lang="en-US" altLang="zh-CN" sz="1200">
                <a:latin typeface="+mn-ea"/>
                <a:cs typeface="+mn-ea"/>
              </a:rPr>
              <a:t>-</a:t>
            </a:r>
            <a:r>
              <a:rPr lang="zh-CN" altLang="en-US" sz="1200">
                <a:latin typeface="+mn-ea"/>
                <a:cs typeface="+mn-ea"/>
              </a:rPr>
              <a:t>重度特定药品费用医疗保险金、重大疾病康复医疗保险金责任保费</a:t>
            </a:r>
            <a:r>
              <a:rPr lang="en-US" altLang="zh-CN" b="1">
                <a:solidFill>
                  <a:srgbClr val="FF0000"/>
                </a:solidFill>
                <a:latin typeface="+mn-ea"/>
                <a:cs typeface="+mn-ea"/>
              </a:rPr>
              <a:t>+</a:t>
            </a:r>
            <a:r>
              <a:rPr lang="zh-CN" altLang="en-US" sz="1200">
                <a:latin typeface="+mn-ea"/>
                <a:cs typeface="+mn-ea"/>
              </a:rPr>
              <a:t>重大疾病住院津贴保险金责任保费</a:t>
            </a:r>
            <a:r>
              <a:rPr lang="en-US" altLang="zh-CN" b="1">
                <a:solidFill>
                  <a:srgbClr val="FF0000"/>
                </a:solidFill>
                <a:latin typeface="+mn-ea"/>
                <a:cs typeface="+mn-ea"/>
              </a:rPr>
              <a:t>+</a:t>
            </a:r>
            <a:r>
              <a:rPr lang="zh-CN" altLang="en-US" sz="1200">
                <a:latin typeface="+mn-ea"/>
                <a:cs typeface="+mn-ea"/>
              </a:rPr>
              <a:t>门急诊医疗保险金责任保费</a:t>
            </a:r>
            <a:r>
              <a:rPr lang="en-US" altLang="zh-CN" b="1">
                <a:solidFill>
                  <a:srgbClr val="FF0000"/>
                </a:solidFill>
                <a:latin typeface="+mn-ea"/>
                <a:cs typeface="+mn-ea"/>
              </a:rPr>
              <a:t>+</a:t>
            </a:r>
            <a:r>
              <a:rPr lang="zh-CN" altLang="en-US" sz="1200">
                <a:latin typeface="+mn-ea"/>
                <a:cs typeface="+mn-ea"/>
              </a:rPr>
              <a:t>恶性肿瘤</a:t>
            </a:r>
            <a:r>
              <a:rPr lang="en-US" altLang="zh-CN" sz="1200">
                <a:latin typeface="+mn-ea"/>
                <a:cs typeface="+mn-ea"/>
              </a:rPr>
              <a:t>-</a:t>
            </a:r>
            <a:r>
              <a:rPr lang="zh-CN" altLang="en-US" sz="1200">
                <a:latin typeface="+mn-ea"/>
                <a:cs typeface="+mn-ea"/>
              </a:rPr>
              <a:t>重度特定地区海外医疗保险金责任保费。</a:t>
            </a:r>
            <a:endParaRPr lang="zh-CN" altLang="en-US" sz="1200">
              <a:latin typeface="+mn-ea"/>
              <a:cs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4001" name="image 4001"/>
          <p:cNvPicPr>
            <a:picLocks noChangeAspect="1"/>
          </p:cNvPicPr>
          <p:nvPr/>
        </p:nvPicPr>
        <p:blipFill>
          <a:blip r:embed="rId1"/>
          <a:srcRect/>
          <a:stretch>
            <a:fillRect/>
          </a:stretch>
        </p:blipFill>
        <p:spPr>
          <a:xfrm>
            <a:off x="0" y="-1143000"/>
            <a:ext cx="12192152" cy="9144114"/>
          </a:xfrm>
          <a:prstGeom prst="rect">
            <a:avLst/>
          </a:prstGeom>
        </p:spPr>
      </p:pic>
      <p:pic>
        <p:nvPicPr>
          <p:cNvPr id="94002" name="image 4002"/>
          <p:cNvPicPr>
            <a:picLocks noChangeAspect="1"/>
          </p:cNvPicPr>
          <p:nvPr/>
        </p:nvPicPr>
        <p:blipFill>
          <a:blip r:embed="rId2"/>
          <a:srcRect/>
          <a:stretch>
            <a:fillRect/>
          </a:stretch>
        </p:blipFill>
        <p:spPr>
          <a:xfrm>
            <a:off x="0" y="878610"/>
            <a:ext cx="10662585" cy="5254909"/>
          </a:xfrm>
          <a:prstGeom prst="rect">
            <a:avLst/>
          </a:prstGeom>
        </p:spPr>
      </p:pic>
      <p:sp>
        <p:nvSpPr>
          <p:cNvPr id="4003" name="Object 4003"/>
          <p:cNvSpPr txBox="1"/>
          <p:nvPr/>
        </p:nvSpPr>
        <p:spPr>
          <a:xfrm>
            <a:off x="0" y="801259"/>
            <a:ext cx="10102850" cy="5270500"/>
          </a:xfrm>
          <a:prstGeom prst="rect">
            <a:avLst/>
          </a:prstGeom>
        </p:spPr>
        <p:txBody>
          <a:bodyPr vert="horz" wrap="square" lIns="0" tIns="54455" rIns="0" bIns="54039" rtlCol="0" anchor="ctr" anchorCtr="0">
            <a:noAutofit/>
          </a:bodyPr>
          <a:lstStyle/>
          <a:p>
            <a:pPr algn="ctr">
              <a:lnSpc>
                <a:spcPct val="100000"/>
              </a:lnSpc>
            </a:pPr>
            <a:r>
              <a:rPr lang="zh-CN" sz="1555" b="1" i="0" dirty="0" smtClean="0">
                <a:solidFill>
                  <a:srgbClr val="FFFFFF"/>
                </a:solidFill>
                <a:latin typeface="Times New Roman" panose="02020503050405090304" charset="0"/>
                <a:ea typeface="微软雅黑" panose="020B0503020204020204" charset="-122"/>
              </a:rPr>
              <a:t>www.gaoding.com</a:t>
            </a:r>
            <a:endParaRPr lang="zh-CN" altLang="en-US" sz="1555" b="1" i="0" dirty="0" smtClean="0">
              <a:solidFill>
                <a:srgbClr val="FFFFFF"/>
              </a:solidFill>
              <a:latin typeface="Times New Roman" panose="02020503050405090304" charset="0"/>
              <a:ea typeface="微软雅黑" panose="020B0503020204020204" charset="-122"/>
            </a:endParaRPr>
          </a:p>
        </p:txBody>
      </p:sp>
      <p:pic>
        <p:nvPicPr>
          <p:cNvPr id="94004" name="image 4004"/>
          <p:cNvPicPr>
            <a:picLocks noChangeAspect="1"/>
          </p:cNvPicPr>
          <p:nvPr/>
        </p:nvPicPr>
        <p:blipFill>
          <a:blip r:embed="rId3"/>
          <a:srcRect/>
          <a:stretch>
            <a:fillRect/>
          </a:stretch>
        </p:blipFill>
        <p:spPr>
          <a:xfrm>
            <a:off x="6226744" y="1337244"/>
            <a:ext cx="4208913" cy="4208913"/>
          </a:xfrm>
          <a:prstGeom prst="rect">
            <a:avLst/>
          </a:prstGeom>
        </p:spPr>
      </p:pic>
      <p:pic>
        <p:nvPicPr>
          <p:cNvPr id="94005" name="image 4005"/>
          <p:cNvPicPr>
            <a:picLocks noChangeAspect="1"/>
          </p:cNvPicPr>
          <p:nvPr/>
        </p:nvPicPr>
        <p:blipFill>
          <a:blip r:embed="rId4"/>
          <a:srcRect/>
          <a:stretch>
            <a:fillRect/>
          </a:stretch>
        </p:blipFill>
        <p:spPr>
          <a:xfrm>
            <a:off x="6538515" y="1649015"/>
            <a:ext cx="3585370" cy="3585370"/>
          </a:xfrm>
          <a:prstGeom prst="rect">
            <a:avLst/>
          </a:prstGeom>
        </p:spPr>
      </p:pic>
      <p:pic>
        <p:nvPicPr>
          <p:cNvPr id="94006" name="image 4006"/>
          <p:cNvPicPr>
            <a:picLocks noChangeAspect="1"/>
          </p:cNvPicPr>
          <p:nvPr/>
        </p:nvPicPr>
        <p:blipFill>
          <a:blip r:embed="rId5"/>
          <a:srcRect/>
          <a:stretch>
            <a:fillRect/>
          </a:stretch>
        </p:blipFill>
        <p:spPr>
          <a:xfrm>
            <a:off x="6806292" y="1916792"/>
            <a:ext cx="3049816" cy="3049816"/>
          </a:xfrm>
          <a:prstGeom prst="rect">
            <a:avLst/>
          </a:prstGeom>
        </p:spPr>
      </p:pic>
      <p:pic>
        <p:nvPicPr>
          <p:cNvPr id="94007" name="image 4007"/>
          <p:cNvPicPr>
            <a:picLocks noChangeAspect="1"/>
          </p:cNvPicPr>
          <p:nvPr/>
        </p:nvPicPr>
        <p:blipFill>
          <a:blip r:embed="rId6"/>
          <a:srcRect/>
          <a:stretch>
            <a:fillRect/>
          </a:stretch>
        </p:blipFill>
        <p:spPr>
          <a:xfrm>
            <a:off x="6120425" y="1230925"/>
            <a:ext cx="4421551" cy="4421551"/>
          </a:xfrm>
          <a:prstGeom prst="rect">
            <a:avLst/>
          </a:prstGeom>
        </p:spPr>
      </p:pic>
      <p:pic>
        <p:nvPicPr>
          <p:cNvPr id="94008" name="image 4008"/>
          <p:cNvPicPr>
            <a:picLocks noChangeAspect="1"/>
          </p:cNvPicPr>
          <p:nvPr/>
        </p:nvPicPr>
        <p:blipFill>
          <a:blip r:embed="rId7"/>
          <a:srcRect/>
          <a:stretch>
            <a:fillRect/>
          </a:stretch>
        </p:blipFill>
        <p:spPr>
          <a:xfrm>
            <a:off x="7058965" y="2631109"/>
            <a:ext cx="2544470" cy="1621181"/>
          </a:xfrm>
          <a:prstGeom prst="rect">
            <a:avLst/>
          </a:prstGeom>
        </p:spPr>
      </p:pic>
      <p:sp>
        <p:nvSpPr>
          <p:cNvPr id="4009" name="Object 4009"/>
          <p:cNvSpPr txBox="1"/>
          <p:nvPr/>
        </p:nvSpPr>
        <p:spPr>
          <a:xfrm>
            <a:off x="7330286" y="2697651"/>
            <a:ext cx="1879600" cy="1320800"/>
          </a:xfrm>
          <a:prstGeom prst="rect">
            <a:avLst/>
          </a:prstGeom>
        </p:spPr>
        <p:txBody>
          <a:bodyPr vert="horz" wrap="square" lIns="0" tIns="0" rIns="0" bIns="0" rtlCol="0" anchor="t" anchorCtr="0">
            <a:noAutofit/>
          </a:bodyPr>
          <a:lstStyle/>
          <a:p>
            <a:pPr algn="ctr">
              <a:lnSpc>
                <a:spcPct val="100000"/>
              </a:lnSpc>
            </a:pPr>
            <a:r>
              <a:rPr lang="zh-CN" sz="10390" b="1" i="0" dirty="0" smtClean="0">
                <a:solidFill>
                  <a:srgbClr val="FFFFFF"/>
                </a:solidFill>
                <a:latin typeface="Times New Roman" panose="02020503050405090304" charset="0"/>
                <a:ea typeface="微软雅黑" panose="020B0503020204020204" charset="-122"/>
              </a:rPr>
              <a:t>0</a:t>
            </a:r>
            <a:r>
              <a:rPr lang="en-US" altLang="zh-CN" sz="10390" b="1" i="0" dirty="0" smtClean="0">
                <a:solidFill>
                  <a:srgbClr val="FFFFFF"/>
                </a:solidFill>
                <a:latin typeface="Times New Roman" panose="02020503050405090304" charset="0"/>
                <a:ea typeface="微软雅黑" panose="020B0503020204020204" charset="-122"/>
              </a:rPr>
              <a:t>4</a:t>
            </a:r>
            <a:endParaRPr lang="en-US" altLang="zh-CN" sz="10390" b="1" i="0" dirty="0" smtClean="0">
              <a:solidFill>
                <a:srgbClr val="FFFFFF"/>
              </a:solidFill>
              <a:latin typeface="Times New Roman" panose="02020503050405090304" charset="0"/>
              <a:ea typeface="微软雅黑" panose="020B0503020204020204" charset="-122"/>
            </a:endParaRPr>
          </a:p>
        </p:txBody>
      </p:sp>
      <p:pic>
        <p:nvPicPr>
          <p:cNvPr id="940011" name="image 40011"/>
          <p:cNvPicPr>
            <a:picLocks noChangeAspect="1"/>
          </p:cNvPicPr>
          <p:nvPr/>
        </p:nvPicPr>
        <p:blipFill>
          <a:blip r:embed="rId8"/>
          <a:srcRect/>
          <a:stretch>
            <a:fillRect/>
          </a:stretch>
        </p:blipFill>
        <p:spPr>
          <a:xfrm>
            <a:off x="1422400" y="1637527"/>
            <a:ext cx="1903037" cy="306345"/>
          </a:xfrm>
          <a:prstGeom prst="rect">
            <a:avLst/>
          </a:prstGeom>
        </p:spPr>
      </p:pic>
      <p:pic>
        <p:nvPicPr>
          <p:cNvPr id="940012" name="image 40012"/>
          <p:cNvPicPr>
            <a:picLocks noChangeAspect="1"/>
          </p:cNvPicPr>
          <p:nvPr/>
        </p:nvPicPr>
        <p:blipFill>
          <a:blip r:embed="rId9"/>
          <a:srcRect/>
          <a:stretch>
            <a:fillRect/>
          </a:stretch>
        </p:blipFill>
        <p:spPr>
          <a:xfrm>
            <a:off x="812800" y="2628900"/>
            <a:ext cx="2932741" cy="793239"/>
          </a:xfrm>
          <a:prstGeom prst="rect">
            <a:avLst/>
          </a:prstGeom>
        </p:spPr>
      </p:pic>
      <p:sp>
        <p:nvSpPr>
          <p:cNvPr id="40013" name="Object 40013"/>
          <p:cNvSpPr txBox="1"/>
          <p:nvPr/>
        </p:nvSpPr>
        <p:spPr>
          <a:xfrm>
            <a:off x="1290514" y="3142823"/>
            <a:ext cx="3581400" cy="965200"/>
          </a:xfrm>
          <a:prstGeom prst="rect">
            <a:avLst/>
          </a:prstGeom>
        </p:spPr>
        <p:txBody>
          <a:bodyPr vert="horz" wrap="square" lIns="0" tIns="0" rIns="0" bIns="0" rtlCol="0" anchor="t" anchorCtr="0">
            <a:noAutofit/>
          </a:bodyPr>
          <a:lstStyle/>
          <a:p>
            <a:pPr algn="l">
              <a:lnSpc>
                <a:spcPct val="100000"/>
              </a:lnSpc>
            </a:pPr>
            <a:r>
              <a:rPr lang="en-US" altLang="zh-CN" sz="6230" b="0" i="0" dirty="0" smtClean="0">
                <a:blipFill>
                  <a:blip r:embed="rId10"/>
                  <a:stretch>
                    <a:fillRect/>
                  </a:stretch>
                </a:blipFill>
                <a:latin typeface="Times New Roman" panose="02020503050405090304" charset="0"/>
                <a:ea typeface="微软雅黑" panose="020B0503020204020204" charset="-122"/>
              </a:rPr>
              <a:t>增值服务</a:t>
            </a:r>
            <a:endParaRPr lang="en-US" altLang="zh-CN" sz="6230" b="0" i="0" dirty="0" smtClean="0">
              <a:blipFill>
                <a:blip r:embed="rId10"/>
                <a:stretch>
                  <a:fillRect/>
                </a:stretch>
              </a:blipFill>
              <a:latin typeface="Times New Roman" panose="02020503050405090304" charset="0"/>
              <a:ea typeface="微软雅黑" panose="020B0503020204020204" charset="-122"/>
            </a:endParaRPr>
          </a:p>
        </p:txBody>
      </p:sp>
      <p:pic>
        <p:nvPicPr>
          <p:cNvPr id="940014" name="image 40014"/>
          <p:cNvPicPr>
            <a:picLocks noChangeAspect="1"/>
          </p:cNvPicPr>
          <p:nvPr/>
        </p:nvPicPr>
        <p:blipFill>
          <a:blip r:embed="rId11"/>
          <a:srcRect/>
          <a:stretch>
            <a:fillRect/>
          </a:stretch>
        </p:blipFill>
        <p:spPr>
          <a:xfrm>
            <a:off x="812800" y="3624559"/>
            <a:ext cx="3327496" cy="363241"/>
          </a:xfrm>
          <a:prstGeom prst="rect">
            <a:avLst/>
          </a:prstGeom>
        </p:spPr>
      </p:pic>
      <p:pic>
        <p:nvPicPr>
          <p:cNvPr id="940015" name="image 40015"/>
          <p:cNvPicPr>
            <a:picLocks noChangeAspect="1"/>
          </p:cNvPicPr>
          <p:nvPr/>
        </p:nvPicPr>
        <p:blipFill>
          <a:blip r:embed="rId12"/>
          <a:srcRect/>
          <a:stretch>
            <a:fillRect/>
          </a:stretch>
        </p:blipFill>
        <p:spPr>
          <a:xfrm>
            <a:off x="1083342" y="5007267"/>
            <a:ext cx="1321582" cy="199733"/>
          </a:xfrm>
          <a:prstGeom prst="rect">
            <a:avLst/>
          </a:prstGeom>
        </p:spPr>
      </p:pic>
      <p:pic>
        <p:nvPicPr>
          <p:cNvPr id="940016" name="image 40016"/>
          <p:cNvPicPr>
            <a:picLocks noChangeAspect="1"/>
          </p:cNvPicPr>
          <p:nvPr/>
        </p:nvPicPr>
        <p:blipFill>
          <a:blip r:embed="rId13"/>
          <a:srcRect/>
          <a:stretch>
            <a:fillRect/>
          </a:stretch>
        </p:blipFill>
        <p:spPr>
          <a:xfrm>
            <a:off x="812800" y="5011226"/>
            <a:ext cx="195774" cy="195774"/>
          </a:xfrm>
          <a:prstGeom prst="rect">
            <a:avLst/>
          </a:prstGeom>
        </p:spPr>
      </p:pic>
      <p:pic>
        <p:nvPicPr>
          <p:cNvPr id="93017" name="image 3017"/>
          <p:cNvPicPr>
            <a:picLocks noChangeAspect="1"/>
          </p:cNvPicPr>
          <p:nvPr/>
        </p:nvPicPr>
        <p:blipFill>
          <a:blip r:embed="rId14"/>
          <a:srcRect/>
          <a:stretch>
            <a:fillRect/>
          </a:stretch>
        </p:blipFill>
        <p:spPr>
          <a:xfrm>
            <a:off x="738576" y="4239260"/>
            <a:ext cx="2953555" cy="873453"/>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02" name="Object 2902"/>
          <p:cNvSpPr txBox="1"/>
          <p:nvPr/>
        </p:nvSpPr>
        <p:spPr>
          <a:xfrm>
            <a:off x="767715" y="3121025"/>
            <a:ext cx="3973195" cy="615950"/>
          </a:xfrm>
          <a:prstGeom prst="rect">
            <a:avLst/>
          </a:prstGeom>
        </p:spPr>
        <p:txBody>
          <a:bodyPr vert="horz" wrap="square" lIns="0" tIns="54415" rIns="0" bIns="54415" rtlCol="0" anchor="ctr" anchorCtr="0">
            <a:noAutofit/>
          </a:bodyPr>
          <a:lstStyle/>
          <a:p>
            <a:pPr lvl="0" algn="l">
              <a:buClrTx/>
              <a:buSzTx/>
              <a:buFontTx/>
            </a:pPr>
            <a:r>
              <a:rPr lang="zh-CN" sz="3200" b="1" dirty="0" smtClean="0">
                <a:solidFill>
                  <a:srgbClr val="EE7A3D"/>
                </a:solidFill>
                <a:latin typeface="Impact" panose="020B0806030902050204" charset="0"/>
                <a:ea typeface="微软雅黑" panose="020B0503020204020204" charset="-122"/>
                <a:sym typeface="+mn-ea"/>
              </a:rPr>
              <a:t>乐健2</a:t>
            </a:r>
            <a:r>
              <a:rPr lang="en-US" altLang="zh-CN" sz="3200" b="1" dirty="0" smtClean="0">
                <a:solidFill>
                  <a:srgbClr val="EE7A3D"/>
                </a:solidFill>
                <a:latin typeface="Impact" panose="020B0806030902050204" charset="0"/>
                <a:ea typeface="微软雅黑" panose="020B0503020204020204" charset="-122"/>
                <a:sym typeface="+mn-ea"/>
              </a:rPr>
              <a:t> </a:t>
            </a:r>
            <a:r>
              <a:rPr lang="zh-CN" sz="3200" b="1" dirty="0" smtClean="0">
                <a:solidFill>
                  <a:srgbClr val="EE7A3D"/>
                </a:solidFill>
                <a:latin typeface="Impact" panose="020B0806030902050204" charset="0"/>
                <a:ea typeface="微软雅黑" panose="020B0503020204020204" charset="-122"/>
                <a:sym typeface="+mn-ea"/>
              </a:rPr>
              <a:t>0</a:t>
            </a:r>
            <a:r>
              <a:rPr lang="en-US" altLang="zh-CN" sz="3200" b="1" dirty="0" smtClean="0">
                <a:solidFill>
                  <a:srgbClr val="EE7A3D"/>
                </a:solidFill>
                <a:latin typeface="Impact" panose="020B0806030902050204" charset="0"/>
                <a:ea typeface="微软雅黑" panose="020B0503020204020204" charset="-122"/>
                <a:sym typeface="+mn-ea"/>
              </a:rPr>
              <a:t> </a:t>
            </a:r>
            <a:r>
              <a:rPr lang="zh-CN" sz="3200" b="1" dirty="0" smtClean="0">
                <a:solidFill>
                  <a:srgbClr val="EE7A3D"/>
                </a:solidFill>
                <a:latin typeface="Impact" panose="020B0806030902050204" charset="0"/>
                <a:ea typeface="微软雅黑" panose="020B0503020204020204" charset="-122"/>
                <a:sym typeface="+mn-ea"/>
              </a:rPr>
              <a:t>2</a:t>
            </a:r>
            <a:r>
              <a:rPr lang="en-US" altLang="zh-CN" sz="3200" b="1" dirty="0" smtClean="0">
                <a:solidFill>
                  <a:srgbClr val="EE7A3D"/>
                </a:solidFill>
                <a:latin typeface="Impact" panose="020B0806030902050204" charset="0"/>
                <a:ea typeface="微软雅黑" panose="020B0503020204020204" charset="-122"/>
                <a:sym typeface="+mn-ea"/>
              </a:rPr>
              <a:t> </a:t>
            </a:r>
            <a:r>
              <a:rPr lang="zh-CN" sz="3200" b="1" dirty="0" smtClean="0">
                <a:solidFill>
                  <a:srgbClr val="EE7A3D"/>
                </a:solidFill>
                <a:latin typeface="Impact" panose="020B0806030902050204" charset="0"/>
                <a:ea typeface="微软雅黑" panose="020B0503020204020204" charset="-122"/>
                <a:sym typeface="+mn-ea"/>
              </a:rPr>
              <a:t>5 </a:t>
            </a:r>
            <a:r>
              <a:rPr lang="zh-CN" sz="3200" b="1" dirty="0" smtClean="0">
                <a:solidFill>
                  <a:srgbClr val="EE7A3D"/>
                </a:solidFill>
                <a:latin typeface="Impact" panose="020B0806030902050204" charset="0"/>
                <a:ea typeface="微软雅黑" panose="020B0503020204020204" charset="-122"/>
                <a:sym typeface="+mn-ea"/>
              </a:rPr>
              <a:t>增值服务</a:t>
            </a:r>
            <a:endParaRPr lang="zh-CN" sz="3200" b="1" dirty="0" smtClean="0">
              <a:solidFill>
                <a:srgbClr val="EE7A3D"/>
              </a:solidFill>
              <a:latin typeface="Impact" panose="020B0806030902050204" charset="0"/>
              <a:ea typeface="微软雅黑" panose="020B0503020204020204" charset="-122"/>
              <a:sym typeface="+mn-ea"/>
            </a:endParaRPr>
          </a:p>
        </p:txBody>
      </p:sp>
      <p:grpSp>
        <p:nvGrpSpPr>
          <p:cNvPr id="7" name="组合 6"/>
          <p:cNvGrpSpPr/>
          <p:nvPr/>
        </p:nvGrpSpPr>
        <p:grpSpPr>
          <a:xfrm>
            <a:off x="520700" y="3366770"/>
            <a:ext cx="246380" cy="246380"/>
            <a:chOff x="974" y="880"/>
            <a:chExt cx="388" cy="388"/>
          </a:xfrm>
        </p:grpSpPr>
        <p:pic>
          <p:nvPicPr>
            <p:cNvPr id="910010" name="image 10010"/>
            <p:cNvPicPr>
              <a:picLocks noChangeAspect="1"/>
            </p:cNvPicPr>
            <p:nvPr/>
          </p:nvPicPr>
          <p:blipFill>
            <a:blip r:embed="rId1"/>
            <a:srcRect/>
            <a:stretch>
              <a:fillRect/>
            </a:stretch>
          </p:blipFill>
          <p:spPr>
            <a:xfrm>
              <a:off x="974" y="880"/>
              <a:ext cx="389" cy="389"/>
            </a:xfrm>
            <a:prstGeom prst="rect">
              <a:avLst/>
            </a:prstGeom>
          </p:spPr>
        </p:pic>
        <p:pic>
          <p:nvPicPr>
            <p:cNvPr id="910011" name="image 10011"/>
            <p:cNvPicPr>
              <a:picLocks noChangeAspect="1"/>
            </p:cNvPicPr>
            <p:nvPr/>
          </p:nvPicPr>
          <p:blipFill>
            <a:blip r:embed="rId2"/>
            <a:srcRect/>
            <a:stretch>
              <a:fillRect/>
            </a:stretch>
          </p:blipFill>
          <p:spPr>
            <a:xfrm>
              <a:off x="974" y="880"/>
              <a:ext cx="389" cy="389"/>
            </a:xfrm>
            <a:prstGeom prst="rect">
              <a:avLst/>
            </a:prstGeom>
          </p:spPr>
        </p:pic>
        <p:pic>
          <p:nvPicPr>
            <p:cNvPr id="910012" name="image 10012"/>
            <p:cNvPicPr>
              <a:picLocks noChangeAspect="1"/>
            </p:cNvPicPr>
            <p:nvPr/>
          </p:nvPicPr>
          <p:blipFill>
            <a:blip r:embed="rId3"/>
            <a:srcRect/>
            <a:stretch>
              <a:fillRect/>
            </a:stretch>
          </p:blipFill>
          <p:spPr>
            <a:xfrm>
              <a:off x="974" y="880"/>
              <a:ext cx="146" cy="146"/>
            </a:xfrm>
            <a:prstGeom prst="rect">
              <a:avLst/>
            </a:prstGeom>
          </p:spPr>
        </p:pic>
      </p:grpSp>
      <p:pic>
        <p:nvPicPr>
          <p:cNvPr id="2" name="图片 1" descr="截屏2025-01-15 14.08.14"/>
          <p:cNvPicPr>
            <a:picLocks noChangeAspect="1"/>
          </p:cNvPicPr>
          <p:nvPr/>
        </p:nvPicPr>
        <p:blipFill>
          <a:blip r:embed="rId4"/>
          <a:stretch>
            <a:fillRect/>
          </a:stretch>
        </p:blipFill>
        <p:spPr>
          <a:xfrm>
            <a:off x="4895215" y="118745"/>
            <a:ext cx="7002780" cy="669099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401" name="image 401"/>
          <p:cNvPicPr>
            <a:picLocks noChangeAspect="1"/>
          </p:cNvPicPr>
          <p:nvPr/>
        </p:nvPicPr>
        <p:blipFill>
          <a:blip r:embed="rId1"/>
          <a:srcRect/>
          <a:stretch>
            <a:fillRect/>
          </a:stretch>
        </p:blipFill>
        <p:spPr>
          <a:xfrm>
            <a:off x="2481134" y="-721015"/>
            <a:ext cx="9188140" cy="7579012"/>
          </a:xfrm>
          <a:prstGeom prst="rect">
            <a:avLst/>
          </a:prstGeom>
        </p:spPr>
      </p:pic>
      <p:pic>
        <p:nvPicPr>
          <p:cNvPr id="9402" name="image 402"/>
          <p:cNvPicPr>
            <a:picLocks noChangeAspect="1"/>
          </p:cNvPicPr>
          <p:nvPr/>
        </p:nvPicPr>
        <p:blipFill>
          <a:blip r:embed="rId2"/>
          <a:srcRect t="20492"/>
          <a:stretch>
            <a:fillRect/>
          </a:stretch>
        </p:blipFill>
        <p:spPr>
          <a:xfrm>
            <a:off x="-352107" y="1248093"/>
            <a:ext cx="13078460" cy="5853748"/>
          </a:xfrm>
          <a:prstGeom prst="rect">
            <a:avLst/>
          </a:prstGeom>
        </p:spPr>
      </p:pic>
      <p:pic>
        <p:nvPicPr>
          <p:cNvPr id="9403" name="image 403"/>
          <p:cNvPicPr>
            <a:picLocks noChangeAspect="1"/>
          </p:cNvPicPr>
          <p:nvPr/>
        </p:nvPicPr>
        <p:blipFill>
          <a:blip r:embed="rId3"/>
          <a:srcRect/>
          <a:stretch>
            <a:fillRect/>
          </a:stretch>
        </p:blipFill>
        <p:spPr>
          <a:xfrm>
            <a:off x="931333" y="653329"/>
            <a:ext cx="3799372" cy="344342"/>
          </a:xfrm>
          <a:prstGeom prst="rect">
            <a:avLst/>
          </a:prstGeom>
        </p:spPr>
      </p:pic>
      <p:pic>
        <p:nvPicPr>
          <p:cNvPr id="9404" name="image 404"/>
          <p:cNvPicPr>
            <a:picLocks noChangeAspect="1"/>
          </p:cNvPicPr>
          <p:nvPr/>
        </p:nvPicPr>
        <p:blipFill>
          <a:blip r:embed="rId4"/>
          <a:srcRect/>
          <a:stretch>
            <a:fillRect/>
          </a:stretch>
        </p:blipFill>
        <p:spPr>
          <a:xfrm>
            <a:off x="931333" y="986295"/>
            <a:ext cx="5403205" cy="207505"/>
          </a:xfrm>
          <a:prstGeom prst="rect">
            <a:avLst/>
          </a:prstGeom>
        </p:spPr>
      </p:pic>
      <p:pic>
        <p:nvPicPr>
          <p:cNvPr id="9408" name="image 408"/>
          <p:cNvPicPr>
            <a:picLocks noChangeAspect="1"/>
          </p:cNvPicPr>
          <p:nvPr/>
        </p:nvPicPr>
        <p:blipFill>
          <a:blip r:embed="rId5"/>
          <a:srcRect t="17455"/>
          <a:stretch>
            <a:fillRect/>
          </a:stretch>
        </p:blipFill>
        <p:spPr>
          <a:xfrm>
            <a:off x="-201612" y="1353185"/>
            <a:ext cx="12595225" cy="5638165"/>
          </a:xfrm>
          <a:prstGeom prst="rect">
            <a:avLst/>
          </a:prstGeom>
        </p:spPr>
      </p:pic>
      <p:pic>
        <p:nvPicPr>
          <p:cNvPr id="9409" name="image 409"/>
          <p:cNvPicPr>
            <a:picLocks noChangeAspect="1"/>
          </p:cNvPicPr>
          <p:nvPr/>
        </p:nvPicPr>
        <p:blipFill>
          <a:blip r:embed="rId6"/>
          <a:srcRect/>
          <a:stretch>
            <a:fillRect/>
          </a:stretch>
        </p:blipFill>
        <p:spPr>
          <a:xfrm>
            <a:off x="1616574" y="635000"/>
            <a:ext cx="8924985" cy="13198"/>
          </a:xfrm>
          <a:prstGeom prst="rect">
            <a:avLst/>
          </a:prstGeom>
        </p:spPr>
      </p:pic>
      <p:grpSp>
        <p:nvGrpSpPr>
          <p:cNvPr id="2" name="组合 1"/>
          <p:cNvGrpSpPr/>
          <p:nvPr/>
        </p:nvGrpSpPr>
        <p:grpSpPr>
          <a:xfrm>
            <a:off x="643255" y="698500"/>
            <a:ext cx="246380" cy="246380"/>
            <a:chOff x="1013" y="1100"/>
            <a:chExt cx="388" cy="388"/>
          </a:xfrm>
        </p:grpSpPr>
        <p:pic>
          <p:nvPicPr>
            <p:cNvPr id="98016" name="image 8016"/>
            <p:cNvPicPr>
              <a:picLocks noChangeAspect="1"/>
            </p:cNvPicPr>
            <p:nvPr/>
          </p:nvPicPr>
          <p:blipFill>
            <a:blip r:embed="rId7"/>
            <a:srcRect/>
            <a:stretch>
              <a:fillRect/>
            </a:stretch>
          </p:blipFill>
          <p:spPr>
            <a:xfrm>
              <a:off x="1013" y="1100"/>
              <a:ext cx="389" cy="389"/>
            </a:xfrm>
            <a:prstGeom prst="rect">
              <a:avLst/>
            </a:prstGeom>
          </p:spPr>
        </p:pic>
        <p:pic>
          <p:nvPicPr>
            <p:cNvPr id="98017" name="image 8017"/>
            <p:cNvPicPr>
              <a:picLocks noChangeAspect="1"/>
            </p:cNvPicPr>
            <p:nvPr/>
          </p:nvPicPr>
          <p:blipFill>
            <a:blip r:embed="rId8"/>
            <a:srcRect/>
            <a:stretch>
              <a:fillRect/>
            </a:stretch>
          </p:blipFill>
          <p:spPr>
            <a:xfrm>
              <a:off x="1013" y="1100"/>
              <a:ext cx="389" cy="389"/>
            </a:xfrm>
            <a:prstGeom prst="rect">
              <a:avLst/>
            </a:prstGeom>
          </p:spPr>
        </p:pic>
        <p:pic>
          <p:nvPicPr>
            <p:cNvPr id="98018" name="image 8018"/>
            <p:cNvPicPr>
              <a:picLocks noChangeAspect="1"/>
            </p:cNvPicPr>
            <p:nvPr/>
          </p:nvPicPr>
          <p:blipFill>
            <a:blip r:embed="rId9"/>
            <a:srcRect/>
            <a:stretch>
              <a:fillRect/>
            </a:stretch>
          </p:blipFill>
          <p:spPr>
            <a:xfrm>
              <a:off x="1013" y="1100"/>
              <a:ext cx="146" cy="146"/>
            </a:xfrm>
            <a:prstGeom prst="rect">
              <a:avLst/>
            </a:prstGeom>
          </p:spPr>
        </p:pic>
      </p:grpSp>
      <p:sp>
        <p:nvSpPr>
          <p:cNvPr id="5017" name="Object 5017"/>
          <p:cNvSpPr txBox="1"/>
          <p:nvPr/>
        </p:nvSpPr>
        <p:spPr>
          <a:xfrm>
            <a:off x="1202055" y="520065"/>
            <a:ext cx="5778500" cy="641350"/>
          </a:xfrm>
          <a:prstGeom prst="rect">
            <a:avLst/>
          </a:prstGeom>
        </p:spPr>
        <p:txBody>
          <a:bodyPr vert="horz" wrap="square" lIns="0" tIns="0" rIns="0" bIns="0" rtlCol="0" anchor="ctr" anchorCtr="0">
            <a:noAutofit/>
          </a:bodyPr>
          <a:p>
            <a:pPr algn="l">
              <a:lnSpc>
                <a:spcPct val="100000"/>
              </a:lnSpc>
            </a:pPr>
            <a:r>
              <a:rPr lang="zh-CN" sz="3200" b="1" i="0" dirty="0" smtClean="0">
                <a:solidFill>
                  <a:srgbClr val="EC6E16"/>
                </a:solidFill>
                <a:latin typeface="Impact" panose="020B0806030902050204" charset="0"/>
                <a:ea typeface="微软雅黑" panose="020B0503020204020204" charset="-122"/>
              </a:rPr>
              <a:t>公司持续稳健经营</a:t>
            </a:r>
            <a:endParaRPr lang="zh-CN" altLang="en-US" sz="3200" b="1" i="0" dirty="0" smtClean="0">
              <a:solidFill>
                <a:srgbClr val="EC6E16"/>
              </a:solidFill>
              <a:latin typeface="Impact" panose="020B0806030902050204" charset="0"/>
              <a:ea typeface="微软雅黑" panose="020B050302020402020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4001" name="image 4001"/>
          <p:cNvPicPr>
            <a:picLocks noChangeAspect="1"/>
          </p:cNvPicPr>
          <p:nvPr/>
        </p:nvPicPr>
        <p:blipFill>
          <a:blip r:embed="rId1"/>
          <a:srcRect/>
          <a:stretch>
            <a:fillRect/>
          </a:stretch>
        </p:blipFill>
        <p:spPr>
          <a:xfrm>
            <a:off x="0" y="-1143000"/>
            <a:ext cx="12192152" cy="9144114"/>
          </a:xfrm>
          <a:prstGeom prst="rect">
            <a:avLst/>
          </a:prstGeom>
        </p:spPr>
      </p:pic>
      <p:pic>
        <p:nvPicPr>
          <p:cNvPr id="94002" name="image 4002"/>
          <p:cNvPicPr>
            <a:picLocks noChangeAspect="1"/>
          </p:cNvPicPr>
          <p:nvPr/>
        </p:nvPicPr>
        <p:blipFill>
          <a:blip r:embed="rId2"/>
          <a:srcRect/>
          <a:stretch>
            <a:fillRect/>
          </a:stretch>
        </p:blipFill>
        <p:spPr>
          <a:xfrm>
            <a:off x="0" y="878610"/>
            <a:ext cx="10662585" cy="5254909"/>
          </a:xfrm>
          <a:prstGeom prst="rect">
            <a:avLst/>
          </a:prstGeom>
        </p:spPr>
      </p:pic>
      <p:sp>
        <p:nvSpPr>
          <p:cNvPr id="4003" name="Object 4003"/>
          <p:cNvSpPr txBox="1"/>
          <p:nvPr/>
        </p:nvSpPr>
        <p:spPr>
          <a:xfrm>
            <a:off x="0" y="801259"/>
            <a:ext cx="10102850" cy="5270500"/>
          </a:xfrm>
          <a:prstGeom prst="rect">
            <a:avLst/>
          </a:prstGeom>
        </p:spPr>
        <p:txBody>
          <a:bodyPr vert="horz" wrap="square" lIns="0" tIns="54455" rIns="0" bIns="54039" rtlCol="0" anchor="ctr" anchorCtr="0">
            <a:noAutofit/>
          </a:bodyPr>
          <a:lstStyle/>
          <a:p>
            <a:pPr algn="ctr">
              <a:lnSpc>
                <a:spcPct val="100000"/>
              </a:lnSpc>
            </a:pPr>
            <a:r>
              <a:rPr lang="zh-CN" sz="1555" b="1" i="0" dirty="0" smtClean="0">
                <a:solidFill>
                  <a:srgbClr val="FFFFFF"/>
                </a:solidFill>
                <a:latin typeface="Times New Roman" panose="02020503050405090304" charset="0"/>
                <a:ea typeface="微软雅黑" panose="020B0503020204020204" charset="-122"/>
              </a:rPr>
              <a:t>www.gaoding.com</a:t>
            </a:r>
            <a:endParaRPr lang="zh-CN" altLang="en-US" sz="1555" b="1" i="0" dirty="0" smtClean="0">
              <a:solidFill>
                <a:srgbClr val="FFFFFF"/>
              </a:solidFill>
              <a:latin typeface="Times New Roman" panose="02020503050405090304" charset="0"/>
              <a:ea typeface="微软雅黑" panose="020B0503020204020204" charset="-122"/>
            </a:endParaRPr>
          </a:p>
        </p:txBody>
      </p:sp>
      <p:pic>
        <p:nvPicPr>
          <p:cNvPr id="94004" name="image 4004"/>
          <p:cNvPicPr>
            <a:picLocks noChangeAspect="1"/>
          </p:cNvPicPr>
          <p:nvPr/>
        </p:nvPicPr>
        <p:blipFill>
          <a:blip r:embed="rId3"/>
          <a:srcRect/>
          <a:stretch>
            <a:fillRect/>
          </a:stretch>
        </p:blipFill>
        <p:spPr>
          <a:xfrm>
            <a:off x="6226744" y="1337244"/>
            <a:ext cx="4208913" cy="4208913"/>
          </a:xfrm>
          <a:prstGeom prst="rect">
            <a:avLst/>
          </a:prstGeom>
        </p:spPr>
      </p:pic>
      <p:pic>
        <p:nvPicPr>
          <p:cNvPr id="94005" name="image 4005"/>
          <p:cNvPicPr>
            <a:picLocks noChangeAspect="1"/>
          </p:cNvPicPr>
          <p:nvPr/>
        </p:nvPicPr>
        <p:blipFill>
          <a:blip r:embed="rId4"/>
          <a:srcRect/>
          <a:stretch>
            <a:fillRect/>
          </a:stretch>
        </p:blipFill>
        <p:spPr>
          <a:xfrm>
            <a:off x="6538515" y="1649015"/>
            <a:ext cx="3585370" cy="3585370"/>
          </a:xfrm>
          <a:prstGeom prst="rect">
            <a:avLst/>
          </a:prstGeom>
        </p:spPr>
      </p:pic>
      <p:pic>
        <p:nvPicPr>
          <p:cNvPr id="94006" name="image 4006"/>
          <p:cNvPicPr>
            <a:picLocks noChangeAspect="1"/>
          </p:cNvPicPr>
          <p:nvPr/>
        </p:nvPicPr>
        <p:blipFill>
          <a:blip r:embed="rId5"/>
          <a:srcRect/>
          <a:stretch>
            <a:fillRect/>
          </a:stretch>
        </p:blipFill>
        <p:spPr>
          <a:xfrm>
            <a:off x="6806292" y="1916792"/>
            <a:ext cx="3049816" cy="3049816"/>
          </a:xfrm>
          <a:prstGeom prst="rect">
            <a:avLst/>
          </a:prstGeom>
        </p:spPr>
      </p:pic>
      <p:pic>
        <p:nvPicPr>
          <p:cNvPr id="94007" name="image 4007"/>
          <p:cNvPicPr>
            <a:picLocks noChangeAspect="1"/>
          </p:cNvPicPr>
          <p:nvPr/>
        </p:nvPicPr>
        <p:blipFill>
          <a:blip r:embed="rId6"/>
          <a:srcRect/>
          <a:stretch>
            <a:fillRect/>
          </a:stretch>
        </p:blipFill>
        <p:spPr>
          <a:xfrm>
            <a:off x="6120425" y="1230925"/>
            <a:ext cx="4421551" cy="4421551"/>
          </a:xfrm>
          <a:prstGeom prst="rect">
            <a:avLst/>
          </a:prstGeom>
        </p:spPr>
      </p:pic>
      <p:pic>
        <p:nvPicPr>
          <p:cNvPr id="94008" name="image 4008"/>
          <p:cNvPicPr>
            <a:picLocks noChangeAspect="1"/>
          </p:cNvPicPr>
          <p:nvPr/>
        </p:nvPicPr>
        <p:blipFill>
          <a:blip r:embed="rId7"/>
          <a:srcRect/>
          <a:stretch>
            <a:fillRect/>
          </a:stretch>
        </p:blipFill>
        <p:spPr>
          <a:xfrm>
            <a:off x="7058965" y="2631109"/>
            <a:ext cx="2544470" cy="1621181"/>
          </a:xfrm>
          <a:prstGeom prst="rect">
            <a:avLst/>
          </a:prstGeom>
        </p:spPr>
      </p:pic>
      <p:sp>
        <p:nvSpPr>
          <p:cNvPr id="4009" name="Object 4009"/>
          <p:cNvSpPr txBox="1"/>
          <p:nvPr/>
        </p:nvSpPr>
        <p:spPr>
          <a:xfrm>
            <a:off x="7396326" y="2781789"/>
            <a:ext cx="1879600" cy="1320800"/>
          </a:xfrm>
          <a:prstGeom prst="rect">
            <a:avLst/>
          </a:prstGeom>
        </p:spPr>
        <p:txBody>
          <a:bodyPr vert="horz" wrap="square" lIns="0" tIns="0" rIns="0" bIns="0" rtlCol="0" anchor="t" anchorCtr="0">
            <a:noAutofit/>
          </a:bodyPr>
          <a:lstStyle/>
          <a:p>
            <a:pPr algn="ctr">
              <a:lnSpc>
                <a:spcPct val="100000"/>
              </a:lnSpc>
            </a:pPr>
            <a:r>
              <a:rPr lang="zh-CN" sz="10390" b="1" i="0" dirty="0" smtClean="0">
                <a:solidFill>
                  <a:srgbClr val="FFFFFF"/>
                </a:solidFill>
                <a:latin typeface="Times New Roman" panose="02020503050405090304" charset="0"/>
                <a:ea typeface="微软雅黑" panose="020B0503020204020204" charset="-122"/>
              </a:rPr>
              <a:t>0</a:t>
            </a:r>
            <a:r>
              <a:rPr lang="en-US" altLang="zh-CN" sz="10390" b="1" i="0" dirty="0" smtClean="0">
                <a:solidFill>
                  <a:srgbClr val="FFFFFF"/>
                </a:solidFill>
                <a:latin typeface="Times New Roman" panose="02020503050405090304" charset="0"/>
                <a:ea typeface="微软雅黑" panose="020B0503020204020204" charset="-122"/>
              </a:rPr>
              <a:t>5</a:t>
            </a:r>
            <a:endParaRPr lang="en-US" altLang="zh-CN" sz="10390" b="1" i="0" dirty="0" smtClean="0">
              <a:solidFill>
                <a:srgbClr val="FFFFFF"/>
              </a:solidFill>
              <a:latin typeface="Times New Roman" panose="02020503050405090304" charset="0"/>
              <a:ea typeface="微软雅黑" panose="020B0503020204020204" charset="-122"/>
            </a:endParaRPr>
          </a:p>
        </p:txBody>
      </p:sp>
      <p:pic>
        <p:nvPicPr>
          <p:cNvPr id="940010" name="image 40010"/>
          <p:cNvPicPr>
            <a:picLocks noChangeAspect="1"/>
          </p:cNvPicPr>
          <p:nvPr/>
        </p:nvPicPr>
        <p:blipFill>
          <a:blip r:embed="rId8"/>
          <a:srcRect/>
          <a:stretch>
            <a:fillRect/>
          </a:stretch>
        </p:blipFill>
        <p:spPr>
          <a:xfrm>
            <a:off x="862478" y="1704912"/>
            <a:ext cx="171577" cy="171577"/>
          </a:xfrm>
          <a:prstGeom prst="rect">
            <a:avLst/>
          </a:prstGeom>
        </p:spPr>
      </p:pic>
      <p:pic>
        <p:nvPicPr>
          <p:cNvPr id="940011" name="image 40011"/>
          <p:cNvPicPr>
            <a:picLocks noChangeAspect="1"/>
          </p:cNvPicPr>
          <p:nvPr/>
        </p:nvPicPr>
        <p:blipFill>
          <a:blip r:embed="rId9"/>
          <a:srcRect/>
          <a:stretch>
            <a:fillRect/>
          </a:stretch>
        </p:blipFill>
        <p:spPr>
          <a:xfrm>
            <a:off x="1422400" y="1637527"/>
            <a:ext cx="1903037" cy="306345"/>
          </a:xfrm>
          <a:prstGeom prst="rect">
            <a:avLst/>
          </a:prstGeom>
        </p:spPr>
      </p:pic>
      <p:sp>
        <p:nvSpPr>
          <p:cNvPr id="40013" name="Object 40013"/>
          <p:cNvSpPr txBox="1"/>
          <p:nvPr/>
        </p:nvSpPr>
        <p:spPr>
          <a:xfrm>
            <a:off x="1008574" y="3142823"/>
            <a:ext cx="3581400" cy="965200"/>
          </a:xfrm>
          <a:prstGeom prst="rect">
            <a:avLst/>
          </a:prstGeom>
        </p:spPr>
        <p:txBody>
          <a:bodyPr vert="horz" wrap="square" lIns="0" tIns="0" rIns="0" bIns="0" rtlCol="0" anchor="t" anchorCtr="0">
            <a:noAutofit/>
          </a:bodyPr>
          <a:lstStyle/>
          <a:p>
            <a:pPr algn="l">
              <a:lnSpc>
                <a:spcPct val="100000"/>
              </a:lnSpc>
            </a:pPr>
            <a:r>
              <a:rPr lang="en-US" altLang="zh-CN" sz="6230" b="0" i="0" dirty="0" smtClean="0">
                <a:blipFill>
                  <a:blip r:embed="rId10"/>
                  <a:stretch>
                    <a:fillRect/>
                  </a:stretch>
                </a:blipFill>
                <a:latin typeface="+mj-ea"/>
                <a:ea typeface="+mj-ea"/>
              </a:rPr>
              <a:t>投保案例</a:t>
            </a:r>
            <a:endParaRPr lang="en-US" altLang="zh-CN" sz="6230" b="0" i="0" dirty="0" smtClean="0">
              <a:blipFill>
                <a:blip r:embed="rId10"/>
                <a:stretch>
                  <a:fillRect/>
                </a:stretch>
              </a:blipFill>
              <a:latin typeface="+mj-ea"/>
              <a:ea typeface="+mj-ea"/>
            </a:endParaRPr>
          </a:p>
        </p:txBody>
      </p:sp>
      <p:pic>
        <p:nvPicPr>
          <p:cNvPr id="940014" name="image 40014"/>
          <p:cNvPicPr>
            <a:picLocks noChangeAspect="1"/>
          </p:cNvPicPr>
          <p:nvPr/>
        </p:nvPicPr>
        <p:blipFill>
          <a:blip r:embed="rId11"/>
          <a:srcRect/>
          <a:stretch>
            <a:fillRect/>
          </a:stretch>
        </p:blipFill>
        <p:spPr>
          <a:xfrm>
            <a:off x="812800" y="3624559"/>
            <a:ext cx="3327496" cy="363241"/>
          </a:xfrm>
          <a:prstGeom prst="rect">
            <a:avLst/>
          </a:prstGeom>
        </p:spPr>
      </p:pic>
      <p:pic>
        <p:nvPicPr>
          <p:cNvPr id="940015" name="image 40015"/>
          <p:cNvPicPr>
            <a:picLocks noChangeAspect="1"/>
          </p:cNvPicPr>
          <p:nvPr/>
        </p:nvPicPr>
        <p:blipFill>
          <a:blip r:embed="rId12"/>
          <a:srcRect/>
          <a:stretch>
            <a:fillRect/>
          </a:stretch>
        </p:blipFill>
        <p:spPr>
          <a:xfrm>
            <a:off x="1083342" y="5007267"/>
            <a:ext cx="1321582" cy="199733"/>
          </a:xfrm>
          <a:prstGeom prst="rect">
            <a:avLst/>
          </a:prstGeom>
        </p:spPr>
      </p:pic>
      <p:pic>
        <p:nvPicPr>
          <p:cNvPr id="940016" name="image 40016"/>
          <p:cNvPicPr>
            <a:picLocks noChangeAspect="1"/>
          </p:cNvPicPr>
          <p:nvPr/>
        </p:nvPicPr>
        <p:blipFill>
          <a:blip r:embed="rId13"/>
          <a:srcRect/>
          <a:stretch>
            <a:fillRect/>
          </a:stretch>
        </p:blipFill>
        <p:spPr>
          <a:xfrm>
            <a:off x="812800" y="5011226"/>
            <a:ext cx="195774" cy="195774"/>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object 2"/>
          <p:cNvSpPr txBox="1">
            <a:spLocks noGrp="1"/>
          </p:cNvSpPr>
          <p:nvPr/>
        </p:nvSpPr>
        <p:spPr>
          <a:xfrm>
            <a:off x="750147" y="332106"/>
            <a:ext cx="6905413" cy="422910"/>
          </a:xfrm>
          <a:prstGeom prst="rect">
            <a:avLst/>
          </a:prstGeom>
        </p:spPr>
        <p:txBody>
          <a:bodyPr vert="horz" wrap="square" lIns="0" tIns="12700" rIns="0" bIns="0" rtlCol="0" anchor="ctr">
            <a:spAutoFit/>
          </a:bodyPr>
          <a:lstStyle>
            <a:lvl1pPr algn="l" defTabSz="457200" rtl="0" eaLnBrk="1" latinLnBrk="0" hangingPunct="1">
              <a:spcBef>
                <a:spcPct val="0"/>
              </a:spcBef>
              <a:buNone/>
              <a:defRPr lang="zh-CN" altLang="en-US" sz="3065" b="1" kern="1200" dirty="0">
                <a:solidFill>
                  <a:srgbClr val="083B7A"/>
                </a:solidFill>
                <a:latin typeface="微软雅黑" panose="020B0503020204020204" charset="-122"/>
                <a:ea typeface="微软雅黑" panose="020B0503020204020204" charset="-122"/>
                <a:cs typeface="+mn-cs"/>
              </a:defRPr>
            </a:lvl1pPr>
          </a:lstStyle>
          <a:p>
            <a:pPr marL="9525">
              <a:spcBef>
                <a:spcPts val="75"/>
              </a:spcBef>
            </a:pPr>
            <a:r>
              <a:rPr sz="2665">
                <a:solidFill>
                  <a:schemeClr val="tx1"/>
                </a:solidFill>
                <a:latin typeface="微软雅黑" panose="020B0503020204020204" charset="-122"/>
                <a:ea typeface="微软雅黑" panose="020B0503020204020204" charset="-122"/>
              </a:rPr>
              <a:t>投保示例</a:t>
            </a:r>
            <a:r>
              <a:rPr lang="en-US" altLang="zh-CN" sz="2665">
                <a:solidFill>
                  <a:schemeClr val="tx1"/>
                </a:solidFill>
                <a:latin typeface="微软雅黑" panose="020B0503020204020204" charset="-122"/>
                <a:ea typeface="微软雅黑" panose="020B0503020204020204" charset="-122"/>
              </a:rPr>
              <a:t>1</a:t>
            </a:r>
            <a:r>
              <a:rPr sz="2665">
                <a:solidFill>
                  <a:schemeClr val="tx1"/>
                </a:solidFill>
                <a:latin typeface="微软雅黑" panose="020B0503020204020204" charset="-122"/>
                <a:ea typeface="微软雅黑" panose="020B0503020204020204" charset="-122"/>
              </a:rPr>
              <a:t>：</a:t>
            </a:r>
            <a:r>
              <a:rPr lang="en-US" altLang="zh-CN" sz="2665">
                <a:solidFill>
                  <a:schemeClr val="tx1"/>
                </a:solidFill>
                <a:latin typeface="微软雅黑" panose="020B0503020204020204" charset="-122"/>
                <a:ea typeface="微软雅黑" panose="020B0503020204020204" charset="-122"/>
              </a:rPr>
              <a:t>计划4，不附加可选责任</a:t>
            </a:r>
            <a:endParaRPr lang="en-US" altLang="zh-CN" sz="2665" dirty="0">
              <a:solidFill>
                <a:schemeClr val="tx1"/>
              </a:solidFill>
              <a:latin typeface="微软雅黑" panose="020B0503020204020204" charset="-122"/>
              <a:ea typeface="微软雅黑" panose="020B0503020204020204" charset="-122"/>
            </a:endParaRPr>
          </a:p>
        </p:txBody>
      </p:sp>
      <p:sp>
        <p:nvSpPr>
          <p:cNvPr id="34" name="文本框 33"/>
          <p:cNvSpPr txBox="1"/>
          <p:nvPr/>
        </p:nvSpPr>
        <p:spPr>
          <a:xfrm>
            <a:off x="5725160" y="1064260"/>
            <a:ext cx="5636895" cy="2225040"/>
          </a:xfrm>
          <a:prstGeom prst="rect">
            <a:avLst/>
          </a:prstGeom>
          <a:noFill/>
        </p:spPr>
        <p:txBody>
          <a:bodyPr wrap="square" rtlCol="0">
            <a:noAutofit/>
          </a:bodyPr>
          <a:p>
            <a:pPr algn="just">
              <a:lnSpc>
                <a:spcPct val="120000"/>
              </a:lnSpc>
              <a:spcBef>
                <a:spcPts val="0"/>
              </a:spcBef>
              <a:spcAft>
                <a:spcPts val="0"/>
              </a:spcAft>
            </a:pPr>
            <a:r>
              <a:rPr lang="zh-CN" altLang="en-US" sz="1600">
                <a:solidFill>
                  <a:schemeClr val="tx1"/>
                </a:solidFill>
                <a:latin typeface="微软雅黑" panose="020B0503020204020204" charset="-122"/>
                <a:ea typeface="微软雅黑" panose="020B0503020204020204" charset="-122"/>
                <a:cs typeface="微软雅黑" panose="020B0503020204020204" charset="-122"/>
              </a:rPr>
              <a:t>李先生</a:t>
            </a:r>
            <a:r>
              <a:rPr lang="en-US" sz="1600">
                <a:solidFill>
                  <a:schemeClr val="tx1"/>
                </a:solidFill>
                <a:latin typeface="微软雅黑" panose="020B0503020204020204" charset="-122"/>
                <a:ea typeface="微软雅黑" panose="020B0503020204020204" charset="-122"/>
                <a:cs typeface="微软雅黑" panose="020B0503020204020204" charset="-122"/>
              </a:rPr>
              <a:t>投保了计划4，</a:t>
            </a:r>
            <a:r>
              <a:rPr lang="zh-CN" altLang="en-US" sz="1600">
                <a:solidFill>
                  <a:schemeClr val="tx1"/>
                </a:solidFill>
                <a:latin typeface="微软雅黑" panose="020B0503020204020204" charset="-122"/>
                <a:ea typeface="微软雅黑" panose="020B0503020204020204" charset="-122"/>
                <a:cs typeface="微软雅黑" panose="020B0503020204020204" charset="-122"/>
              </a:rPr>
              <a:t>有等待期</a:t>
            </a:r>
            <a:r>
              <a:rPr lang="en-US" altLang="zh-CN" sz="1600">
                <a:solidFill>
                  <a:schemeClr val="tx1"/>
                </a:solidFill>
                <a:latin typeface="微软雅黑" panose="020B0503020204020204" charset="-122"/>
                <a:ea typeface="微软雅黑" panose="020B0503020204020204" charset="-122"/>
                <a:cs typeface="微软雅黑" panose="020B0503020204020204" charset="-122"/>
              </a:rPr>
              <a:t>，</a:t>
            </a:r>
            <a:r>
              <a:rPr lang="zh-CN" altLang="en-US" sz="1600">
                <a:solidFill>
                  <a:schemeClr val="tx1"/>
                </a:solidFill>
                <a:latin typeface="微软雅黑" panose="020B0503020204020204" charset="-122"/>
                <a:ea typeface="微软雅黑" panose="020B0503020204020204" charset="-122"/>
                <a:cs typeface="微软雅黑" panose="020B0503020204020204" charset="-122"/>
              </a:rPr>
              <a:t>不附加其他可选责任。</a:t>
            </a:r>
            <a:endParaRPr lang="zh-CN" altLang="en-US" sz="16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lang="zh-CN" altLang="en-US" sz="1600">
                <a:solidFill>
                  <a:schemeClr val="tx1"/>
                </a:solidFill>
                <a:latin typeface="微软雅黑" panose="020B0503020204020204" charset="-122"/>
                <a:ea typeface="微软雅黑" panose="020B0503020204020204" charset="-122"/>
                <a:cs typeface="微软雅黑" panose="020B0503020204020204" charset="-122"/>
              </a:rPr>
              <a:t>免赔额与赔付比例：住院年免赔额</a:t>
            </a:r>
            <a:r>
              <a:rPr lang="en-US" altLang="zh-CN" sz="1600">
                <a:solidFill>
                  <a:schemeClr val="tx1"/>
                </a:solidFill>
                <a:latin typeface="微软雅黑" panose="020B0503020204020204" charset="-122"/>
                <a:ea typeface="微软雅黑" panose="020B0503020204020204" charset="-122"/>
                <a:cs typeface="微软雅黑" panose="020B0503020204020204" charset="-122"/>
              </a:rPr>
              <a:t> 0 </a:t>
            </a:r>
            <a:r>
              <a:rPr lang="zh-CN" altLang="en-US" sz="1600">
                <a:solidFill>
                  <a:schemeClr val="tx1"/>
                </a:solidFill>
                <a:latin typeface="微软雅黑" panose="020B0503020204020204" charset="-122"/>
                <a:ea typeface="微软雅黑" panose="020B0503020204020204" charset="-122"/>
                <a:cs typeface="微软雅黑" panose="020B0503020204020204" charset="-122"/>
              </a:rPr>
              <a:t>元，赔付比例</a:t>
            </a:r>
            <a:r>
              <a:rPr lang="en-US" altLang="zh-CN" sz="1600">
                <a:solidFill>
                  <a:schemeClr val="tx1"/>
                </a:solidFill>
                <a:latin typeface="微软雅黑" panose="020B0503020204020204" charset="-122"/>
                <a:ea typeface="微软雅黑" panose="020B0503020204020204" charset="-122"/>
                <a:cs typeface="微软雅黑" panose="020B0503020204020204" charset="-122"/>
              </a:rPr>
              <a:t> 100%，150</a:t>
            </a:r>
            <a:r>
              <a:rPr lang="zh-CN" altLang="en-US" sz="1600">
                <a:solidFill>
                  <a:schemeClr val="tx1"/>
                </a:solidFill>
                <a:latin typeface="微软雅黑" panose="020B0503020204020204" charset="-122"/>
                <a:ea typeface="微软雅黑" panose="020B0503020204020204" charset="-122"/>
                <a:cs typeface="微软雅黑" panose="020B0503020204020204" charset="-122"/>
              </a:rPr>
              <a:t>元重大疾病住院日</a:t>
            </a:r>
            <a:r>
              <a:rPr lang="zh-CN" altLang="en-US" sz="1600">
                <a:solidFill>
                  <a:schemeClr val="tx1"/>
                </a:solidFill>
                <a:latin typeface="微软雅黑" panose="020B0503020204020204" charset="-122"/>
                <a:ea typeface="微软雅黑" panose="020B0503020204020204" charset="-122"/>
                <a:cs typeface="微软雅黑" panose="020B0503020204020204" charset="-122"/>
              </a:rPr>
              <a:t>津贴。</a:t>
            </a:r>
            <a:endParaRPr lang="zh-CN" altLang="en-US" sz="16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endParaRPr lang="zh-CN" altLang="en-US" sz="1600">
              <a:solidFill>
                <a:schemeClr val="tx1"/>
              </a:solidFill>
              <a:latin typeface="微软雅黑" panose="020B0503020204020204" charset="-122"/>
              <a:ea typeface="微软雅黑" panose="020B0503020204020204" charset="-122"/>
              <a:cs typeface="微软雅黑" panose="020B0503020204020204" charset="-122"/>
            </a:endParaRPr>
          </a:p>
          <a:p>
            <a:pPr marL="0" indent="0" algn="l" fontAlgn="ctr">
              <a:spcBef>
                <a:spcPct val="0"/>
              </a:spcBef>
              <a:spcAft>
                <a:spcPct val="0"/>
              </a:spcAft>
            </a:pPr>
            <a:r>
              <a:rPr lang="en-US" altLang="zh-CN" sz="1600" dirty="0">
                <a:latin typeface="微软雅黑" panose="020B0503020204020204" charset="-122"/>
                <a:ea typeface="微软雅黑" panose="020B0503020204020204" charset="-122"/>
                <a:cs typeface="微软雅黑" panose="020B0503020204020204" charset="-122"/>
                <a:sym typeface="+mn-ea"/>
              </a:rPr>
              <a:t>总保费</a:t>
            </a:r>
            <a:r>
              <a:rPr lang="en-US" sz="1600" dirty="0">
                <a:latin typeface="微软雅黑" panose="020B0503020204020204" charset="-122"/>
                <a:ea typeface="微软雅黑" panose="020B0503020204020204" charset="-122"/>
                <a:cs typeface="微软雅黑" panose="020B0503020204020204" charset="-122"/>
                <a:sym typeface="+mn-ea"/>
              </a:rPr>
              <a:t>：</a:t>
            </a:r>
            <a:r>
              <a:rPr lang="en-US" altLang="zh-CN" sz="1600">
                <a:solidFill>
                  <a:schemeClr val="tx1"/>
                </a:solidFill>
                <a:latin typeface="微软雅黑" panose="020B0503020204020204" charset="-122"/>
                <a:ea typeface="微软雅黑" panose="020B0503020204020204" charset="-122"/>
                <a:cs typeface="微软雅黑" panose="020B0503020204020204" charset="-122"/>
              </a:rPr>
              <a:t>1252.58</a:t>
            </a:r>
            <a:endParaRPr lang="en-US" altLang="zh-CN" sz="16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endParaRPr lang="zh-CN" altLang="en-US" sz="1600">
              <a:solidFill>
                <a:srgbClr val="78216D"/>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endParaRPr lang="zh-CN" altLang="en-US" sz="1600">
              <a:solidFill>
                <a:srgbClr val="78216D"/>
              </a:solidFill>
              <a:latin typeface="微软雅黑" panose="020B0503020204020204" charset="-122"/>
              <a:ea typeface="微软雅黑" panose="020B0503020204020204" charset="-122"/>
              <a:cs typeface="微软雅黑" panose="020B0503020204020204" charset="-122"/>
            </a:endParaRPr>
          </a:p>
        </p:txBody>
      </p:sp>
      <p:pic>
        <p:nvPicPr>
          <p:cNvPr id="10" name="https://photo-static-api.fotomore.com/creative/vcg/400/new/VCG41N1227618789.jpg?uid=386&amp;timestamp=1735624451&amp;sign=89fd91ec2c7053341b3007d48c8ccecb" descr="人脸阿凡达图标-社会网络轮廓-人-矢量插图"/>
          <p:cNvPicPr>
            <a:picLocks noChangeAspect="1"/>
          </p:cNvPicPr>
          <p:nvPr/>
        </p:nvPicPr>
        <p:blipFill>
          <a:blip r:embed="rId1"/>
          <a:stretch>
            <a:fillRect/>
          </a:stretch>
        </p:blipFill>
        <p:spPr>
          <a:xfrm>
            <a:off x="939800" y="1432560"/>
            <a:ext cx="1490133" cy="1490133"/>
          </a:xfrm>
          <a:prstGeom prst="rect">
            <a:avLst/>
          </a:prstGeom>
          <a:ln w="9525" cap="flat" cmpd="sng">
            <a:noFill/>
            <a:prstDash val="solid"/>
          </a:ln>
        </p:spPr>
      </p:pic>
      <p:cxnSp>
        <p:nvCxnSpPr>
          <p:cNvPr id="5" name="直接连接符 4"/>
          <p:cNvCxnSpPr/>
          <p:nvPr/>
        </p:nvCxnSpPr>
        <p:spPr>
          <a:xfrm>
            <a:off x="431800" y="3910118"/>
            <a:ext cx="11424920" cy="0"/>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84" name="Inhaltsplatzhalter 4"/>
          <p:cNvSpPr txBox="1"/>
          <p:nvPr/>
        </p:nvSpPr>
        <p:spPr>
          <a:xfrm>
            <a:off x="751205" y="4101465"/>
            <a:ext cx="2525395" cy="1540510"/>
          </a:xfrm>
          <a:prstGeom prst="rect">
            <a:avLst/>
          </a:prstGeom>
        </p:spPr>
        <p:txBody>
          <a:bodyPr wrap="square" lIns="0" tIns="0" rIns="0" bIns="0" anchor="t" anchorCtr="0">
            <a:no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pPr marL="0" indent="0">
              <a:lnSpc>
                <a:spcPct val="120000"/>
              </a:lnSpc>
              <a:spcAft>
                <a:spcPts val="1200"/>
              </a:spcAft>
              <a:buNone/>
            </a:pPr>
            <a:r>
              <a:rPr lang="zh-CN" altLang="en-US" sz="1335" dirty="0" smtClean="0">
                <a:solidFill>
                  <a:schemeClr val="tx1"/>
                </a:solidFill>
                <a:latin typeface="微软雅黑" panose="020B0503020204020204" charset="-122"/>
                <a:ea typeface="微软雅黑" panose="020B0503020204020204" charset="-122"/>
                <a:cs typeface="微软雅黑" panose="020B0503020204020204" charset="-122"/>
                <a:sym typeface="+mn-ea"/>
              </a:rPr>
              <a:t>李先生因急性阑尾炎发作，进行了阑尾切除手术。此次住院共花费医疗费用</a:t>
            </a:r>
            <a:r>
              <a:rPr lang="en-US" altLang="zh-CN" sz="1335" dirty="0" smtClean="0">
                <a:solidFill>
                  <a:schemeClr val="tx1"/>
                </a:solidFill>
                <a:latin typeface="微软雅黑" panose="020B0503020204020204" charset="-122"/>
                <a:ea typeface="微软雅黑" panose="020B0503020204020204" charset="-122"/>
                <a:cs typeface="微软雅黑" panose="020B0503020204020204" charset="-122"/>
                <a:sym typeface="+mn-ea"/>
              </a:rPr>
              <a:t> 15000 </a:t>
            </a:r>
            <a:r>
              <a:rPr lang="zh-CN" altLang="en-US" sz="1335" dirty="0" smtClean="0">
                <a:solidFill>
                  <a:schemeClr val="tx1"/>
                </a:solidFill>
                <a:latin typeface="微软雅黑" panose="020B0503020204020204" charset="-122"/>
                <a:ea typeface="微软雅黑" panose="020B0503020204020204" charset="-122"/>
                <a:cs typeface="微软雅黑" panose="020B0503020204020204" charset="-122"/>
                <a:sym typeface="+mn-ea"/>
              </a:rPr>
              <a:t>元，医保报销</a:t>
            </a:r>
            <a:r>
              <a:rPr lang="en-US" altLang="zh-CN" sz="1335" dirty="0" smtClean="0">
                <a:solidFill>
                  <a:schemeClr val="tx1"/>
                </a:solidFill>
                <a:latin typeface="微软雅黑" panose="020B0503020204020204" charset="-122"/>
                <a:ea typeface="微软雅黑" panose="020B0503020204020204" charset="-122"/>
                <a:cs typeface="微软雅黑" panose="020B0503020204020204" charset="-122"/>
                <a:sym typeface="+mn-ea"/>
              </a:rPr>
              <a:t> 5000 </a:t>
            </a:r>
            <a:r>
              <a:rPr lang="zh-CN" altLang="en-US" sz="1335" dirty="0" smtClean="0">
                <a:solidFill>
                  <a:schemeClr val="tx1"/>
                </a:solidFill>
                <a:latin typeface="微软雅黑" panose="020B0503020204020204" charset="-122"/>
                <a:ea typeface="微软雅黑" panose="020B0503020204020204" charset="-122"/>
                <a:cs typeface="微软雅黑" panose="020B0503020204020204" charset="-122"/>
                <a:sym typeface="+mn-ea"/>
              </a:rPr>
              <a:t>元，个人需支付</a:t>
            </a:r>
            <a:r>
              <a:rPr lang="en-US" altLang="zh-CN" sz="1335" dirty="0" smtClean="0">
                <a:solidFill>
                  <a:schemeClr val="tx1"/>
                </a:solidFill>
                <a:latin typeface="微软雅黑" panose="020B0503020204020204" charset="-122"/>
                <a:ea typeface="微软雅黑" panose="020B0503020204020204" charset="-122"/>
                <a:cs typeface="微软雅黑" panose="020B0503020204020204" charset="-122"/>
                <a:sym typeface="+mn-ea"/>
              </a:rPr>
              <a:t> 10000 </a:t>
            </a:r>
            <a:r>
              <a:rPr lang="zh-CN" altLang="en-US" sz="1335" dirty="0" smtClean="0">
                <a:solidFill>
                  <a:schemeClr val="tx1"/>
                </a:solidFill>
                <a:latin typeface="微软雅黑" panose="020B0503020204020204" charset="-122"/>
                <a:ea typeface="微软雅黑" panose="020B0503020204020204" charset="-122"/>
                <a:cs typeface="微软雅黑" panose="020B0503020204020204" charset="-122"/>
                <a:sym typeface="+mn-ea"/>
              </a:rPr>
              <a:t>元。</a:t>
            </a:r>
            <a:endParaRPr lang="zh-CN" altLang="en-US" sz="1335"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indent="0">
              <a:lnSpc>
                <a:spcPct val="120000"/>
              </a:lnSpc>
              <a:spcAft>
                <a:spcPts val="1200"/>
              </a:spcAft>
              <a:buNone/>
            </a:pPr>
            <a:r>
              <a:rPr lang="en-US" altLang="zh-CN" sz="1335" dirty="0" smtClean="0">
                <a:solidFill>
                  <a:schemeClr val="tx1"/>
                </a:solidFill>
                <a:latin typeface="微软雅黑" panose="020B0503020204020204" charset="-122"/>
                <a:ea typeface="微软雅黑" panose="020B0503020204020204" charset="-122"/>
                <a:cs typeface="微软雅黑" panose="020B0503020204020204" charset="-122"/>
                <a:sym typeface="+mn-ea"/>
              </a:rPr>
              <a:t>符合</a:t>
            </a:r>
            <a:r>
              <a:rPr lang="zh-CN" altLang="en-US" sz="1335" dirty="0" smtClean="0">
                <a:solidFill>
                  <a:schemeClr val="tx1"/>
                </a:solidFill>
                <a:latin typeface="微软雅黑" panose="020B0503020204020204" charset="-122"/>
                <a:ea typeface="微软雅黑" panose="020B0503020204020204" charset="-122"/>
                <a:cs typeface="微软雅黑" panose="020B0503020204020204" charset="-122"/>
                <a:sym typeface="+mn-ea"/>
              </a:rPr>
              <a:t>一般住院医疗保险金</a:t>
            </a:r>
            <a:r>
              <a:rPr lang="en-US" altLang="zh-CN" sz="1335" dirty="0" smtClean="0">
                <a:solidFill>
                  <a:schemeClr val="tx1"/>
                </a:solidFill>
                <a:latin typeface="微软雅黑" panose="020B0503020204020204" charset="-122"/>
                <a:ea typeface="微软雅黑" panose="020B0503020204020204" charset="-122"/>
                <a:cs typeface="微软雅黑" panose="020B0503020204020204" charset="-122"/>
                <a:sym typeface="+mn-ea"/>
              </a:rPr>
              <a:t>标准</a:t>
            </a:r>
            <a:endParaRPr lang="en-US" altLang="zh-CN" sz="1335"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88" name="Inhaltsplatzhalter 4"/>
          <p:cNvSpPr txBox="1"/>
          <p:nvPr/>
        </p:nvSpPr>
        <p:spPr>
          <a:xfrm>
            <a:off x="6030807" y="3333538"/>
            <a:ext cx="2709333" cy="1502833"/>
          </a:xfrm>
          <a:prstGeom prst="rect">
            <a:avLst/>
          </a:prstGeom>
        </p:spPr>
        <p:txBody>
          <a:bodyPr wrap="square" lIns="0" tIns="0" rIns="0" bIns="0" anchor="ctr">
            <a:no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pPr marL="0" indent="0">
              <a:lnSpc>
                <a:spcPct val="120000"/>
              </a:lnSpc>
              <a:spcAft>
                <a:spcPts val="1200"/>
              </a:spcAft>
              <a:buNone/>
            </a:pPr>
            <a:br>
              <a:rPr lang="en-US" sz="1400" b="1" dirty="0" smtClean="0">
                <a:solidFill>
                  <a:schemeClr val="bg1">
                    <a:lumMod val="50000"/>
                  </a:schemeClr>
                </a:solidFill>
                <a:latin typeface="+mj-lt"/>
              </a:rPr>
            </a:br>
            <a:endParaRPr lang="zh-CN" altLang="en-US" sz="1335" dirty="0" smtClean="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939800" y="3721312"/>
            <a:ext cx="0" cy="20320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73120" y="3717925"/>
            <a:ext cx="0" cy="20320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129867" y="3716232"/>
            <a:ext cx="0" cy="20320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2" name="Inhaltsplatzhalter 4"/>
          <p:cNvSpPr txBox="1"/>
          <p:nvPr/>
        </p:nvSpPr>
        <p:spPr>
          <a:xfrm>
            <a:off x="6674273" y="3333538"/>
            <a:ext cx="2486660" cy="1512993"/>
          </a:xfrm>
          <a:prstGeom prst="rect">
            <a:avLst/>
          </a:prstGeom>
        </p:spPr>
        <p:txBody>
          <a:bodyPr wrap="square" lIns="0" tIns="0" rIns="0" bIns="0" anchor="t" anchorCtr="0">
            <a:no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pPr marL="0" indent="0">
              <a:lnSpc>
                <a:spcPct val="120000"/>
              </a:lnSpc>
              <a:spcAft>
                <a:spcPts val="1200"/>
              </a:spcAft>
              <a:buNone/>
            </a:pPr>
            <a:endParaRPr lang="zh-CN" altLang="en-US" sz="1335" dirty="0" smtClean="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1194012" y="3440853"/>
            <a:ext cx="1902460" cy="386080"/>
          </a:xfrm>
          <a:prstGeom prst="rect">
            <a:avLst/>
          </a:prstGeom>
          <a:noFill/>
        </p:spPr>
        <p:txBody>
          <a:bodyPr wrap="square" rtlCol="0">
            <a:spAutoFit/>
          </a:bodyPr>
          <a:p>
            <a:pPr marL="0" indent="0">
              <a:lnSpc>
                <a:spcPct val="120000"/>
              </a:lnSpc>
              <a:spcAft>
                <a:spcPts val="1200"/>
              </a:spcAft>
              <a:buNone/>
            </a:pPr>
            <a:r>
              <a:rPr lang="en-US" altLang="zh-CN" sz="1600" b="1" dirty="0" smtClean="0">
                <a:solidFill>
                  <a:schemeClr val="tx1"/>
                </a:solidFill>
                <a:latin typeface="微软雅黑" panose="020B0503020204020204" charset="-122"/>
                <a:ea typeface="微软雅黑" panose="020B0503020204020204" charset="-122"/>
                <a:cs typeface="微软雅黑" panose="020B0503020204020204" charset="-122"/>
              </a:rPr>
              <a:t>半年后</a:t>
            </a:r>
            <a:endParaRPr lang="en-US" altLang="zh-CN" sz="1600" b="1" dirty="0" smtClean="0">
              <a:solidFill>
                <a:schemeClr val="tx1"/>
              </a:solidFill>
              <a:latin typeface="微软雅黑" panose="020B0503020204020204" charset="-122"/>
              <a:ea typeface="微软雅黑" panose="020B0503020204020204" charset="-122"/>
              <a:cs typeface="微软雅黑" panose="020B0503020204020204" charset="-122"/>
            </a:endParaRPr>
          </a:p>
        </p:txBody>
      </p:sp>
      <p:cxnSp>
        <p:nvCxnSpPr>
          <p:cNvPr id="22" name="直接连接符 21"/>
          <p:cNvCxnSpPr/>
          <p:nvPr/>
        </p:nvCxnSpPr>
        <p:spPr>
          <a:xfrm>
            <a:off x="9137227" y="3717925"/>
            <a:ext cx="0" cy="20320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4787900" y="3963670"/>
            <a:ext cx="3010747" cy="2510367"/>
          </a:xfrm>
          <a:prstGeom prst="rect">
            <a:avLst/>
          </a:prstGeom>
          <a:noFill/>
        </p:spPr>
        <p:txBody>
          <a:bodyPr wrap="square" rtlCol="0" anchor="t" anchorCtr="0">
            <a:noAutofit/>
          </a:bodyPr>
          <a:p>
            <a:pPr marL="0" indent="0">
              <a:lnSpc>
                <a:spcPct val="120000"/>
              </a:lnSpc>
              <a:spcAft>
                <a:spcPts val="1200"/>
              </a:spcAft>
              <a:buNone/>
            </a:pPr>
            <a:r>
              <a:rPr lang="zh-CN" altLang="en-US" sz="1335" b="1" dirty="0" smtClean="0">
                <a:solidFill>
                  <a:schemeClr val="tx1">
                    <a:lumMod val="65000"/>
                    <a:lumOff val="35000"/>
                  </a:schemeClr>
                </a:solidFill>
                <a:effectLst/>
                <a:latin typeface="微软雅黑" panose="020B0503020204020204" charset="-122"/>
                <a:ea typeface="微软雅黑" panose="020B0503020204020204" charset="-122"/>
                <a:cs typeface="微软雅黑" panose="020B0503020204020204" charset="-122"/>
                <a:sym typeface="+mn-ea"/>
              </a:rPr>
              <a:t>李先生不幸被确诊为严重慢性肝衰竭</a:t>
            </a:r>
            <a:r>
              <a:rPr lang="en-US" altLang="zh-CN" sz="1335" b="1" dirty="0" smtClean="0">
                <a:solidFill>
                  <a:schemeClr val="tx1">
                    <a:lumMod val="65000"/>
                    <a:lumOff val="35000"/>
                  </a:schemeClr>
                </a:solidFill>
                <a:effectLst/>
                <a:latin typeface="微软雅黑" panose="020B0503020204020204" charset="-122"/>
                <a:ea typeface="微软雅黑" panose="020B0503020204020204" charset="-122"/>
                <a:cs typeface="微软雅黑" panose="020B0503020204020204" charset="-122"/>
                <a:sym typeface="+mn-ea"/>
              </a:rPr>
              <a:t>，</a:t>
            </a:r>
            <a:r>
              <a:rPr lang="zh-CN" altLang="en-US" sz="1335" b="1" dirty="0" smtClean="0">
                <a:solidFill>
                  <a:schemeClr val="tx1">
                    <a:lumMod val="65000"/>
                    <a:lumOff val="35000"/>
                  </a:schemeClr>
                </a:solidFill>
                <a:effectLst/>
                <a:latin typeface="微软雅黑" panose="020B0503020204020204" charset="-122"/>
                <a:ea typeface="微软雅黑" panose="020B0503020204020204" charset="-122"/>
                <a:cs typeface="微软雅黑" panose="020B0503020204020204" charset="-122"/>
                <a:sym typeface="+mn-ea"/>
              </a:rPr>
              <a:t>在同一家三甲公立医院普通部住院治疗</a:t>
            </a:r>
            <a:r>
              <a:rPr lang="en-US" altLang="zh-CN" sz="1335" b="1" dirty="0" smtClean="0">
                <a:solidFill>
                  <a:schemeClr val="tx1">
                    <a:lumMod val="65000"/>
                    <a:lumOff val="35000"/>
                  </a:schemeClr>
                </a:solidFill>
                <a:effectLst/>
                <a:latin typeface="微软雅黑" panose="020B0503020204020204" charset="-122"/>
                <a:ea typeface="微软雅黑" panose="020B0503020204020204" charset="-122"/>
                <a:cs typeface="微软雅黑" panose="020B0503020204020204" charset="-122"/>
                <a:sym typeface="+mn-ea"/>
              </a:rPr>
              <a:t> 20 </a:t>
            </a:r>
            <a:r>
              <a:rPr lang="zh-CN" altLang="en-US" sz="1335" b="1" dirty="0" smtClean="0">
                <a:solidFill>
                  <a:schemeClr val="tx1">
                    <a:lumMod val="65000"/>
                    <a:lumOff val="35000"/>
                  </a:schemeClr>
                </a:solidFill>
                <a:effectLst/>
                <a:latin typeface="微软雅黑" panose="020B0503020204020204" charset="-122"/>
                <a:ea typeface="微软雅黑" panose="020B0503020204020204" charset="-122"/>
                <a:cs typeface="微软雅黑" panose="020B0503020204020204" charset="-122"/>
                <a:sym typeface="+mn-ea"/>
              </a:rPr>
              <a:t>天，进行了手术及后续治疗。医疗费用总计</a:t>
            </a:r>
            <a:r>
              <a:rPr lang="en-US" altLang="zh-CN" sz="1335" b="1" dirty="0" smtClean="0">
                <a:solidFill>
                  <a:schemeClr val="tx1">
                    <a:lumMod val="65000"/>
                    <a:lumOff val="35000"/>
                  </a:schemeClr>
                </a:solidFill>
                <a:effectLst/>
                <a:latin typeface="微软雅黑" panose="020B0503020204020204" charset="-122"/>
                <a:ea typeface="微软雅黑" panose="020B0503020204020204" charset="-122"/>
                <a:cs typeface="微软雅黑" panose="020B0503020204020204" charset="-122"/>
                <a:sym typeface="+mn-ea"/>
              </a:rPr>
              <a:t> 120000 </a:t>
            </a:r>
            <a:r>
              <a:rPr lang="zh-CN" altLang="en-US" sz="1335" b="1" dirty="0" smtClean="0">
                <a:solidFill>
                  <a:schemeClr val="tx1">
                    <a:lumMod val="65000"/>
                    <a:lumOff val="35000"/>
                  </a:schemeClr>
                </a:solidFill>
                <a:effectLst/>
                <a:latin typeface="微软雅黑" panose="020B0503020204020204" charset="-122"/>
                <a:ea typeface="微软雅黑" panose="020B0503020204020204" charset="-122"/>
                <a:cs typeface="微软雅黑" panose="020B0503020204020204" charset="-122"/>
                <a:sym typeface="+mn-ea"/>
              </a:rPr>
              <a:t>元，医保报销</a:t>
            </a:r>
            <a:r>
              <a:rPr lang="en-US" altLang="zh-CN" sz="1335" b="1" dirty="0" smtClean="0">
                <a:solidFill>
                  <a:schemeClr val="tx1">
                    <a:lumMod val="65000"/>
                    <a:lumOff val="35000"/>
                  </a:schemeClr>
                </a:solidFill>
                <a:effectLst/>
                <a:latin typeface="微软雅黑" panose="020B0503020204020204" charset="-122"/>
                <a:ea typeface="微软雅黑" panose="020B0503020204020204" charset="-122"/>
                <a:cs typeface="微软雅黑" panose="020B0503020204020204" charset="-122"/>
                <a:sym typeface="+mn-ea"/>
              </a:rPr>
              <a:t> 40000 </a:t>
            </a:r>
            <a:r>
              <a:rPr lang="zh-CN" altLang="en-US" sz="1335" b="1" dirty="0" smtClean="0">
                <a:solidFill>
                  <a:schemeClr val="tx1">
                    <a:lumMod val="65000"/>
                    <a:lumOff val="35000"/>
                  </a:schemeClr>
                </a:solidFill>
                <a:effectLst/>
                <a:latin typeface="微软雅黑" panose="020B0503020204020204" charset="-122"/>
                <a:ea typeface="微软雅黑" panose="020B0503020204020204" charset="-122"/>
                <a:cs typeface="微软雅黑" panose="020B0503020204020204" charset="-122"/>
                <a:sym typeface="+mn-ea"/>
              </a:rPr>
              <a:t>元，个人支付</a:t>
            </a:r>
            <a:r>
              <a:rPr lang="en-US" altLang="zh-CN" sz="1335" b="1" dirty="0" smtClean="0">
                <a:solidFill>
                  <a:schemeClr val="tx1">
                    <a:lumMod val="65000"/>
                    <a:lumOff val="35000"/>
                  </a:schemeClr>
                </a:solidFill>
                <a:effectLst/>
                <a:latin typeface="微软雅黑" panose="020B0503020204020204" charset="-122"/>
                <a:ea typeface="微软雅黑" panose="020B0503020204020204" charset="-122"/>
                <a:cs typeface="微软雅黑" panose="020B0503020204020204" charset="-122"/>
                <a:sym typeface="+mn-ea"/>
              </a:rPr>
              <a:t> 80000 </a:t>
            </a:r>
            <a:r>
              <a:rPr lang="zh-CN" altLang="en-US" sz="1335" b="1" dirty="0" smtClean="0">
                <a:solidFill>
                  <a:schemeClr val="tx1">
                    <a:lumMod val="65000"/>
                    <a:lumOff val="35000"/>
                  </a:schemeClr>
                </a:solidFill>
                <a:effectLst/>
                <a:latin typeface="微软雅黑" panose="020B0503020204020204" charset="-122"/>
                <a:ea typeface="微软雅黑" panose="020B0503020204020204" charset="-122"/>
                <a:cs typeface="微软雅黑" panose="020B0503020204020204" charset="-122"/>
                <a:sym typeface="+mn-ea"/>
              </a:rPr>
              <a:t>元。</a:t>
            </a:r>
            <a:endParaRPr lang="zh-CN" altLang="en-US" sz="1335" b="1" dirty="0" smtClean="0">
              <a:solidFill>
                <a:schemeClr val="tx1">
                  <a:lumMod val="65000"/>
                  <a:lumOff val="35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24" name="矩形 23"/>
          <p:cNvSpPr/>
          <p:nvPr/>
        </p:nvSpPr>
        <p:spPr>
          <a:xfrm>
            <a:off x="749935" y="5575935"/>
            <a:ext cx="2078355" cy="89979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en-US" sz="2400"/>
          </a:p>
        </p:txBody>
      </p:sp>
      <p:sp>
        <p:nvSpPr>
          <p:cNvPr id="18" name="文本框 17"/>
          <p:cNvSpPr txBox="1"/>
          <p:nvPr/>
        </p:nvSpPr>
        <p:spPr>
          <a:xfrm>
            <a:off x="778510" y="5641975"/>
            <a:ext cx="1901825" cy="768350"/>
          </a:xfrm>
          <a:prstGeom prst="rect">
            <a:avLst/>
          </a:prstGeom>
          <a:noFill/>
        </p:spPr>
        <p:txBody>
          <a:bodyPr wrap="square" rtlCol="0">
            <a:noAutofit/>
          </a:bodyPr>
          <a:p>
            <a:pPr marL="0" indent="0">
              <a:lnSpc>
                <a:spcPct val="120000"/>
              </a:lnSpc>
              <a:spcAft>
                <a:spcPts val="1200"/>
              </a:spcAft>
              <a:buNone/>
            </a:pPr>
            <a:r>
              <a:rPr lang="zh-CN" altLang="en-US" sz="1335" b="1"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此次理赔获得保险金</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15000 - 5000 - 0</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a:t>
            </a:r>
            <a:r>
              <a:rPr lang="en-US"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100% = 10000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endParaRPr lang="zh-CN" altLang="en-US" sz="1335" b="1"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6212417" y="3446568"/>
            <a:ext cx="1902460" cy="386080"/>
          </a:xfrm>
          <a:prstGeom prst="rect">
            <a:avLst/>
          </a:prstGeom>
          <a:noFill/>
        </p:spPr>
        <p:txBody>
          <a:bodyPr wrap="square" rtlCol="0">
            <a:spAutoFit/>
          </a:bodyPr>
          <a:p>
            <a:pPr marL="0" indent="0">
              <a:lnSpc>
                <a:spcPct val="120000"/>
              </a:lnSpc>
              <a:spcAft>
                <a:spcPts val="1200"/>
              </a:spcAft>
              <a:buNone/>
            </a:pPr>
            <a:r>
              <a:rPr lang="zh-CN" altLang="en-US" sz="1600" b="1" dirty="0" smtClean="0">
                <a:solidFill>
                  <a:schemeClr val="tx1"/>
                </a:solidFill>
                <a:latin typeface="微软雅黑" panose="020B0503020204020204" charset="-122"/>
                <a:ea typeface="微软雅黑" panose="020B0503020204020204" charset="-122"/>
                <a:cs typeface="微软雅黑" panose="020B0503020204020204" charset="-122"/>
              </a:rPr>
              <a:t>投保第</a:t>
            </a:r>
            <a:r>
              <a:rPr lang="en-US" altLang="zh-CN" sz="1600" b="1" dirty="0" smtClean="0">
                <a:solidFill>
                  <a:schemeClr val="tx1"/>
                </a:solidFill>
                <a:latin typeface="微软雅黑" panose="020B0503020204020204" charset="-122"/>
                <a:ea typeface="微软雅黑" panose="020B0503020204020204" charset="-122"/>
                <a:cs typeface="微软雅黑" panose="020B0503020204020204" charset="-122"/>
              </a:rPr>
              <a:t>12</a:t>
            </a:r>
            <a:r>
              <a:rPr lang="zh-CN" altLang="en-US" sz="1600" b="1" dirty="0" smtClean="0">
                <a:solidFill>
                  <a:schemeClr val="tx1"/>
                </a:solidFill>
                <a:latin typeface="微软雅黑" panose="020B0503020204020204" charset="-122"/>
                <a:ea typeface="微软雅黑" panose="020B0503020204020204" charset="-122"/>
                <a:cs typeface="微软雅黑" panose="020B0503020204020204" charset="-122"/>
              </a:rPr>
              <a:t>个月</a:t>
            </a:r>
            <a:endParaRPr lang="zh-CN" altLang="en-US" sz="1600" b="1" dirty="0" smtClean="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nvSpPr>
        <p:spPr>
          <a:xfrm>
            <a:off x="7828915" y="3987800"/>
            <a:ext cx="4027805" cy="255016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en-US" sz="2400"/>
          </a:p>
        </p:txBody>
      </p:sp>
      <p:sp>
        <p:nvSpPr>
          <p:cNvPr id="11" name="文本框 10"/>
          <p:cNvSpPr txBox="1"/>
          <p:nvPr/>
        </p:nvSpPr>
        <p:spPr>
          <a:xfrm>
            <a:off x="7899400" y="4101465"/>
            <a:ext cx="3956685" cy="2441575"/>
          </a:xfrm>
          <a:prstGeom prst="rect">
            <a:avLst/>
          </a:prstGeom>
          <a:noFill/>
        </p:spPr>
        <p:txBody>
          <a:bodyPr wrap="square" rtlCol="0">
            <a:noAutofit/>
          </a:bodyPr>
          <a:p>
            <a:pPr marL="0" indent="0">
              <a:lnSpc>
                <a:spcPct val="100000"/>
              </a:lnSpc>
              <a:spcAft>
                <a:spcPts val="1200"/>
              </a:spcAft>
              <a:buNone/>
            </a:pP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此次理赔获得保险金：</a:t>
            </a:r>
            <a:endPar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a:p>
            <a:pPr marL="0" indent="0">
              <a:lnSpc>
                <a:spcPct val="100000"/>
              </a:lnSpc>
              <a:spcAft>
                <a:spcPts val="1200"/>
              </a:spcAft>
              <a:buNone/>
            </a:pP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重大疾病医疗保险金：由于严重慢性肝衰竭属于重大疾病，赔付计算同一般住院医疗保险金，为</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80000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endPar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a:p>
            <a:pPr marL="0" indent="0">
              <a:lnSpc>
                <a:spcPct val="100000"/>
              </a:lnSpc>
              <a:spcAft>
                <a:spcPts val="1200"/>
              </a:spcAft>
              <a:buNone/>
            </a:pP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重大疾病住院津贴保险金：</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150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天</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a:t>
            </a:r>
            <a:r>
              <a:rPr lang="en-US"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20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天</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 3000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endPar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a:p>
            <a:pPr marL="0" indent="0">
              <a:lnSpc>
                <a:spcPct val="100000"/>
              </a:lnSpc>
              <a:spcAft>
                <a:spcPts val="1200"/>
              </a:spcAft>
              <a:buNone/>
            </a:pP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此次理赔获得保险金共计</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83000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endPar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3570605" y="5447030"/>
            <a:ext cx="3368040" cy="1219835"/>
          </a:xfrm>
          <a:prstGeom prst="rect">
            <a:avLst/>
          </a:prstGeom>
          <a:noFill/>
        </p:spPr>
        <p:txBody>
          <a:bodyPr wrap="square" rtlCol="0">
            <a:noAutofit/>
          </a:bodyPr>
          <a:p>
            <a:pPr algn="just">
              <a:lnSpc>
                <a:spcPct val="150000"/>
              </a:lnSpc>
              <a:spcBef>
                <a:spcPts val="0"/>
              </a:spcBef>
              <a:spcAft>
                <a:spcPts val="0"/>
              </a:spcAft>
            </a:pPr>
            <a:r>
              <a:rPr lang="zh-CN" altLang="en-US" sz="1600">
                <a:solidFill>
                  <a:srgbClr val="C00000"/>
                </a:solidFill>
                <a:latin typeface="微软雅黑" panose="020B0503020204020204" charset="-122"/>
                <a:ea typeface="微软雅黑" panose="020B0503020204020204" charset="-122"/>
                <a:cs typeface="微软雅黑" panose="020B0503020204020204" charset="-122"/>
              </a:rPr>
              <a:t>李先生花费</a:t>
            </a:r>
            <a:r>
              <a:rPr lang="en-US" altLang="zh-CN" sz="1600">
                <a:solidFill>
                  <a:srgbClr val="C00000"/>
                </a:solidFill>
                <a:latin typeface="微软雅黑" panose="020B0503020204020204" charset="-122"/>
                <a:ea typeface="微软雅黑" panose="020B0503020204020204" charset="-122"/>
                <a:cs typeface="微软雅黑" panose="020B0503020204020204" charset="-122"/>
              </a:rPr>
              <a:t> 1245.68 </a:t>
            </a:r>
            <a:r>
              <a:rPr lang="zh-CN" altLang="en-US" sz="1600">
                <a:solidFill>
                  <a:srgbClr val="C00000"/>
                </a:solidFill>
                <a:latin typeface="微软雅黑" panose="020B0503020204020204" charset="-122"/>
                <a:ea typeface="微软雅黑" panose="020B0503020204020204" charset="-122"/>
                <a:cs typeface="微软雅黑" panose="020B0503020204020204" charset="-122"/>
              </a:rPr>
              <a:t>元保费，在患病后获得了</a:t>
            </a:r>
            <a:r>
              <a:rPr lang="en-US" altLang="zh-CN" sz="1600">
                <a:solidFill>
                  <a:srgbClr val="C00000"/>
                </a:solidFill>
                <a:latin typeface="微软雅黑" panose="020B0503020204020204" charset="-122"/>
                <a:ea typeface="微软雅黑" panose="020B0503020204020204" charset="-122"/>
                <a:cs typeface="微软雅黑" panose="020B0503020204020204" charset="-122"/>
              </a:rPr>
              <a:t>83000元的可观理培</a:t>
            </a:r>
            <a:endParaRPr lang="en-US" altLang="zh-CN" sz="1600">
              <a:solidFill>
                <a:srgbClr val="C00000"/>
              </a:solidFill>
              <a:latin typeface="微软雅黑" panose="020B0503020204020204" charset="-122"/>
              <a:ea typeface="微软雅黑" panose="020B0503020204020204" charset="-122"/>
              <a:cs typeface="微软雅黑" panose="020B0503020204020204" charset="-122"/>
            </a:endParaRPr>
          </a:p>
        </p:txBody>
      </p:sp>
      <p:graphicFrame>
        <p:nvGraphicFramePr>
          <p:cNvPr id="14" name="表格 13"/>
          <p:cNvGraphicFramePr/>
          <p:nvPr>
            <p:custDataLst>
              <p:tags r:id="rId2"/>
            </p:custDataLst>
          </p:nvPr>
        </p:nvGraphicFramePr>
        <p:xfrm>
          <a:off x="2604135" y="1565910"/>
          <a:ext cx="2525395" cy="1169035"/>
        </p:xfrm>
        <a:graphic>
          <a:graphicData uri="http://schemas.openxmlformats.org/drawingml/2006/table">
            <a:tbl>
              <a:tblPr firstRow="1" bandRow="1">
                <a:tableStyleId>{5C22544A-7EE6-4342-B048-85BDC9FD1C3A}</a:tableStyleId>
              </a:tblPr>
              <a:tblGrid>
                <a:gridCol w="2525395"/>
              </a:tblGrid>
              <a:tr h="361315">
                <a:tc>
                  <a:txBody>
                    <a:bodyPr/>
                    <a:p>
                      <a:pPr>
                        <a:buNone/>
                      </a:pPr>
                      <a:r>
                        <a:rPr lang="zh-CN" altLang="en-US" sz="1600" b="0">
                          <a:solidFill>
                            <a:schemeClr val="tx1"/>
                          </a:solidFill>
                          <a:latin typeface="微软雅黑" panose="020B0503020204020204" charset="-122"/>
                          <a:ea typeface="微软雅黑" panose="020B0503020204020204" charset="-122"/>
                          <a:sym typeface="+mn-ea"/>
                        </a:rPr>
                        <a:t>投保人：李先生</a:t>
                      </a:r>
                      <a:r>
                        <a:rPr lang="en-US" altLang="zh-CN" sz="1600" b="0">
                          <a:solidFill>
                            <a:schemeClr val="tx1"/>
                          </a:solidFill>
                          <a:latin typeface="微软雅黑" panose="020B0503020204020204" charset="-122"/>
                          <a:ea typeface="微软雅黑" panose="020B0503020204020204" charset="-122"/>
                          <a:sym typeface="+mn-ea"/>
                        </a:rPr>
                        <a:t> 40</a:t>
                      </a:r>
                      <a:r>
                        <a:rPr lang="zh-CN" altLang="en-US" sz="1600" b="0">
                          <a:solidFill>
                            <a:schemeClr val="tx1"/>
                          </a:solidFill>
                          <a:latin typeface="微软雅黑" panose="020B0503020204020204" charset="-122"/>
                          <a:ea typeface="微软雅黑" panose="020B0503020204020204" charset="-122"/>
                          <a:sym typeface="+mn-ea"/>
                        </a:rPr>
                        <a:t>岁</a:t>
                      </a:r>
                      <a:endParaRPr lang="en-US" altLang="zh-CN" sz="1600" b="0">
                        <a:solidFill>
                          <a:schemeClr val="tx1"/>
                        </a:solidFill>
                        <a:latin typeface="微软雅黑" panose="020B0503020204020204" charset="-122"/>
                        <a:ea typeface="微软雅黑" panose="020B0503020204020204" charset="-122"/>
                        <a:sym typeface="+mn-ea"/>
                      </a:endParaRPr>
                    </a:p>
                  </a:txBody>
                  <a:tcPr>
                    <a:solidFill>
                      <a:schemeClr val="accent6">
                        <a:lumMod val="40000"/>
                        <a:lumOff val="60000"/>
                      </a:schemeClr>
                    </a:solidFill>
                  </a:tcPr>
                </a:tc>
              </a:tr>
              <a:tr h="395605">
                <a:tc>
                  <a:txBody>
                    <a:bodyPr/>
                    <a:p>
                      <a:pPr>
                        <a:buNone/>
                      </a:pPr>
                      <a:r>
                        <a:rPr lang="zh-CN" altLang="en-US" sz="1600" b="0">
                          <a:solidFill>
                            <a:schemeClr val="tx1"/>
                          </a:solidFill>
                          <a:latin typeface="微软雅黑" panose="020B0503020204020204" charset="-122"/>
                          <a:ea typeface="微软雅黑" panose="020B0503020204020204" charset="-122"/>
                        </a:rPr>
                        <a:t>职业：公司职员</a:t>
                      </a:r>
                      <a:endParaRPr lang="zh-CN" altLang="en-US" sz="1600" b="0">
                        <a:solidFill>
                          <a:schemeClr val="tx1"/>
                        </a:solidFill>
                        <a:latin typeface="微软雅黑" panose="020B0503020204020204" charset="-122"/>
                        <a:ea typeface="微软雅黑" panose="020B0503020204020204" charset="-122"/>
                      </a:endParaRPr>
                    </a:p>
                  </a:txBody>
                  <a:tcPr marL="121920" marR="121920" marT="60960" marB="60960" anchor="ctr" anchorCtr="0">
                    <a:solidFill>
                      <a:schemeClr val="bg1">
                        <a:lumMod val="95000"/>
                      </a:schemeClr>
                    </a:solidFill>
                  </a:tcPr>
                </a:tc>
              </a:tr>
              <a:tr h="412115">
                <a:tc>
                  <a:txBody>
                    <a:bodyPr/>
                    <a:p>
                      <a:pPr>
                        <a:buNone/>
                      </a:pPr>
                      <a:r>
                        <a:rPr lang="en-US" sz="1600" b="0">
                          <a:solidFill>
                            <a:schemeClr val="tx1"/>
                          </a:solidFill>
                          <a:latin typeface="微软雅黑" panose="020B0503020204020204" charset="-122"/>
                          <a:ea typeface="微软雅黑" panose="020B0503020204020204" charset="-122"/>
                        </a:rPr>
                        <a:t>有社保</a:t>
                      </a:r>
                      <a:endParaRPr lang="en-US" sz="1600" b="0">
                        <a:solidFill>
                          <a:schemeClr val="tx1"/>
                        </a:solidFill>
                        <a:latin typeface="微软雅黑" panose="020B0503020204020204" charset="-122"/>
                        <a:ea typeface="微软雅黑" panose="020B0503020204020204" charset="-122"/>
                      </a:endParaRPr>
                    </a:p>
                  </a:txBody>
                  <a:tcPr marL="121920" marR="121920" marT="60960" marB="60960" anchor="ctr" anchorCtr="0">
                    <a:solidFill>
                      <a:schemeClr val="accent6">
                        <a:lumMod val="20000"/>
                        <a:lumOff val="80000"/>
                      </a:schemeClr>
                    </a:solidFill>
                  </a:tcPr>
                </a:tc>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object 2"/>
          <p:cNvSpPr txBox="1">
            <a:spLocks noGrp="1"/>
          </p:cNvSpPr>
          <p:nvPr/>
        </p:nvSpPr>
        <p:spPr>
          <a:xfrm>
            <a:off x="595630" y="332423"/>
            <a:ext cx="8137525" cy="422910"/>
          </a:xfrm>
          <a:prstGeom prst="rect">
            <a:avLst/>
          </a:prstGeom>
        </p:spPr>
        <p:txBody>
          <a:bodyPr vert="horz" wrap="square" lIns="0" tIns="12700" rIns="0" bIns="0" rtlCol="0" anchor="ctr">
            <a:spAutoFit/>
          </a:bodyPr>
          <a:lstStyle>
            <a:lvl1pPr algn="l" defTabSz="457200" rtl="0" eaLnBrk="1" latinLnBrk="0" hangingPunct="1">
              <a:spcBef>
                <a:spcPct val="0"/>
              </a:spcBef>
              <a:buNone/>
              <a:defRPr lang="zh-CN" altLang="en-US" sz="3065" b="1" kern="1200" dirty="0">
                <a:solidFill>
                  <a:srgbClr val="083B7A"/>
                </a:solidFill>
                <a:latin typeface="微软雅黑" panose="020B0503020204020204" charset="-122"/>
                <a:ea typeface="微软雅黑" panose="020B0503020204020204" charset="-122"/>
                <a:cs typeface="+mn-cs"/>
              </a:defRPr>
            </a:lvl1pPr>
          </a:lstStyle>
          <a:p>
            <a:pPr marL="9525">
              <a:spcBef>
                <a:spcPts val="75"/>
              </a:spcBef>
            </a:pPr>
            <a:r>
              <a:rPr sz="2665">
                <a:solidFill>
                  <a:schemeClr val="tx1"/>
                </a:solidFill>
                <a:latin typeface="微软雅黑" panose="020B0503020204020204" charset="-122"/>
                <a:ea typeface="微软雅黑" panose="020B0503020204020204" charset="-122"/>
              </a:rPr>
              <a:t>投保示例</a:t>
            </a:r>
            <a:r>
              <a:rPr lang="en-US" altLang="zh-CN" sz="2665">
                <a:solidFill>
                  <a:schemeClr val="tx1"/>
                </a:solidFill>
                <a:latin typeface="微软雅黑" panose="020B0503020204020204" charset="-122"/>
                <a:ea typeface="微软雅黑" panose="020B0503020204020204" charset="-122"/>
              </a:rPr>
              <a:t>2</a:t>
            </a:r>
            <a:r>
              <a:rPr sz="2665">
                <a:solidFill>
                  <a:schemeClr val="tx1"/>
                </a:solidFill>
                <a:latin typeface="微软雅黑" panose="020B0503020204020204" charset="-122"/>
                <a:ea typeface="微软雅黑" panose="020B0503020204020204" charset="-122"/>
              </a:rPr>
              <a:t>：</a:t>
            </a:r>
            <a:r>
              <a:rPr lang="en-US" altLang="zh-CN" sz="2665">
                <a:solidFill>
                  <a:schemeClr val="tx1"/>
                </a:solidFill>
                <a:latin typeface="微软雅黑" panose="020B0503020204020204" charset="-122"/>
                <a:ea typeface="微软雅黑" panose="020B0503020204020204" charset="-122"/>
              </a:rPr>
              <a:t>计划6+</a:t>
            </a:r>
            <a:r>
              <a:rPr lang="zh-CN" altLang="en-US" sz="2400">
                <a:solidFill>
                  <a:schemeClr val="tx1"/>
                </a:solidFill>
              </a:rPr>
              <a:t>门急诊医疗保险金（计划</a:t>
            </a:r>
            <a:r>
              <a:rPr lang="en-US" altLang="zh-CN" sz="2400">
                <a:solidFill>
                  <a:schemeClr val="tx1"/>
                </a:solidFill>
              </a:rPr>
              <a:t>2</a:t>
            </a:r>
            <a:r>
              <a:rPr lang="zh-CN" altLang="en-US" sz="2400">
                <a:solidFill>
                  <a:schemeClr val="tx1"/>
                </a:solidFill>
              </a:rPr>
              <a:t>）</a:t>
            </a:r>
            <a:endParaRPr lang="zh-CN" altLang="en-US" sz="2400">
              <a:solidFill>
                <a:schemeClr val="tx1"/>
              </a:solidFill>
            </a:endParaRPr>
          </a:p>
        </p:txBody>
      </p:sp>
      <p:sp>
        <p:nvSpPr>
          <p:cNvPr id="4" name="文本框 3"/>
          <p:cNvSpPr txBox="1"/>
          <p:nvPr/>
        </p:nvSpPr>
        <p:spPr>
          <a:xfrm>
            <a:off x="6772910" y="1169670"/>
            <a:ext cx="3587115" cy="2605405"/>
          </a:xfrm>
          <a:prstGeom prst="rect">
            <a:avLst/>
          </a:prstGeom>
          <a:noFill/>
        </p:spPr>
        <p:txBody>
          <a:bodyPr wrap="square" rtlCol="0">
            <a:noAutofit/>
          </a:bodyPr>
          <a:p>
            <a:pPr algn="just">
              <a:lnSpc>
                <a:spcPct val="150000"/>
              </a:lnSpc>
              <a:spcBef>
                <a:spcPts val="0"/>
              </a:spcBef>
              <a:spcAft>
                <a:spcPts val="0"/>
              </a:spcAft>
            </a:pPr>
            <a:r>
              <a:rPr lang="en-US" sz="1200">
                <a:solidFill>
                  <a:schemeClr val="tx1"/>
                </a:solidFill>
                <a:latin typeface="微软雅黑" panose="020B0503020204020204" charset="-122"/>
                <a:ea typeface="微软雅黑" panose="020B0503020204020204" charset="-122"/>
                <a:cs typeface="微软雅黑" panose="020B0503020204020204" charset="-122"/>
              </a:rPr>
              <a:t>王女士投保了计划6，</a:t>
            </a:r>
            <a:r>
              <a:rPr lang="zh-CN" altLang="en-US" sz="1200">
                <a:solidFill>
                  <a:schemeClr val="tx1"/>
                </a:solidFill>
                <a:latin typeface="微软雅黑" panose="020B0503020204020204" charset="-122"/>
                <a:ea typeface="微软雅黑" panose="020B0503020204020204" charset="-122"/>
                <a:cs typeface="微软雅黑" panose="020B0503020204020204" charset="-122"/>
              </a:rPr>
              <a:t>附加</a:t>
            </a:r>
            <a:r>
              <a:rPr lang="en-US" altLang="zh-CN" sz="1200">
                <a:solidFill>
                  <a:schemeClr val="tx1"/>
                </a:solidFill>
                <a:latin typeface="微软雅黑" panose="020B0503020204020204" charset="-122"/>
                <a:ea typeface="微软雅黑" panose="020B0503020204020204" charset="-122"/>
                <a:cs typeface="微软雅黑" panose="020B0503020204020204" charset="-122"/>
              </a:rPr>
              <a:t>门急诊医疗保险金计划2，</a:t>
            </a:r>
            <a:r>
              <a:rPr lang="zh-CN" altLang="en-US" sz="1200">
                <a:solidFill>
                  <a:schemeClr val="tx1"/>
                </a:solidFill>
                <a:latin typeface="微软雅黑" panose="020B0503020204020204" charset="-122"/>
                <a:ea typeface="微软雅黑" panose="020B0503020204020204" charset="-122"/>
                <a:cs typeface="微软雅黑" panose="020B0503020204020204" charset="-122"/>
              </a:rPr>
              <a:t>有等待期</a:t>
            </a:r>
            <a:endParaRPr lang="en-US" altLang="zh-CN" sz="12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200">
                <a:solidFill>
                  <a:schemeClr val="tx1"/>
                </a:solidFill>
                <a:latin typeface="微软雅黑" panose="020B0503020204020204" charset="-122"/>
                <a:ea typeface="微软雅黑" panose="020B0503020204020204" charset="-122"/>
                <a:cs typeface="微软雅黑" panose="020B0503020204020204" charset="-122"/>
              </a:rPr>
              <a:t>免赔额与赔付比例：住院年免赔额</a:t>
            </a:r>
            <a:r>
              <a:rPr lang="en-US" altLang="zh-CN" sz="1200">
                <a:solidFill>
                  <a:schemeClr val="tx1"/>
                </a:solidFill>
                <a:latin typeface="微软雅黑" panose="020B0503020204020204" charset="-122"/>
                <a:ea typeface="微软雅黑" panose="020B0503020204020204" charset="-122"/>
                <a:cs typeface="微软雅黑" panose="020B0503020204020204" charset="-122"/>
              </a:rPr>
              <a:t> 0 </a:t>
            </a:r>
            <a:r>
              <a:rPr lang="zh-CN" altLang="en-US" sz="1200">
                <a:solidFill>
                  <a:schemeClr val="tx1"/>
                </a:solidFill>
                <a:latin typeface="微软雅黑" panose="020B0503020204020204" charset="-122"/>
                <a:ea typeface="微软雅黑" panose="020B0503020204020204" charset="-122"/>
                <a:cs typeface="微软雅黑" panose="020B0503020204020204" charset="-122"/>
              </a:rPr>
              <a:t>元，赔付比例</a:t>
            </a:r>
            <a:r>
              <a:rPr lang="en-US" altLang="zh-CN" sz="1200">
                <a:solidFill>
                  <a:schemeClr val="tx1"/>
                </a:solidFill>
                <a:latin typeface="微软雅黑" panose="020B0503020204020204" charset="-122"/>
                <a:ea typeface="微软雅黑" panose="020B0503020204020204" charset="-122"/>
                <a:cs typeface="微软雅黑" panose="020B0503020204020204" charset="-122"/>
              </a:rPr>
              <a:t> 100%</a:t>
            </a:r>
            <a:r>
              <a:rPr lang="zh-CN" altLang="en-US" sz="1200">
                <a:solidFill>
                  <a:schemeClr val="tx1"/>
                </a:solidFill>
                <a:latin typeface="微软雅黑" panose="020B0503020204020204" charset="-122"/>
                <a:ea typeface="微软雅黑" panose="020B0503020204020204" charset="-122"/>
                <a:cs typeface="微软雅黑" panose="020B0503020204020204" charset="-122"/>
              </a:rPr>
              <a:t>；门急诊年免赔额</a:t>
            </a:r>
            <a:r>
              <a:rPr lang="en-US" altLang="zh-CN" sz="1200">
                <a:solidFill>
                  <a:schemeClr val="tx1"/>
                </a:solidFill>
                <a:latin typeface="微软雅黑" panose="020B0503020204020204" charset="-122"/>
                <a:ea typeface="微软雅黑" panose="020B0503020204020204" charset="-122"/>
                <a:cs typeface="微软雅黑" panose="020B0503020204020204" charset="-122"/>
              </a:rPr>
              <a:t> 0 </a:t>
            </a:r>
            <a:r>
              <a:rPr lang="zh-CN" altLang="en-US" sz="1200">
                <a:solidFill>
                  <a:schemeClr val="tx1"/>
                </a:solidFill>
                <a:latin typeface="微软雅黑" panose="020B0503020204020204" charset="-122"/>
                <a:ea typeface="微软雅黑" panose="020B0503020204020204" charset="-122"/>
                <a:cs typeface="微软雅黑" panose="020B0503020204020204" charset="-122"/>
              </a:rPr>
              <a:t>元，赔付比例</a:t>
            </a:r>
            <a:r>
              <a:rPr lang="en-US" altLang="zh-CN" sz="1200">
                <a:solidFill>
                  <a:schemeClr val="tx1"/>
                </a:solidFill>
                <a:latin typeface="微软雅黑" panose="020B0503020204020204" charset="-122"/>
                <a:ea typeface="微软雅黑" panose="020B0503020204020204" charset="-122"/>
                <a:cs typeface="微软雅黑" panose="020B0503020204020204" charset="-122"/>
              </a:rPr>
              <a:t> 100%，200</a:t>
            </a:r>
            <a:r>
              <a:rPr lang="zh-CN" altLang="en-US" sz="1200">
                <a:solidFill>
                  <a:schemeClr val="tx1"/>
                </a:solidFill>
                <a:latin typeface="微软雅黑" panose="020B0503020204020204" charset="-122"/>
                <a:ea typeface="微软雅黑" panose="020B0503020204020204" charset="-122"/>
                <a:cs typeface="微软雅黑" panose="020B0503020204020204" charset="-122"/>
              </a:rPr>
              <a:t>元重大疾病住院日津</a:t>
            </a:r>
            <a:r>
              <a:rPr lang="zh-CN" altLang="en-US" sz="1200">
                <a:solidFill>
                  <a:schemeClr val="tx1"/>
                </a:solidFill>
                <a:latin typeface="微软雅黑" panose="020B0503020204020204" charset="-122"/>
                <a:ea typeface="微软雅黑" panose="020B0503020204020204" charset="-122"/>
                <a:cs typeface="微软雅黑" panose="020B0503020204020204" charset="-122"/>
              </a:rPr>
              <a:t>贴。</a:t>
            </a:r>
            <a:endParaRPr lang="zh-CN" altLang="en-US" sz="12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1200" dirty="0">
                <a:solidFill>
                  <a:schemeClr val="tx1"/>
                </a:solidFill>
                <a:latin typeface="微软雅黑" panose="020B0503020204020204" charset="-122"/>
                <a:ea typeface="微软雅黑" panose="020B0503020204020204" charset="-122"/>
                <a:cs typeface="微软雅黑" panose="020B0503020204020204" charset="-122"/>
              </a:rPr>
              <a:t>总保费</a:t>
            </a:r>
            <a:r>
              <a:rPr lang="en-US" altLang="zh-CN" sz="1200" dirty="0">
                <a:solidFill>
                  <a:schemeClr val="tx1"/>
                </a:solidFill>
                <a:latin typeface="微软雅黑" panose="020B0503020204020204" charset="-122"/>
                <a:ea typeface="微软雅黑" panose="020B0503020204020204" charset="-122"/>
                <a:cs typeface="微软雅黑" panose="020B0503020204020204" charset="-122"/>
              </a:rPr>
              <a:t>：4139.08</a:t>
            </a:r>
            <a:endParaRPr lang="en-US" altLang="zh-CN" sz="1200" dirty="0">
              <a:solidFill>
                <a:schemeClr val="tx1"/>
              </a:solidFill>
              <a:latin typeface="微软雅黑" panose="020B0503020204020204" charset="-122"/>
              <a:ea typeface="微软雅黑" panose="020B0503020204020204" charset="-122"/>
              <a:cs typeface="微软雅黑" panose="020B0503020204020204" charset="-122"/>
            </a:endParaRPr>
          </a:p>
          <a:p>
            <a:pPr marL="0" indent="0" algn="l" fontAlgn="ctr">
              <a:lnSpc>
                <a:spcPct val="150000"/>
              </a:lnSpc>
              <a:spcBef>
                <a:spcPct val="0"/>
              </a:spcBef>
              <a:spcAft>
                <a:spcPct val="0"/>
              </a:spcAft>
            </a:pPr>
            <a:endParaRPr lang="zh-CN" altLang="en-US" sz="1200">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endParaRPr lang="zh-CN" altLang="en-US" sz="1200">
              <a:solidFill>
                <a:srgbClr val="78216D"/>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endParaRPr lang="zh-CN" altLang="en-US" sz="1200">
              <a:solidFill>
                <a:srgbClr val="78216D"/>
              </a:solidFill>
              <a:latin typeface="微软雅黑" panose="020B0503020204020204" charset="-122"/>
              <a:ea typeface="微软雅黑" panose="020B0503020204020204" charset="-122"/>
              <a:cs typeface="微软雅黑" panose="020B0503020204020204" charset="-122"/>
            </a:endParaRPr>
          </a:p>
        </p:txBody>
      </p:sp>
      <p:cxnSp>
        <p:nvCxnSpPr>
          <p:cNvPr id="15" name="直接连接符 14"/>
          <p:cNvCxnSpPr/>
          <p:nvPr/>
        </p:nvCxnSpPr>
        <p:spPr>
          <a:xfrm>
            <a:off x="431800" y="4101253"/>
            <a:ext cx="11424920" cy="0"/>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Inhaltsplatzhalter 4"/>
          <p:cNvSpPr txBox="1"/>
          <p:nvPr/>
        </p:nvSpPr>
        <p:spPr>
          <a:xfrm>
            <a:off x="751205" y="4292600"/>
            <a:ext cx="2525395" cy="1219200"/>
          </a:xfrm>
          <a:prstGeom prst="rect">
            <a:avLst/>
          </a:prstGeom>
        </p:spPr>
        <p:txBody>
          <a:bodyPr wrap="square" lIns="0" tIns="0" rIns="0" bIns="0" anchor="t" anchorCtr="0">
            <a:no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pPr marL="0" indent="0">
              <a:lnSpc>
                <a:spcPct val="120000"/>
              </a:lnSpc>
              <a:spcAft>
                <a:spcPts val="1200"/>
              </a:spcAft>
              <a:buNone/>
            </a:pPr>
            <a:r>
              <a:rPr lang="zh-CN" altLang="en-US" sz="1335" dirty="0" smtClean="0">
                <a:solidFill>
                  <a:schemeClr val="tx1"/>
                </a:solidFill>
                <a:latin typeface="微软雅黑" panose="020B0503020204020204" charset="-122"/>
                <a:ea typeface="微软雅黑" panose="020B0503020204020204" charset="-122"/>
                <a:cs typeface="微软雅黑" panose="020B0503020204020204" charset="-122"/>
                <a:sym typeface="+mn-ea"/>
              </a:rPr>
              <a:t>王女士因感冒发烧前往当地一家三甲公立医院特需部门诊就医，多次门诊治疗共花费门急诊费用</a:t>
            </a:r>
            <a:r>
              <a:rPr lang="en-US" altLang="zh-CN" sz="1335" dirty="0" smtClean="0">
                <a:solidFill>
                  <a:schemeClr val="tx1"/>
                </a:solidFill>
                <a:latin typeface="微软雅黑" panose="020B0503020204020204" charset="-122"/>
                <a:ea typeface="微软雅黑" panose="020B0503020204020204" charset="-122"/>
                <a:cs typeface="微软雅黑" panose="020B0503020204020204" charset="-122"/>
                <a:sym typeface="+mn-ea"/>
              </a:rPr>
              <a:t> 2500 </a:t>
            </a:r>
            <a:r>
              <a:rPr lang="zh-CN" altLang="en-US" sz="1335" dirty="0" smtClean="0">
                <a:solidFill>
                  <a:schemeClr val="tx1"/>
                </a:solidFill>
                <a:latin typeface="微软雅黑" panose="020B0503020204020204" charset="-122"/>
                <a:ea typeface="微软雅黑" panose="020B0503020204020204" charset="-122"/>
                <a:cs typeface="微软雅黑" panose="020B0503020204020204" charset="-122"/>
                <a:sym typeface="+mn-ea"/>
              </a:rPr>
              <a:t>元。</a:t>
            </a:r>
            <a:endParaRPr lang="zh-CN" altLang="en-US" sz="1335"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0" name="Inhaltsplatzhalter 4"/>
          <p:cNvSpPr txBox="1"/>
          <p:nvPr/>
        </p:nvSpPr>
        <p:spPr>
          <a:xfrm>
            <a:off x="6030807" y="3524673"/>
            <a:ext cx="2709333" cy="1502833"/>
          </a:xfrm>
          <a:prstGeom prst="rect">
            <a:avLst/>
          </a:prstGeom>
        </p:spPr>
        <p:txBody>
          <a:bodyPr wrap="square" lIns="0" tIns="0" rIns="0" bIns="0" anchor="ctr">
            <a:no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pPr marL="0" indent="0">
              <a:lnSpc>
                <a:spcPct val="120000"/>
              </a:lnSpc>
              <a:spcAft>
                <a:spcPts val="1200"/>
              </a:spcAft>
              <a:buNone/>
            </a:pPr>
            <a:br>
              <a:rPr lang="en-US" sz="1400" b="1" dirty="0" smtClean="0">
                <a:solidFill>
                  <a:schemeClr val="bg1">
                    <a:lumMod val="50000"/>
                  </a:schemeClr>
                </a:solidFill>
                <a:latin typeface="+mj-lt"/>
              </a:rPr>
            </a:br>
            <a:endParaRPr lang="zh-CN" altLang="en-US" sz="1335" dirty="0" smtClean="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23" name="直接连接符 22"/>
          <p:cNvCxnSpPr/>
          <p:nvPr/>
        </p:nvCxnSpPr>
        <p:spPr>
          <a:xfrm>
            <a:off x="939800" y="3912447"/>
            <a:ext cx="0" cy="20320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373120" y="3909060"/>
            <a:ext cx="0" cy="20320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129867" y="3907367"/>
            <a:ext cx="0" cy="20320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Inhaltsplatzhalter 4"/>
          <p:cNvSpPr txBox="1"/>
          <p:nvPr/>
        </p:nvSpPr>
        <p:spPr>
          <a:xfrm>
            <a:off x="6674273" y="3524673"/>
            <a:ext cx="2486660" cy="1512993"/>
          </a:xfrm>
          <a:prstGeom prst="rect">
            <a:avLst/>
          </a:prstGeom>
        </p:spPr>
        <p:txBody>
          <a:bodyPr wrap="square" lIns="0" tIns="0" rIns="0" bIns="0" anchor="t" anchorCtr="0">
            <a:no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pPr marL="0" indent="0">
              <a:lnSpc>
                <a:spcPct val="120000"/>
              </a:lnSpc>
              <a:spcAft>
                <a:spcPts val="1200"/>
              </a:spcAft>
              <a:buNone/>
            </a:pPr>
            <a:endParaRPr lang="zh-CN" altLang="en-US" sz="1335" dirty="0" smtClean="0">
              <a:solidFill>
                <a:schemeClr val="bg1">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9" name="文本框 28"/>
          <p:cNvSpPr txBox="1"/>
          <p:nvPr/>
        </p:nvSpPr>
        <p:spPr>
          <a:xfrm>
            <a:off x="1194012" y="3631988"/>
            <a:ext cx="1902460" cy="386080"/>
          </a:xfrm>
          <a:prstGeom prst="rect">
            <a:avLst/>
          </a:prstGeom>
          <a:noFill/>
        </p:spPr>
        <p:txBody>
          <a:bodyPr wrap="square" rtlCol="0">
            <a:spAutoFit/>
          </a:bodyPr>
          <a:p>
            <a:pPr marL="0" indent="0">
              <a:lnSpc>
                <a:spcPct val="120000"/>
              </a:lnSpc>
              <a:spcAft>
                <a:spcPts val="1200"/>
              </a:spcAft>
              <a:buNone/>
            </a:pPr>
            <a:r>
              <a:rPr lang="en-US" altLang="zh-CN" sz="1600" b="1" dirty="0" smtClean="0">
                <a:solidFill>
                  <a:schemeClr val="tx1"/>
                </a:solidFill>
                <a:latin typeface="微软雅黑" panose="020B0503020204020204" charset="-122"/>
                <a:ea typeface="微软雅黑" panose="020B0503020204020204" charset="-122"/>
                <a:cs typeface="微软雅黑" panose="020B0503020204020204" charset="-122"/>
              </a:rPr>
              <a:t>三个月后</a:t>
            </a:r>
            <a:endParaRPr lang="en-US" altLang="zh-CN" sz="1600" b="1" dirty="0" smtClean="0">
              <a:solidFill>
                <a:schemeClr val="tx1"/>
              </a:solidFill>
              <a:latin typeface="微软雅黑" panose="020B0503020204020204" charset="-122"/>
              <a:ea typeface="微软雅黑" panose="020B0503020204020204" charset="-122"/>
              <a:cs typeface="微软雅黑" panose="020B0503020204020204" charset="-122"/>
            </a:endParaRPr>
          </a:p>
        </p:txBody>
      </p:sp>
      <p:cxnSp>
        <p:nvCxnSpPr>
          <p:cNvPr id="30" name="直接连接符 29"/>
          <p:cNvCxnSpPr/>
          <p:nvPr/>
        </p:nvCxnSpPr>
        <p:spPr>
          <a:xfrm>
            <a:off x="9137227" y="3909060"/>
            <a:ext cx="0" cy="203200"/>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154170" y="4154805"/>
            <a:ext cx="3010747" cy="2510367"/>
          </a:xfrm>
          <a:prstGeom prst="rect">
            <a:avLst/>
          </a:prstGeom>
          <a:noFill/>
        </p:spPr>
        <p:txBody>
          <a:bodyPr wrap="square" rtlCol="0" anchor="t" anchorCtr="0">
            <a:noAutofit/>
          </a:bodyPr>
          <a:p>
            <a:pPr marL="0" indent="0">
              <a:lnSpc>
                <a:spcPct val="120000"/>
              </a:lnSpc>
              <a:spcAft>
                <a:spcPts val="1200"/>
              </a:spcAft>
              <a:buNone/>
            </a:pPr>
            <a:r>
              <a:rPr lang="zh-CN" altLang="en-US"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王女士感觉身体不适，经检查确诊为乳腺癌</a:t>
            </a:r>
            <a:r>
              <a:rPr lang="en-US" altLang="zh-CN"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zh-CN" altLang="en-US"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重度</a:t>
            </a:r>
            <a:r>
              <a:rPr lang="en-US" altLang="zh-CN"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a:t>
            </a:r>
            <a:r>
              <a:rPr lang="zh-CN" altLang="en-US"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，她选择在一家知名三甲医院的特需病房进行治疗，住院</a:t>
            </a:r>
            <a:r>
              <a:rPr lang="en-US" altLang="zh-CN"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30 </a:t>
            </a:r>
            <a:r>
              <a:rPr lang="zh-CN" altLang="en-US"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天，包括手术、化疗及术后护理等。医疗费用共计</a:t>
            </a:r>
            <a:r>
              <a:rPr lang="en-US" altLang="zh-CN"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280000 </a:t>
            </a:r>
            <a:r>
              <a:rPr lang="zh-CN" altLang="en-US"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元，医保报销</a:t>
            </a:r>
            <a:r>
              <a:rPr lang="en-US" altLang="zh-CN"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90000 </a:t>
            </a:r>
            <a:r>
              <a:rPr lang="zh-CN" altLang="en-US"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元，个人支付</a:t>
            </a:r>
            <a:r>
              <a:rPr lang="en-US" altLang="zh-CN"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 190000 </a:t>
            </a:r>
            <a:r>
              <a:rPr lang="zh-CN" altLang="en-US"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rPr>
              <a:t>元。</a:t>
            </a:r>
            <a:endParaRPr lang="zh-CN" altLang="en-US" sz="1335" dirty="0" smtClean="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32" name="矩形 31"/>
          <p:cNvSpPr/>
          <p:nvPr/>
        </p:nvSpPr>
        <p:spPr>
          <a:xfrm>
            <a:off x="749935" y="5326380"/>
            <a:ext cx="2346960" cy="102743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en-US" sz="2400"/>
          </a:p>
        </p:txBody>
      </p:sp>
      <p:sp>
        <p:nvSpPr>
          <p:cNvPr id="33" name="文本框 32"/>
          <p:cNvSpPr txBox="1"/>
          <p:nvPr/>
        </p:nvSpPr>
        <p:spPr>
          <a:xfrm>
            <a:off x="778510" y="5382895"/>
            <a:ext cx="2290445" cy="1027430"/>
          </a:xfrm>
          <a:prstGeom prst="rect">
            <a:avLst/>
          </a:prstGeom>
          <a:noFill/>
        </p:spPr>
        <p:txBody>
          <a:bodyPr wrap="square" rtlCol="0">
            <a:noAutofit/>
          </a:bodyPr>
          <a:p>
            <a:pPr marL="0" indent="0">
              <a:lnSpc>
                <a:spcPct val="120000"/>
              </a:lnSpc>
              <a:spcAft>
                <a:spcPts val="1200"/>
              </a:spcAft>
              <a:buNone/>
            </a:pP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此次理赔获得保险金：门急诊医疗保险金：</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2500 </a:t>
            </a:r>
            <a:r>
              <a:rPr lang="en-US"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100% = 2500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endPar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5" name="文本框 34"/>
          <p:cNvSpPr txBox="1"/>
          <p:nvPr/>
        </p:nvSpPr>
        <p:spPr>
          <a:xfrm>
            <a:off x="4527762" y="3525943"/>
            <a:ext cx="1902460" cy="386080"/>
          </a:xfrm>
          <a:prstGeom prst="rect">
            <a:avLst/>
          </a:prstGeom>
          <a:noFill/>
        </p:spPr>
        <p:txBody>
          <a:bodyPr wrap="square" rtlCol="0">
            <a:spAutoFit/>
          </a:bodyPr>
          <a:p>
            <a:pPr marL="0" indent="0">
              <a:lnSpc>
                <a:spcPct val="120000"/>
              </a:lnSpc>
              <a:spcAft>
                <a:spcPts val="1200"/>
              </a:spcAft>
              <a:buNone/>
            </a:pPr>
            <a:r>
              <a:rPr lang="zh-CN" altLang="en-US" sz="1600" b="1" dirty="0" smtClean="0">
                <a:solidFill>
                  <a:schemeClr val="tx1"/>
                </a:solidFill>
                <a:latin typeface="微软雅黑" panose="020B0503020204020204" charset="-122"/>
                <a:ea typeface="微软雅黑" panose="020B0503020204020204" charset="-122"/>
                <a:cs typeface="微软雅黑" panose="020B0503020204020204" charset="-122"/>
              </a:rPr>
              <a:t>投保第</a:t>
            </a:r>
            <a:r>
              <a:rPr lang="en-US" altLang="zh-CN" sz="1600" b="1" dirty="0" smtClean="0">
                <a:solidFill>
                  <a:schemeClr val="tx1"/>
                </a:solidFill>
                <a:latin typeface="微软雅黑" panose="020B0503020204020204" charset="-122"/>
                <a:ea typeface="微软雅黑" panose="020B0503020204020204" charset="-122"/>
                <a:cs typeface="微软雅黑" panose="020B0503020204020204" charset="-122"/>
              </a:rPr>
              <a:t>12</a:t>
            </a:r>
            <a:r>
              <a:rPr lang="zh-CN" altLang="en-US" sz="1600" b="1" dirty="0" smtClean="0">
                <a:solidFill>
                  <a:schemeClr val="tx1"/>
                </a:solidFill>
                <a:latin typeface="微软雅黑" panose="020B0503020204020204" charset="-122"/>
                <a:ea typeface="微软雅黑" panose="020B0503020204020204" charset="-122"/>
                <a:cs typeface="微软雅黑" panose="020B0503020204020204" charset="-122"/>
              </a:rPr>
              <a:t>个月</a:t>
            </a:r>
            <a:endParaRPr lang="zh-CN" altLang="en-US" sz="1600" b="1" dirty="0" smtClean="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6" name="矩形 35"/>
          <p:cNvSpPr/>
          <p:nvPr/>
        </p:nvSpPr>
        <p:spPr>
          <a:xfrm>
            <a:off x="8043545" y="3656330"/>
            <a:ext cx="3970020" cy="306451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en-US" sz="2400"/>
          </a:p>
        </p:txBody>
      </p:sp>
      <p:sp>
        <p:nvSpPr>
          <p:cNvPr id="37" name="文本框 36"/>
          <p:cNvSpPr txBox="1"/>
          <p:nvPr/>
        </p:nvSpPr>
        <p:spPr>
          <a:xfrm>
            <a:off x="8111490" y="3775075"/>
            <a:ext cx="3829685" cy="2894330"/>
          </a:xfrm>
          <a:prstGeom prst="rect">
            <a:avLst/>
          </a:prstGeom>
          <a:noFill/>
        </p:spPr>
        <p:txBody>
          <a:bodyPr wrap="square" rtlCol="0">
            <a:noAutofit/>
          </a:bodyPr>
          <a:p>
            <a:pPr marL="0" indent="0">
              <a:lnSpc>
                <a:spcPct val="100000"/>
              </a:lnSpc>
              <a:spcAft>
                <a:spcPts val="1200"/>
              </a:spcAft>
              <a:buNone/>
            </a:pP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床位费：因王女士患特定重疾，床位费按</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2500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天计算，</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30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天住院期间床位费共计</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75000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2500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天</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a:t>
            </a:r>
            <a:r>
              <a:rPr lang="en-US"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30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天）</a:t>
            </a:r>
            <a:endPar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a:p>
            <a:pPr marL="0" indent="0">
              <a:lnSpc>
                <a:spcPct val="100000"/>
              </a:lnSpc>
              <a:spcAft>
                <a:spcPts val="1200"/>
              </a:spcAft>
              <a:buNone/>
            </a:pP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其他费用：（</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280000 - 75000 - 90000</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a:t>
            </a:r>
            <a:r>
              <a:rPr lang="en-US"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100% = 115000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endPar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a:p>
            <a:pPr marL="0" indent="0">
              <a:lnSpc>
                <a:spcPct val="100000"/>
              </a:lnSpc>
              <a:spcAft>
                <a:spcPts val="1200"/>
              </a:spcAft>
              <a:buNone/>
            </a:pP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重大疾病医疗保险金共计赔付</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190000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75000 + 115000</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a:t>
            </a:r>
            <a:endPar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a:p>
            <a:pPr marL="0" indent="0">
              <a:lnSpc>
                <a:spcPct val="100000"/>
              </a:lnSpc>
              <a:spcAft>
                <a:spcPts val="1200"/>
              </a:spcAft>
              <a:buNone/>
            </a:pP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重大疾病住院津贴保险金：</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200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天</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a:t>
            </a:r>
            <a:r>
              <a:rPr lang="en-US"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30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天</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 6000 </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endPar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a:p>
            <a:pPr marL="0" indent="0">
              <a:lnSpc>
                <a:spcPct val="100000"/>
              </a:lnSpc>
              <a:spcAft>
                <a:spcPts val="1200"/>
              </a:spcAft>
              <a:buNone/>
            </a:pP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此次理赔获得保险金共计</a:t>
            </a:r>
            <a:r>
              <a:rPr lang="en-US" altLang="zh-CN"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 196000</a:t>
            </a:r>
            <a:r>
              <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元。</a:t>
            </a:r>
            <a:endParaRPr lang="zh-CN" altLang="en-US" sz="1335" dirty="0" smtClean="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8" name="文本框 37"/>
          <p:cNvSpPr txBox="1"/>
          <p:nvPr/>
        </p:nvSpPr>
        <p:spPr>
          <a:xfrm>
            <a:off x="3551555" y="5830570"/>
            <a:ext cx="3956685" cy="838835"/>
          </a:xfrm>
          <a:prstGeom prst="rect">
            <a:avLst/>
          </a:prstGeom>
          <a:noFill/>
        </p:spPr>
        <p:txBody>
          <a:bodyPr wrap="square" rtlCol="0">
            <a:noAutofit/>
          </a:bodyPr>
          <a:p>
            <a:pPr algn="just">
              <a:lnSpc>
                <a:spcPct val="150000"/>
              </a:lnSpc>
              <a:spcBef>
                <a:spcPts val="0"/>
              </a:spcBef>
              <a:spcAft>
                <a:spcPts val="0"/>
              </a:spcAft>
            </a:pPr>
            <a:r>
              <a:rPr lang="zh-CN" altLang="en-US" sz="1200">
                <a:solidFill>
                  <a:srgbClr val="C00000"/>
                </a:solidFill>
                <a:latin typeface="微软雅黑" panose="020B0503020204020204" charset="-122"/>
                <a:ea typeface="微软雅黑" panose="020B0503020204020204" charset="-122"/>
                <a:cs typeface="微软雅黑" panose="020B0503020204020204" charset="-122"/>
              </a:rPr>
              <a:t>在这个案例中，王女士选择的保险计划不仅涵盖了特需病房的住院保障，还包括了门急诊医疗保险金，满足了她对高品质医疗服务和日常门急诊费用报销的需求</a:t>
            </a:r>
            <a:endParaRPr lang="zh-CN" altLang="en-US" sz="1200">
              <a:solidFill>
                <a:srgbClr val="C00000"/>
              </a:solidFill>
              <a:latin typeface="微软雅黑" panose="020B0503020204020204" charset="-122"/>
              <a:ea typeface="微软雅黑" panose="020B0503020204020204" charset="-122"/>
              <a:cs typeface="微软雅黑" panose="020B0503020204020204" charset="-122"/>
            </a:endParaRPr>
          </a:p>
        </p:txBody>
      </p:sp>
      <p:grpSp>
        <p:nvGrpSpPr>
          <p:cNvPr id="39" name="组合 38"/>
          <p:cNvGrpSpPr/>
          <p:nvPr/>
        </p:nvGrpSpPr>
        <p:grpSpPr>
          <a:xfrm>
            <a:off x="895350" y="1337310"/>
            <a:ext cx="1533525" cy="1340485"/>
            <a:chOff x="3693653" y="1525430"/>
            <a:chExt cx="4804695" cy="3807140"/>
          </a:xfrm>
        </p:grpSpPr>
        <p:sp>
          <p:nvSpPr>
            <p:cNvPr id="83" name="任意多边形: 形状 82"/>
            <p:cNvSpPr/>
            <p:nvPr/>
          </p:nvSpPr>
          <p:spPr>
            <a:xfrm>
              <a:off x="3693653" y="1525430"/>
              <a:ext cx="4120662" cy="3807140"/>
            </a:xfrm>
            <a:custGeom>
              <a:avLst/>
              <a:gdLst>
                <a:gd name="connsiteX0" fmla="*/ 1711695 w 1719318"/>
                <a:gd name="connsiteY0" fmla="*/ 1079996 h 1588503"/>
                <a:gd name="connsiteX1" fmla="*/ 1404609 w 1719318"/>
                <a:gd name="connsiteY1" fmla="*/ 798913 h 1588503"/>
                <a:gd name="connsiteX2" fmla="*/ 1248399 w 1719318"/>
                <a:gd name="connsiteY2" fmla="*/ 440583 h 1588503"/>
                <a:gd name="connsiteX3" fmla="*/ 1088665 w 1719318"/>
                <a:gd name="connsiteY3" fmla="*/ 16149 h 1588503"/>
                <a:gd name="connsiteX4" fmla="*/ 898165 w 1719318"/>
                <a:gd name="connsiteY4" fmla="*/ 18625 h 1588503"/>
                <a:gd name="connsiteX5" fmla="*/ 705665 w 1719318"/>
                <a:gd name="connsiteY5" fmla="*/ 146355 h 1588503"/>
                <a:gd name="connsiteX6" fmla="*/ 454395 w 1719318"/>
                <a:gd name="connsiteY6" fmla="*/ 310471 h 1588503"/>
                <a:gd name="connsiteX7" fmla="*/ 19770 w 1719318"/>
                <a:gd name="connsiteY7" fmla="*/ 534023 h 1588503"/>
                <a:gd name="connsiteX8" fmla="*/ -42 w 1719318"/>
                <a:gd name="connsiteY8" fmla="*/ 565932 h 1588503"/>
                <a:gd name="connsiteX9" fmla="*/ -42 w 1719318"/>
                <a:gd name="connsiteY9" fmla="*/ 1588440 h 1588503"/>
                <a:gd name="connsiteX10" fmla="*/ 1539198 w 1719318"/>
                <a:gd name="connsiteY10" fmla="*/ 1588440 h 1588503"/>
                <a:gd name="connsiteX11" fmla="*/ 1711695 w 1719318"/>
                <a:gd name="connsiteY11" fmla="*/ 1079996 h 158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19318" h="1588503">
                  <a:moveTo>
                    <a:pt x="1711695" y="1079996"/>
                  </a:moveTo>
                  <a:cubicBezTo>
                    <a:pt x="1660451" y="859111"/>
                    <a:pt x="1442328" y="983889"/>
                    <a:pt x="1404609" y="798913"/>
                  </a:cubicBezTo>
                  <a:cubicBezTo>
                    <a:pt x="1366891" y="613938"/>
                    <a:pt x="1420802" y="522688"/>
                    <a:pt x="1248399" y="440583"/>
                  </a:cubicBezTo>
                  <a:cubicBezTo>
                    <a:pt x="1075997" y="358477"/>
                    <a:pt x="1327647" y="120066"/>
                    <a:pt x="1088665" y="16149"/>
                  </a:cubicBezTo>
                  <a:cubicBezTo>
                    <a:pt x="1053042" y="623"/>
                    <a:pt x="963221" y="-11855"/>
                    <a:pt x="898165" y="18625"/>
                  </a:cubicBezTo>
                  <a:cubicBezTo>
                    <a:pt x="790533" y="69012"/>
                    <a:pt x="758910" y="140545"/>
                    <a:pt x="705665" y="146355"/>
                  </a:cubicBezTo>
                  <a:cubicBezTo>
                    <a:pt x="622131" y="155499"/>
                    <a:pt x="512307" y="178740"/>
                    <a:pt x="454395" y="310471"/>
                  </a:cubicBezTo>
                  <a:cubicBezTo>
                    <a:pt x="364670" y="515830"/>
                    <a:pt x="84444" y="339999"/>
                    <a:pt x="19770" y="534023"/>
                  </a:cubicBezTo>
                  <a:cubicBezTo>
                    <a:pt x="15870" y="546120"/>
                    <a:pt x="9068" y="557073"/>
                    <a:pt x="-42" y="565932"/>
                  </a:cubicBezTo>
                  <a:lnTo>
                    <a:pt x="-42" y="1588440"/>
                  </a:lnTo>
                  <a:lnTo>
                    <a:pt x="1539198" y="1588440"/>
                  </a:lnTo>
                  <a:cubicBezTo>
                    <a:pt x="1539198" y="1588440"/>
                    <a:pt x="1762749" y="1300785"/>
                    <a:pt x="1711695" y="1079996"/>
                  </a:cubicBezTo>
                  <a:close/>
                </a:path>
              </a:pathLst>
            </a:custGeom>
            <a:solidFill>
              <a:srgbClr val="222222"/>
            </a:solidFill>
            <a:ln w="9525" cap="flat">
              <a:noFill/>
              <a:prstDash val="solid"/>
              <a:miter/>
            </a:ln>
          </p:spPr>
          <p:txBody>
            <a:bodyPr rtlCol="0" anchor="ctr"/>
            <a:p>
              <a:endParaRPr lang="zh-CN" altLang="en-US"/>
            </a:p>
          </p:txBody>
        </p:sp>
        <p:sp>
          <p:nvSpPr>
            <p:cNvPr id="40" name="任意多边形: 形状 83"/>
            <p:cNvSpPr/>
            <p:nvPr/>
          </p:nvSpPr>
          <p:spPr>
            <a:xfrm>
              <a:off x="7648903" y="3023382"/>
              <a:ext cx="451317" cy="281112"/>
            </a:xfrm>
            <a:custGeom>
              <a:avLst/>
              <a:gdLst>
                <a:gd name="connsiteX0" fmla="*/ 148262 w 188309"/>
                <a:gd name="connsiteY0" fmla="*/ 47411 h 117292"/>
                <a:gd name="connsiteX1" fmla="*/ 188267 w 188309"/>
                <a:gd name="connsiteY1" fmla="*/ 7501 h 117292"/>
                <a:gd name="connsiteX2" fmla="*/ 144452 w 188309"/>
                <a:gd name="connsiteY2" fmla="*/ 10644 h 117292"/>
                <a:gd name="connsiteX3" fmla="*/ 54631 w 188309"/>
                <a:gd name="connsiteY3" fmla="*/ 25027 h 117292"/>
                <a:gd name="connsiteX4" fmla="*/ -42 w 188309"/>
                <a:gd name="connsiteY4" fmla="*/ 117229 h 117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09" h="117292">
                  <a:moveTo>
                    <a:pt x="148262" y="47411"/>
                  </a:moveTo>
                  <a:cubicBezTo>
                    <a:pt x="155882" y="41029"/>
                    <a:pt x="188267" y="7501"/>
                    <a:pt x="188267" y="7501"/>
                  </a:cubicBezTo>
                  <a:cubicBezTo>
                    <a:pt x="181314" y="-3929"/>
                    <a:pt x="163502" y="-2024"/>
                    <a:pt x="144452" y="10644"/>
                  </a:cubicBezTo>
                  <a:cubicBezTo>
                    <a:pt x="125402" y="23312"/>
                    <a:pt x="93588" y="21217"/>
                    <a:pt x="54631" y="25027"/>
                  </a:cubicBezTo>
                  <a:cubicBezTo>
                    <a:pt x="22437" y="28265"/>
                    <a:pt x="-42" y="117229"/>
                    <a:pt x="-42" y="117229"/>
                  </a:cubicBezTo>
                </a:path>
              </a:pathLst>
            </a:custGeom>
            <a:solidFill>
              <a:srgbClr val="ED564A"/>
            </a:solidFill>
            <a:ln w="9525" cap="flat">
              <a:noFill/>
              <a:prstDash val="solid"/>
              <a:miter/>
            </a:ln>
          </p:spPr>
          <p:txBody>
            <a:bodyPr rtlCol="0" anchor="ctr"/>
            <a:p>
              <a:endParaRPr lang="zh-CN" altLang="en-US"/>
            </a:p>
          </p:txBody>
        </p:sp>
        <p:sp>
          <p:nvSpPr>
            <p:cNvPr id="85" name="任意多边形: 形状 84"/>
            <p:cNvSpPr/>
            <p:nvPr/>
          </p:nvSpPr>
          <p:spPr>
            <a:xfrm>
              <a:off x="6291982" y="2816342"/>
              <a:ext cx="2206366" cy="2448014"/>
            </a:xfrm>
            <a:custGeom>
              <a:avLst/>
              <a:gdLst>
                <a:gd name="connsiteX0" fmla="*/ 889212 w 920591"/>
                <a:gd name="connsiteY0" fmla="*/ 31498 h 1021417"/>
                <a:gd name="connsiteX1" fmla="*/ 907785 w 920591"/>
                <a:gd name="connsiteY1" fmla="*/ 2923 h 1021417"/>
                <a:gd name="connsiteX2" fmla="*/ 852921 w 920591"/>
                <a:gd name="connsiteY2" fmla="*/ 23592 h 1021417"/>
                <a:gd name="connsiteX3" fmla="*/ 810440 w 920591"/>
                <a:gd name="connsiteY3" fmla="*/ 51405 h 1021417"/>
                <a:gd name="connsiteX4" fmla="*/ 776150 w 920591"/>
                <a:gd name="connsiteY4" fmla="*/ 68645 h 1021417"/>
                <a:gd name="connsiteX5" fmla="*/ 715285 w 920591"/>
                <a:gd name="connsiteY5" fmla="*/ 130463 h 1021417"/>
                <a:gd name="connsiteX6" fmla="*/ 714618 w 920591"/>
                <a:gd name="connsiteY6" fmla="*/ 132177 h 1021417"/>
                <a:gd name="connsiteX7" fmla="*/ 643562 w 920591"/>
                <a:gd name="connsiteY7" fmla="*/ 130558 h 1021417"/>
                <a:gd name="connsiteX8" fmla="*/ 502878 w 920591"/>
                <a:gd name="connsiteY8" fmla="*/ 376970 h 1021417"/>
                <a:gd name="connsiteX9" fmla="*/ 404199 w 920591"/>
                <a:gd name="connsiteY9" fmla="*/ 739682 h 1021417"/>
                <a:gd name="connsiteX10" fmla="*/ -42 w 920591"/>
                <a:gd name="connsiteY10" fmla="*/ 263432 h 1021417"/>
                <a:gd name="connsiteX11" fmla="*/ 30723 w 920591"/>
                <a:gd name="connsiteY11" fmla="*/ 741110 h 1021417"/>
                <a:gd name="connsiteX12" fmla="*/ 380577 w 920591"/>
                <a:gd name="connsiteY12" fmla="*/ 1001333 h 1021417"/>
                <a:gd name="connsiteX13" fmla="*/ 588126 w 920591"/>
                <a:gd name="connsiteY13" fmla="*/ 921133 h 1021417"/>
                <a:gd name="connsiteX14" fmla="*/ 624893 w 920591"/>
                <a:gd name="connsiteY14" fmla="*/ 378208 h 1021417"/>
                <a:gd name="connsiteX15" fmla="*/ 706522 w 920591"/>
                <a:gd name="connsiteY15" fmla="*/ 241048 h 1021417"/>
                <a:gd name="connsiteX16" fmla="*/ 839872 w 920591"/>
                <a:gd name="connsiteY16" fmla="*/ 188565 h 1021417"/>
                <a:gd name="connsiteX17" fmla="*/ 920549 w 920591"/>
                <a:gd name="connsiteY17" fmla="*/ 27593 h 1021417"/>
                <a:gd name="connsiteX18" fmla="*/ 889212 w 920591"/>
                <a:gd name="connsiteY18" fmla="*/ 31498 h 102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20591" h="1021417">
                  <a:moveTo>
                    <a:pt x="889212" y="31498"/>
                  </a:moveTo>
                  <a:lnTo>
                    <a:pt x="907785" y="2923"/>
                  </a:lnTo>
                  <a:cubicBezTo>
                    <a:pt x="907785" y="2923"/>
                    <a:pt x="877496" y="-11650"/>
                    <a:pt x="852921" y="23592"/>
                  </a:cubicBezTo>
                  <a:cubicBezTo>
                    <a:pt x="852921" y="23592"/>
                    <a:pt x="831014" y="15591"/>
                    <a:pt x="810440" y="51405"/>
                  </a:cubicBezTo>
                  <a:cubicBezTo>
                    <a:pt x="810440" y="51405"/>
                    <a:pt x="797391" y="46166"/>
                    <a:pt x="776150" y="68645"/>
                  </a:cubicBezTo>
                  <a:cubicBezTo>
                    <a:pt x="754909" y="91124"/>
                    <a:pt x="715285" y="130463"/>
                    <a:pt x="715285" y="130463"/>
                  </a:cubicBezTo>
                  <a:lnTo>
                    <a:pt x="714618" y="132177"/>
                  </a:lnTo>
                  <a:cubicBezTo>
                    <a:pt x="701283" y="132177"/>
                    <a:pt x="657468" y="130653"/>
                    <a:pt x="643562" y="130558"/>
                  </a:cubicBezTo>
                  <a:cubicBezTo>
                    <a:pt x="580792" y="130082"/>
                    <a:pt x="536501" y="264956"/>
                    <a:pt x="502878" y="376970"/>
                  </a:cubicBezTo>
                  <a:cubicBezTo>
                    <a:pt x="475827" y="466981"/>
                    <a:pt x="404199" y="739682"/>
                    <a:pt x="404199" y="739682"/>
                  </a:cubicBezTo>
                  <a:lnTo>
                    <a:pt x="-42" y="263432"/>
                  </a:lnTo>
                  <a:lnTo>
                    <a:pt x="30723" y="741110"/>
                  </a:lnTo>
                  <a:cubicBezTo>
                    <a:pt x="30723" y="741110"/>
                    <a:pt x="322188" y="966662"/>
                    <a:pt x="380577" y="1001333"/>
                  </a:cubicBezTo>
                  <a:cubicBezTo>
                    <a:pt x="438965" y="1036004"/>
                    <a:pt x="564028" y="1035147"/>
                    <a:pt x="588126" y="921133"/>
                  </a:cubicBezTo>
                  <a:lnTo>
                    <a:pt x="624893" y="378208"/>
                  </a:lnTo>
                  <a:cubicBezTo>
                    <a:pt x="624893" y="378208"/>
                    <a:pt x="642228" y="262765"/>
                    <a:pt x="706522" y="241048"/>
                  </a:cubicBezTo>
                  <a:cubicBezTo>
                    <a:pt x="770816" y="219331"/>
                    <a:pt x="829776" y="202091"/>
                    <a:pt x="839872" y="188565"/>
                  </a:cubicBezTo>
                  <a:cubicBezTo>
                    <a:pt x="849969" y="175040"/>
                    <a:pt x="920549" y="27593"/>
                    <a:pt x="920549" y="27593"/>
                  </a:cubicBezTo>
                  <a:cubicBezTo>
                    <a:pt x="920549" y="27593"/>
                    <a:pt x="908167" y="14067"/>
                    <a:pt x="889212" y="31498"/>
                  </a:cubicBezTo>
                  <a:close/>
                </a:path>
              </a:pathLst>
            </a:custGeom>
            <a:solidFill>
              <a:srgbClr val="F47365"/>
            </a:solidFill>
            <a:ln w="9525" cap="flat">
              <a:noFill/>
              <a:prstDash val="solid"/>
              <a:miter/>
            </a:ln>
          </p:spPr>
          <p:txBody>
            <a:bodyPr rtlCol="0" anchor="ctr"/>
            <a:p>
              <a:endParaRPr lang="zh-CN" altLang="en-US"/>
            </a:p>
          </p:txBody>
        </p:sp>
        <p:sp>
          <p:nvSpPr>
            <p:cNvPr id="41" name="任意多边形: 形状 85"/>
            <p:cNvSpPr/>
            <p:nvPr/>
          </p:nvSpPr>
          <p:spPr>
            <a:xfrm>
              <a:off x="7717161" y="2891983"/>
              <a:ext cx="706082" cy="427348"/>
            </a:xfrm>
            <a:custGeom>
              <a:avLst/>
              <a:gdLst>
                <a:gd name="connsiteX0" fmla="*/ 294566 w 294608"/>
                <a:gd name="connsiteY0" fmla="*/ -63 h 178308"/>
                <a:gd name="connsiteX1" fmla="*/ 227034 w 294608"/>
                <a:gd name="connsiteY1" fmla="*/ 100711 h 178308"/>
                <a:gd name="connsiteX2" fmla="*/ -42 w 294608"/>
                <a:gd name="connsiteY2" fmla="*/ 178245 h 178308"/>
              </a:gdLst>
              <a:ahLst/>
              <a:cxnLst>
                <a:cxn ang="0">
                  <a:pos x="connsiteX0" y="connsiteY0"/>
                </a:cxn>
                <a:cxn ang="0">
                  <a:pos x="connsiteX1" y="connsiteY1"/>
                </a:cxn>
                <a:cxn ang="0">
                  <a:pos x="connsiteX2" y="connsiteY2"/>
                </a:cxn>
              </a:cxnLst>
              <a:rect l="l" t="t" r="r" b="b"/>
              <a:pathLst>
                <a:path w="294608" h="178308">
                  <a:moveTo>
                    <a:pt x="294566" y="-63"/>
                  </a:moveTo>
                  <a:lnTo>
                    <a:pt x="227034" y="100711"/>
                  </a:lnTo>
                  <a:cubicBezTo>
                    <a:pt x="227034" y="100711"/>
                    <a:pt x="38439" y="98997"/>
                    <a:pt x="-42" y="178245"/>
                  </a:cubicBezTo>
                </a:path>
              </a:pathLst>
            </a:custGeom>
            <a:noFill/>
            <a:ln w="4763" cap="rnd">
              <a:noFill/>
              <a:prstDash val="solid"/>
              <a:round/>
            </a:ln>
          </p:spPr>
          <p:txBody>
            <a:bodyPr rtlCol="0" anchor="ctr"/>
            <a:p>
              <a:endParaRPr lang="zh-CN" altLang="en-US"/>
            </a:p>
          </p:txBody>
        </p:sp>
        <p:sp>
          <p:nvSpPr>
            <p:cNvPr id="87" name="任意多边形: 形状 86"/>
            <p:cNvSpPr/>
            <p:nvPr/>
          </p:nvSpPr>
          <p:spPr>
            <a:xfrm>
              <a:off x="8158433" y="2872124"/>
              <a:ext cx="177832" cy="256361"/>
            </a:xfrm>
            <a:custGeom>
              <a:avLst/>
              <a:gdLst>
                <a:gd name="connsiteX0" fmla="*/ 74200 w 74199"/>
                <a:gd name="connsiteY0" fmla="*/ 0 h 106965"/>
                <a:gd name="connsiteX1" fmla="*/ 0 w 74199"/>
                <a:gd name="connsiteY1" fmla="*/ 106966 h 106965"/>
              </a:gdLst>
              <a:ahLst/>
              <a:cxnLst>
                <a:cxn ang="0">
                  <a:pos x="connsiteX0" y="connsiteY0"/>
                </a:cxn>
                <a:cxn ang="0">
                  <a:pos x="connsiteX1" y="connsiteY1"/>
                </a:cxn>
              </a:cxnLst>
              <a:rect l="l" t="t" r="r" b="b"/>
              <a:pathLst>
                <a:path w="74199" h="106965">
                  <a:moveTo>
                    <a:pt x="74200" y="0"/>
                  </a:moveTo>
                  <a:lnTo>
                    <a:pt x="0" y="106966"/>
                  </a:lnTo>
                </a:path>
              </a:pathLst>
            </a:custGeom>
            <a:ln w="4763" cap="rnd">
              <a:noFill/>
              <a:prstDash val="solid"/>
              <a:round/>
            </a:ln>
          </p:spPr>
          <p:txBody>
            <a:bodyPr rtlCol="0" anchor="ctr"/>
            <a:p>
              <a:endParaRPr lang="zh-CN" altLang="en-US"/>
            </a:p>
          </p:txBody>
        </p:sp>
        <p:sp>
          <p:nvSpPr>
            <p:cNvPr id="42" name="任意多边形: 形状 87"/>
            <p:cNvSpPr/>
            <p:nvPr/>
          </p:nvSpPr>
          <p:spPr>
            <a:xfrm>
              <a:off x="8089263" y="2938783"/>
              <a:ext cx="144959" cy="189702"/>
            </a:xfrm>
            <a:custGeom>
              <a:avLst/>
              <a:gdLst>
                <a:gd name="connsiteX0" fmla="*/ 60484 w 60483"/>
                <a:gd name="connsiteY0" fmla="*/ 0 h 79152"/>
                <a:gd name="connsiteX1" fmla="*/ 0 w 60483"/>
                <a:gd name="connsiteY1" fmla="*/ 79153 h 79152"/>
              </a:gdLst>
              <a:ahLst/>
              <a:cxnLst>
                <a:cxn ang="0">
                  <a:pos x="connsiteX0" y="connsiteY0"/>
                </a:cxn>
                <a:cxn ang="0">
                  <a:pos x="connsiteX1" y="connsiteY1"/>
                </a:cxn>
              </a:cxnLst>
              <a:rect l="l" t="t" r="r" b="b"/>
              <a:pathLst>
                <a:path w="60483" h="79152">
                  <a:moveTo>
                    <a:pt x="60484" y="0"/>
                  </a:moveTo>
                  <a:lnTo>
                    <a:pt x="0" y="79153"/>
                  </a:lnTo>
                </a:path>
              </a:pathLst>
            </a:custGeom>
            <a:ln w="4763" cap="rnd">
              <a:noFill/>
              <a:prstDash val="solid"/>
              <a:round/>
            </a:ln>
          </p:spPr>
          <p:txBody>
            <a:bodyPr rtlCol="0" anchor="ctr"/>
            <a:p>
              <a:endParaRPr lang="zh-CN" altLang="en-US"/>
            </a:p>
          </p:txBody>
        </p:sp>
        <p:sp>
          <p:nvSpPr>
            <p:cNvPr id="89" name="任意多边形: 形状 88"/>
            <p:cNvSpPr/>
            <p:nvPr/>
          </p:nvSpPr>
          <p:spPr>
            <a:xfrm>
              <a:off x="7260592" y="4588364"/>
              <a:ext cx="32871" cy="296997"/>
            </a:xfrm>
            <a:custGeom>
              <a:avLst/>
              <a:gdLst>
                <a:gd name="connsiteX0" fmla="*/ 0 w 13715"/>
                <a:gd name="connsiteY0" fmla="*/ 0 h 123920"/>
                <a:gd name="connsiteX1" fmla="*/ 13716 w 13715"/>
                <a:gd name="connsiteY1" fmla="*/ 123920 h 123920"/>
              </a:gdLst>
              <a:ahLst/>
              <a:cxnLst>
                <a:cxn ang="0">
                  <a:pos x="connsiteX0" y="connsiteY0"/>
                </a:cxn>
                <a:cxn ang="0">
                  <a:pos x="connsiteX1" y="connsiteY1"/>
                </a:cxn>
              </a:cxnLst>
              <a:rect l="l" t="t" r="r" b="b"/>
              <a:pathLst>
                <a:path w="13715" h="123920">
                  <a:moveTo>
                    <a:pt x="0" y="0"/>
                  </a:moveTo>
                  <a:lnTo>
                    <a:pt x="13716" y="123920"/>
                  </a:lnTo>
                </a:path>
              </a:pathLst>
            </a:custGeom>
            <a:ln w="4763" cap="rnd">
              <a:noFill/>
              <a:prstDash val="solid"/>
              <a:round/>
            </a:ln>
          </p:spPr>
          <p:txBody>
            <a:bodyPr rtlCol="0" anchor="ctr"/>
            <a:p>
              <a:endParaRPr lang="zh-CN" altLang="en-US"/>
            </a:p>
          </p:txBody>
        </p:sp>
        <p:sp>
          <p:nvSpPr>
            <p:cNvPr id="90" name="任意多边形: 形状 89"/>
            <p:cNvSpPr/>
            <p:nvPr/>
          </p:nvSpPr>
          <p:spPr>
            <a:xfrm>
              <a:off x="5162890" y="3450823"/>
              <a:ext cx="1697768" cy="1873526"/>
            </a:xfrm>
            <a:custGeom>
              <a:avLst/>
              <a:gdLst>
                <a:gd name="connsiteX0" fmla="*/ 660516 w 708382"/>
                <a:gd name="connsiteY0" fmla="*/ 215869 h 781716"/>
                <a:gd name="connsiteX1" fmla="*/ 473350 w 708382"/>
                <a:gd name="connsiteY1" fmla="*/ -63 h 781716"/>
                <a:gd name="connsiteX2" fmla="*/ 86445 w 708382"/>
                <a:gd name="connsiteY2" fmla="*/ 26321 h 781716"/>
                <a:gd name="connsiteX3" fmla="*/ -42 w 708382"/>
                <a:gd name="connsiteY3" fmla="*/ 62992 h 781716"/>
                <a:gd name="connsiteX4" fmla="*/ 59394 w 708382"/>
                <a:gd name="connsiteY4" fmla="*/ 419703 h 781716"/>
                <a:gd name="connsiteX5" fmla="*/ 74062 w 708382"/>
                <a:gd name="connsiteY5" fmla="*/ 667353 h 781716"/>
                <a:gd name="connsiteX6" fmla="*/ 74062 w 708382"/>
                <a:gd name="connsiteY6" fmla="*/ 667353 h 781716"/>
                <a:gd name="connsiteX7" fmla="*/ 73395 w 708382"/>
                <a:gd name="connsiteY7" fmla="*/ 781653 h 781716"/>
                <a:gd name="connsiteX8" fmla="*/ 611748 w 708382"/>
                <a:gd name="connsiteY8" fmla="*/ 781653 h 781716"/>
                <a:gd name="connsiteX9" fmla="*/ 630798 w 708382"/>
                <a:gd name="connsiteY9" fmla="*/ 614109 h 781716"/>
                <a:gd name="connsiteX10" fmla="*/ 630798 w 708382"/>
                <a:gd name="connsiteY10" fmla="*/ 614109 h 781716"/>
                <a:gd name="connsiteX11" fmla="*/ 666993 w 708382"/>
                <a:gd name="connsiteY11" fmla="*/ 515334 h 781716"/>
                <a:gd name="connsiteX12" fmla="*/ 708141 w 708382"/>
                <a:gd name="connsiteY12" fmla="*/ 353028 h 781716"/>
                <a:gd name="connsiteX13" fmla="*/ 660516 w 708382"/>
                <a:gd name="connsiteY13" fmla="*/ 215869 h 78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8382" h="781716">
                  <a:moveTo>
                    <a:pt x="660516" y="215869"/>
                  </a:moveTo>
                  <a:lnTo>
                    <a:pt x="473350" y="-63"/>
                  </a:lnTo>
                  <a:lnTo>
                    <a:pt x="86445" y="26321"/>
                  </a:lnTo>
                  <a:cubicBezTo>
                    <a:pt x="86445" y="26321"/>
                    <a:pt x="14721" y="30798"/>
                    <a:pt x="-42" y="62992"/>
                  </a:cubicBezTo>
                  <a:lnTo>
                    <a:pt x="59394" y="419703"/>
                  </a:lnTo>
                  <a:cubicBezTo>
                    <a:pt x="71681" y="462947"/>
                    <a:pt x="74253" y="566770"/>
                    <a:pt x="74062" y="667353"/>
                  </a:cubicBezTo>
                  <a:lnTo>
                    <a:pt x="74062" y="667353"/>
                  </a:lnTo>
                  <a:cubicBezTo>
                    <a:pt x="74062" y="695262"/>
                    <a:pt x="74062" y="755745"/>
                    <a:pt x="73395" y="781653"/>
                  </a:cubicBezTo>
                  <a:lnTo>
                    <a:pt x="611748" y="781653"/>
                  </a:lnTo>
                  <a:cubicBezTo>
                    <a:pt x="613463" y="737172"/>
                    <a:pt x="618225" y="660305"/>
                    <a:pt x="630798" y="614109"/>
                  </a:cubicBezTo>
                  <a:lnTo>
                    <a:pt x="630798" y="614109"/>
                  </a:lnTo>
                  <a:cubicBezTo>
                    <a:pt x="639704" y="580114"/>
                    <a:pt x="651830" y="547043"/>
                    <a:pt x="666993" y="515334"/>
                  </a:cubicBezTo>
                  <a:cubicBezTo>
                    <a:pt x="691377" y="464509"/>
                    <a:pt x="705360" y="409331"/>
                    <a:pt x="708141" y="353028"/>
                  </a:cubicBezTo>
                  <a:cubicBezTo>
                    <a:pt x="710399" y="302898"/>
                    <a:pt x="693359" y="253816"/>
                    <a:pt x="660516" y="215869"/>
                  </a:cubicBezTo>
                  <a:close/>
                </a:path>
              </a:pathLst>
            </a:custGeom>
            <a:solidFill>
              <a:srgbClr val="FFFCEE"/>
            </a:solidFill>
            <a:ln w="9525" cap="flat">
              <a:noFill/>
              <a:prstDash val="solid"/>
              <a:miter/>
            </a:ln>
          </p:spPr>
          <p:txBody>
            <a:bodyPr rtlCol="0" anchor="ctr"/>
            <a:p>
              <a:endParaRPr lang="zh-CN" altLang="en-US"/>
            </a:p>
          </p:txBody>
        </p:sp>
        <p:sp>
          <p:nvSpPr>
            <p:cNvPr id="91" name="任意多边形: 形状 90"/>
            <p:cNvSpPr/>
            <p:nvPr/>
          </p:nvSpPr>
          <p:spPr>
            <a:xfrm>
              <a:off x="5484997" y="3456760"/>
              <a:ext cx="888937" cy="675719"/>
            </a:xfrm>
            <a:custGeom>
              <a:avLst/>
              <a:gdLst>
                <a:gd name="connsiteX0" fmla="*/ 370861 w 370903"/>
                <a:gd name="connsiteY0" fmla="*/ 281877 h 281939"/>
                <a:gd name="connsiteX1" fmla="*/ 302281 w 370903"/>
                <a:gd name="connsiteY1" fmla="*/ -63 h 281939"/>
                <a:gd name="connsiteX2" fmla="*/ -42 w 370903"/>
                <a:gd name="connsiteY2" fmla="*/ 20606 h 281939"/>
                <a:gd name="connsiteX3" fmla="*/ 370861 w 370903"/>
                <a:gd name="connsiteY3" fmla="*/ 281877 h 281939"/>
              </a:gdLst>
              <a:ahLst/>
              <a:cxnLst>
                <a:cxn ang="0">
                  <a:pos x="connsiteX0" y="connsiteY0"/>
                </a:cxn>
                <a:cxn ang="0">
                  <a:pos x="connsiteX1" y="connsiteY1"/>
                </a:cxn>
                <a:cxn ang="0">
                  <a:pos x="connsiteX2" y="connsiteY2"/>
                </a:cxn>
                <a:cxn ang="0">
                  <a:pos x="connsiteX3" y="connsiteY3"/>
                </a:cxn>
              </a:cxnLst>
              <a:rect l="l" t="t" r="r" b="b"/>
              <a:pathLst>
                <a:path w="370903" h="281939">
                  <a:moveTo>
                    <a:pt x="370861" y="281877"/>
                  </a:moveTo>
                  <a:cubicBezTo>
                    <a:pt x="370861" y="281877"/>
                    <a:pt x="336190" y="108522"/>
                    <a:pt x="302281" y="-63"/>
                  </a:cubicBezTo>
                  <a:lnTo>
                    <a:pt x="-42" y="20606"/>
                  </a:lnTo>
                  <a:cubicBezTo>
                    <a:pt x="58441" y="112427"/>
                    <a:pt x="370861" y="281877"/>
                    <a:pt x="370861" y="281877"/>
                  </a:cubicBezTo>
                  <a:close/>
                </a:path>
              </a:pathLst>
            </a:custGeom>
            <a:solidFill>
              <a:srgbClr val="F47365"/>
            </a:solidFill>
            <a:ln w="9525" cap="flat">
              <a:noFill/>
              <a:prstDash val="solid"/>
              <a:miter/>
            </a:ln>
          </p:spPr>
          <p:txBody>
            <a:bodyPr rtlCol="0" anchor="ctr"/>
            <a:p>
              <a:endParaRPr lang="zh-CN" altLang="en-US"/>
            </a:p>
          </p:txBody>
        </p:sp>
        <p:sp>
          <p:nvSpPr>
            <p:cNvPr id="43" name="任意多边形: 形状 91"/>
            <p:cNvSpPr/>
            <p:nvPr/>
          </p:nvSpPr>
          <p:spPr>
            <a:xfrm>
              <a:off x="5558048" y="4561655"/>
              <a:ext cx="633259" cy="193350"/>
            </a:xfrm>
            <a:custGeom>
              <a:avLst/>
              <a:gdLst>
                <a:gd name="connsiteX0" fmla="*/ 264181 w 264223"/>
                <a:gd name="connsiteY0" fmla="*/ 42133 h 80674"/>
                <a:gd name="connsiteX1" fmla="*/ -42 w 264223"/>
                <a:gd name="connsiteY1" fmla="*/ -63 h 80674"/>
              </a:gdLst>
              <a:ahLst/>
              <a:cxnLst>
                <a:cxn ang="0">
                  <a:pos x="connsiteX0" y="connsiteY0"/>
                </a:cxn>
                <a:cxn ang="0">
                  <a:pos x="connsiteX1" y="connsiteY1"/>
                </a:cxn>
              </a:cxnLst>
              <a:rect l="l" t="t" r="r" b="b"/>
              <a:pathLst>
                <a:path w="264223" h="80674">
                  <a:moveTo>
                    <a:pt x="264181" y="42133"/>
                  </a:moveTo>
                  <a:cubicBezTo>
                    <a:pt x="264181" y="42133"/>
                    <a:pt x="126164" y="152242"/>
                    <a:pt x="-42" y="-63"/>
                  </a:cubicBezTo>
                </a:path>
              </a:pathLst>
            </a:custGeom>
            <a:noFill/>
            <a:ln w="4763" cap="rnd">
              <a:noFill/>
              <a:prstDash val="solid"/>
              <a:round/>
            </a:ln>
          </p:spPr>
          <p:txBody>
            <a:bodyPr rtlCol="0" anchor="ctr"/>
            <a:p>
              <a:endParaRPr lang="zh-CN" altLang="en-US"/>
            </a:p>
          </p:txBody>
        </p:sp>
        <p:sp>
          <p:nvSpPr>
            <p:cNvPr id="93" name="任意多边形: 形状 92"/>
            <p:cNvSpPr/>
            <p:nvPr/>
          </p:nvSpPr>
          <p:spPr>
            <a:xfrm>
              <a:off x="5584757" y="3104517"/>
              <a:ext cx="540577" cy="496061"/>
            </a:xfrm>
            <a:custGeom>
              <a:avLst/>
              <a:gdLst>
                <a:gd name="connsiteX0" fmla="*/ 192839 w 225552"/>
                <a:gd name="connsiteY0" fmla="*/ 29274 h 206978"/>
                <a:gd name="connsiteX1" fmla="*/ 182076 w 225552"/>
                <a:gd name="connsiteY1" fmla="*/ 33655 h 206978"/>
                <a:gd name="connsiteX2" fmla="*/ -42 w 225552"/>
                <a:gd name="connsiteY2" fmla="*/ -63 h 206978"/>
                <a:gd name="connsiteX3" fmla="*/ -42 w 225552"/>
                <a:gd name="connsiteY3" fmla="*/ 170720 h 206978"/>
                <a:gd name="connsiteX4" fmla="*/ 225510 w 225552"/>
                <a:gd name="connsiteY4" fmla="*/ 206915 h 20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552" h="206978">
                  <a:moveTo>
                    <a:pt x="192839" y="29274"/>
                  </a:moveTo>
                  <a:cubicBezTo>
                    <a:pt x="189324" y="30922"/>
                    <a:pt x="185733" y="32379"/>
                    <a:pt x="182076" y="33655"/>
                  </a:cubicBezTo>
                  <a:cubicBezTo>
                    <a:pt x="182076" y="33655"/>
                    <a:pt x="83873" y="61087"/>
                    <a:pt x="-42" y="-63"/>
                  </a:cubicBezTo>
                  <a:lnTo>
                    <a:pt x="-42" y="170720"/>
                  </a:lnTo>
                  <a:lnTo>
                    <a:pt x="225510" y="206915"/>
                  </a:lnTo>
                  <a:close/>
                </a:path>
              </a:pathLst>
            </a:custGeom>
            <a:solidFill>
              <a:srgbClr val="F47365"/>
            </a:solidFill>
            <a:ln w="9525" cap="flat">
              <a:noFill/>
              <a:prstDash val="solid"/>
              <a:miter/>
            </a:ln>
          </p:spPr>
          <p:txBody>
            <a:bodyPr rtlCol="0" anchor="ctr"/>
            <a:p>
              <a:endParaRPr lang="zh-CN" altLang="en-US"/>
            </a:p>
          </p:txBody>
        </p:sp>
        <p:sp>
          <p:nvSpPr>
            <p:cNvPr id="94" name="任意多边形: 形状 93"/>
            <p:cNvSpPr/>
            <p:nvPr/>
          </p:nvSpPr>
          <p:spPr>
            <a:xfrm>
              <a:off x="5344374" y="2053973"/>
              <a:ext cx="986384" cy="1146058"/>
            </a:xfrm>
            <a:custGeom>
              <a:avLst/>
              <a:gdLst>
                <a:gd name="connsiteX0" fmla="*/ -42 w 411562"/>
                <a:gd name="connsiteY0" fmla="*/ 160234 h 478185"/>
                <a:gd name="connsiteX1" fmla="*/ 77967 w 411562"/>
                <a:gd name="connsiteY1" fmla="*/ 419790 h 478185"/>
                <a:gd name="connsiteX2" fmla="*/ 100256 w 411562"/>
                <a:gd name="connsiteY2" fmla="*/ 438269 h 478185"/>
                <a:gd name="connsiteX3" fmla="*/ 282374 w 411562"/>
                <a:gd name="connsiteY3" fmla="*/ 471987 h 478185"/>
                <a:gd name="connsiteX4" fmla="*/ 293137 w 411562"/>
                <a:gd name="connsiteY4" fmla="*/ 467606 h 478185"/>
                <a:gd name="connsiteX5" fmla="*/ 404485 w 411562"/>
                <a:gd name="connsiteY5" fmla="*/ 211669 h 478185"/>
                <a:gd name="connsiteX6" fmla="*/ 323427 w 411562"/>
                <a:gd name="connsiteY6" fmla="*/ 36409 h 478185"/>
                <a:gd name="connsiteX7" fmla="*/ 188848 w 411562"/>
                <a:gd name="connsiteY7" fmla="*/ 20536 h 478185"/>
                <a:gd name="connsiteX8" fmla="*/ 169122 w 411562"/>
                <a:gd name="connsiteY8" fmla="*/ 41648 h 478185"/>
                <a:gd name="connsiteX9" fmla="*/ 16722 w 411562"/>
                <a:gd name="connsiteY9" fmla="*/ 155091 h 478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1562" h="478185">
                  <a:moveTo>
                    <a:pt x="-42" y="160234"/>
                  </a:moveTo>
                  <a:cubicBezTo>
                    <a:pt x="5482" y="257484"/>
                    <a:pt x="38915" y="381881"/>
                    <a:pt x="77967" y="419790"/>
                  </a:cubicBezTo>
                  <a:cubicBezTo>
                    <a:pt x="84959" y="426467"/>
                    <a:pt x="92407" y="432640"/>
                    <a:pt x="100256" y="438269"/>
                  </a:cubicBezTo>
                  <a:cubicBezTo>
                    <a:pt x="184171" y="499419"/>
                    <a:pt x="282374" y="471987"/>
                    <a:pt x="282374" y="471987"/>
                  </a:cubicBezTo>
                  <a:cubicBezTo>
                    <a:pt x="286032" y="470711"/>
                    <a:pt x="289622" y="469254"/>
                    <a:pt x="293137" y="467606"/>
                  </a:cubicBezTo>
                  <a:cubicBezTo>
                    <a:pt x="328951" y="451413"/>
                    <a:pt x="440394" y="386072"/>
                    <a:pt x="404485" y="211669"/>
                  </a:cubicBezTo>
                  <a:cubicBezTo>
                    <a:pt x="391683" y="147671"/>
                    <a:pt x="363908" y="87609"/>
                    <a:pt x="323427" y="36409"/>
                  </a:cubicBezTo>
                  <a:cubicBezTo>
                    <a:pt x="290651" y="-5137"/>
                    <a:pt x="230396" y="-12244"/>
                    <a:pt x="188848" y="20536"/>
                  </a:cubicBezTo>
                  <a:cubicBezTo>
                    <a:pt x="181247" y="26536"/>
                    <a:pt x="174589" y="33654"/>
                    <a:pt x="169122" y="41648"/>
                  </a:cubicBezTo>
                  <a:cubicBezTo>
                    <a:pt x="144071" y="78414"/>
                    <a:pt x="98446" y="119086"/>
                    <a:pt x="16722" y="155091"/>
                  </a:cubicBezTo>
                  <a:close/>
                </a:path>
              </a:pathLst>
            </a:custGeom>
            <a:solidFill>
              <a:srgbClr val="F47365"/>
            </a:solidFill>
            <a:ln w="9525" cap="flat">
              <a:noFill/>
              <a:prstDash val="solid"/>
              <a:miter/>
            </a:ln>
          </p:spPr>
          <p:txBody>
            <a:bodyPr rtlCol="0" anchor="ctr"/>
            <a:p>
              <a:endParaRPr lang="zh-CN" altLang="en-US"/>
            </a:p>
          </p:txBody>
        </p:sp>
        <p:sp>
          <p:nvSpPr>
            <p:cNvPr id="95" name="任意多边形: 形状 94"/>
            <p:cNvSpPr/>
            <p:nvPr/>
          </p:nvSpPr>
          <p:spPr>
            <a:xfrm>
              <a:off x="5584757" y="3104517"/>
              <a:ext cx="485559" cy="203948"/>
            </a:xfrm>
            <a:custGeom>
              <a:avLst/>
              <a:gdLst>
                <a:gd name="connsiteX0" fmla="*/ 182076 w 202596"/>
                <a:gd name="connsiteY0" fmla="*/ 33655 h 85096"/>
                <a:gd name="connsiteX1" fmla="*/ -42 w 202596"/>
                <a:gd name="connsiteY1" fmla="*/ -63 h 85096"/>
                <a:gd name="connsiteX2" fmla="*/ -42 w 202596"/>
                <a:gd name="connsiteY2" fmla="*/ 2032 h 85096"/>
                <a:gd name="connsiteX3" fmla="*/ 16626 w 202596"/>
                <a:gd name="connsiteY3" fmla="*/ 21940 h 85096"/>
                <a:gd name="connsiteX4" fmla="*/ 38915 w 202596"/>
                <a:gd name="connsiteY4" fmla="*/ 40418 h 85096"/>
                <a:gd name="connsiteX5" fmla="*/ 202554 w 202596"/>
                <a:gd name="connsiteY5" fmla="*/ 83566 h 85096"/>
                <a:gd name="connsiteX6" fmla="*/ 192553 w 202596"/>
                <a:gd name="connsiteY6" fmla="*/ 29274 h 85096"/>
                <a:gd name="connsiteX7" fmla="*/ 182076 w 202596"/>
                <a:gd name="connsiteY7" fmla="*/ 33655 h 85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596" h="85096">
                  <a:moveTo>
                    <a:pt x="182076" y="33655"/>
                  </a:moveTo>
                  <a:cubicBezTo>
                    <a:pt x="182076" y="33655"/>
                    <a:pt x="83873" y="61087"/>
                    <a:pt x="-42" y="-63"/>
                  </a:cubicBezTo>
                  <a:lnTo>
                    <a:pt x="-42" y="2032"/>
                  </a:lnTo>
                  <a:cubicBezTo>
                    <a:pt x="4911" y="9148"/>
                    <a:pt x="10492" y="15815"/>
                    <a:pt x="16626" y="21940"/>
                  </a:cubicBezTo>
                  <a:cubicBezTo>
                    <a:pt x="23589" y="28645"/>
                    <a:pt x="31038" y="34817"/>
                    <a:pt x="38915" y="40418"/>
                  </a:cubicBezTo>
                  <a:cubicBezTo>
                    <a:pt x="86178" y="74698"/>
                    <a:pt x="144538" y="90091"/>
                    <a:pt x="202554" y="83566"/>
                  </a:cubicBezTo>
                  <a:lnTo>
                    <a:pt x="192553" y="29274"/>
                  </a:lnTo>
                  <a:cubicBezTo>
                    <a:pt x="189134" y="30912"/>
                    <a:pt x="185638" y="32369"/>
                    <a:pt x="182076" y="33655"/>
                  </a:cubicBezTo>
                  <a:close/>
                </a:path>
              </a:pathLst>
            </a:custGeom>
            <a:solidFill>
              <a:srgbClr val="F47365"/>
            </a:solidFill>
            <a:ln w="9525" cap="flat">
              <a:noFill/>
              <a:prstDash val="solid"/>
              <a:miter/>
            </a:ln>
          </p:spPr>
          <p:txBody>
            <a:bodyPr rtlCol="0" anchor="ctr"/>
            <a:p>
              <a:endParaRPr lang="zh-CN" altLang="en-US"/>
            </a:p>
          </p:txBody>
        </p:sp>
        <p:sp>
          <p:nvSpPr>
            <p:cNvPr id="96" name="任意多边形: 形状 95"/>
            <p:cNvSpPr/>
            <p:nvPr/>
          </p:nvSpPr>
          <p:spPr>
            <a:xfrm>
              <a:off x="5650275" y="2302327"/>
              <a:ext cx="91314" cy="125327"/>
            </a:xfrm>
            <a:custGeom>
              <a:avLst/>
              <a:gdLst>
                <a:gd name="connsiteX0" fmla="*/ 38058 w 38100"/>
                <a:gd name="connsiteY0" fmla="*/ -63 h 52292"/>
                <a:gd name="connsiteX1" fmla="*/ -42 w 38100"/>
                <a:gd name="connsiteY1" fmla="*/ 52229 h 52292"/>
              </a:gdLst>
              <a:ahLst/>
              <a:cxnLst>
                <a:cxn ang="0">
                  <a:pos x="connsiteX0" y="connsiteY0"/>
                </a:cxn>
                <a:cxn ang="0">
                  <a:pos x="connsiteX1" y="connsiteY1"/>
                </a:cxn>
              </a:cxnLst>
              <a:rect l="l" t="t" r="r" b="b"/>
              <a:pathLst>
                <a:path w="38100" h="52292">
                  <a:moveTo>
                    <a:pt x="38058" y="-63"/>
                  </a:moveTo>
                  <a:cubicBezTo>
                    <a:pt x="20541" y="13288"/>
                    <a:pt x="7301" y="31465"/>
                    <a:pt x="-42" y="52229"/>
                  </a:cubicBezTo>
                </a:path>
              </a:pathLst>
            </a:custGeom>
            <a:noFill/>
            <a:ln w="4763" cap="rnd">
              <a:noFill/>
              <a:prstDash val="solid"/>
              <a:round/>
            </a:ln>
          </p:spPr>
          <p:txBody>
            <a:bodyPr rtlCol="0" anchor="ctr"/>
            <a:p>
              <a:endParaRPr lang="zh-CN" altLang="en-US"/>
            </a:p>
          </p:txBody>
        </p:sp>
        <p:sp>
          <p:nvSpPr>
            <p:cNvPr id="97" name="任意多边形: 形状 96"/>
            <p:cNvSpPr/>
            <p:nvPr/>
          </p:nvSpPr>
          <p:spPr>
            <a:xfrm>
              <a:off x="6054567" y="2249821"/>
              <a:ext cx="91314" cy="87661"/>
            </a:xfrm>
            <a:custGeom>
              <a:avLst/>
              <a:gdLst>
                <a:gd name="connsiteX0" fmla="*/ 38058 w 38100"/>
                <a:gd name="connsiteY0" fmla="*/ 36513 h 36576"/>
                <a:gd name="connsiteX1" fmla="*/ -42 w 38100"/>
                <a:gd name="connsiteY1" fmla="*/ -63 h 36576"/>
              </a:gdLst>
              <a:ahLst/>
              <a:cxnLst>
                <a:cxn ang="0">
                  <a:pos x="connsiteX0" y="connsiteY0"/>
                </a:cxn>
                <a:cxn ang="0">
                  <a:pos x="connsiteX1" y="connsiteY1"/>
                </a:cxn>
              </a:cxnLst>
              <a:rect l="l" t="t" r="r" b="b"/>
              <a:pathLst>
                <a:path w="38100" h="36576">
                  <a:moveTo>
                    <a:pt x="38058" y="36513"/>
                  </a:moveTo>
                  <a:cubicBezTo>
                    <a:pt x="29237" y="20836"/>
                    <a:pt x="15979" y="8111"/>
                    <a:pt x="-42" y="-63"/>
                  </a:cubicBezTo>
                </a:path>
              </a:pathLst>
            </a:custGeom>
            <a:noFill/>
            <a:ln w="4763" cap="rnd">
              <a:noFill/>
              <a:prstDash val="solid"/>
              <a:round/>
            </a:ln>
          </p:spPr>
          <p:txBody>
            <a:bodyPr rtlCol="0" anchor="ctr"/>
            <a:p>
              <a:endParaRPr lang="zh-CN" altLang="en-US"/>
            </a:p>
          </p:txBody>
        </p:sp>
        <p:sp>
          <p:nvSpPr>
            <p:cNvPr id="98" name="任意多边形: 形状 97"/>
            <p:cNvSpPr/>
            <p:nvPr/>
          </p:nvSpPr>
          <p:spPr>
            <a:xfrm>
              <a:off x="5924216" y="2406652"/>
              <a:ext cx="161479" cy="268918"/>
            </a:xfrm>
            <a:custGeom>
              <a:avLst/>
              <a:gdLst>
                <a:gd name="connsiteX0" fmla="*/ -42 w 67376"/>
                <a:gd name="connsiteY0" fmla="*/ -63 h 112204"/>
                <a:gd name="connsiteX1" fmla="*/ 39201 w 67376"/>
                <a:gd name="connsiteY1" fmla="*/ 52515 h 112204"/>
                <a:gd name="connsiteX2" fmla="*/ 44058 w 67376"/>
                <a:gd name="connsiteY2" fmla="*/ 112141 h 112204"/>
              </a:gdLst>
              <a:ahLst/>
              <a:cxnLst>
                <a:cxn ang="0">
                  <a:pos x="connsiteX0" y="connsiteY0"/>
                </a:cxn>
                <a:cxn ang="0">
                  <a:pos x="connsiteX1" y="connsiteY1"/>
                </a:cxn>
                <a:cxn ang="0">
                  <a:pos x="connsiteX2" y="connsiteY2"/>
                </a:cxn>
              </a:cxnLst>
              <a:rect l="l" t="t" r="r" b="b"/>
              <a:pathLst>
                <a:path w="67376" h="112204">
                  <a:moveTo>
                    <a:pt x="-42" y="-63"/>
                  </a:moveTo>
                  <a:cubicBezTo>
                    <a:pt x="5330" y="22073"/>
                    <a:pt x="19503" y="41066"/>
                    <a:pt x="39201" y="52515"/>
                  </a:cubicBezTo>
                  <a:cubicBezTo>
                    <a:pt x="80349" y="77661"/>
                    <a:pt x="71395" y="93282"/>
                    <a:pt x="44058" y="112141"/>
                  </a:cubicBezTo>
                </a:path>
              </a:pathLst>
            </a:custGeom>
            <a:noFill/>
            <a:ln w="4763" cap="rnd">
              <a:noFill/>
              <a:prstDash val="solid"/>
              <a:round/>
            </a:ln>
          </p:spPr>
          <p:txBody>
            <a:bodyPr rtlCol="0" anchor="ctr"/>
            <a:p>
              <a:endParaRPr lang="zh-CN" altLang="en-US"/>
            </a:p>
          </p:txBody>
        </p:sp>
        <p:sp>
          <p:nvSpPr>
            <p:cNvPr id="99" name="任意多边形: 形状 98"/>
            <p:cNvSpPr/>
            <p:nvPr/>
          </p:nvSpPr>
          <p:spPr>
            <a:xfrm>
              <a:off x="5900616" y="2732525"/>
              <a:ext cx="120517" cy="112810"/>
            </a:xfrm>
            <a:custGeom>
              <a:avLst/>
              <a:gdLst>
                <a:gd name="connsiteX0" fmla="*/ 4662 w 50285"/>
                <a:gd name="connsiteY0" fmla="*/ 1985 h 47069"/>
                <a:gd name="connsiteX1" fmla="*/ 24664 w 50285"/>
                <a:gd name="connsiteY1" fmla="*/ 14082 h 47069"/>
                <a:gd name="connsiteX2" fmla="*/ 49239 w 50285"/>
                <a:gd name="connsiteY2" fmla="*/ 13034 h 47069"/>
                <a:gd name="connsiteX3" fmla="*/ 18092 w 50285"/>
                <a:gd name="connsiteY3" fmla="*/ 46848 h 47069"/>
                <a:gd name="connsiteX4" fmla="*/ 4662 w 50285"/>
                <a:gd name="connsiteY4" fmla="*/ 1985 h 47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85" h="47069">
                  <a:moveTo>
                    <a:pt x="4662" y="1985"/>
                  </a:moveTo>
                  <a:cubicBezTo>
                    <a:pt x="19425" y="-6492"/>
                    <a:pt x="24664" y="14082"/>
                    <a:pt x="24664" y="14082"/>
                  </a:cubicBezTo>
                  <a:cubicBezTo>
                    <a:pt x="24664" y="14082"/>
                    <a:pt x="41714" y="-1920"/>
                    <a:pt x="49239" y="13034"/>
                  </a:cubicBezTo>
                  <a:cubicBezTo>
                    <a:pt x="55811" y="26084"/>
                    <a:pt x="28379" y="49134"/>
                    <a:pt x="18092" y="46848"/>
                  </a:cubicBezTo>
                  <a:cubicBezTo>
                    <a:pt x="7805" y="44562"/>
                    <a:pt x="-8006" y="9129"/>
                    <a:pt x="4662" y="1985"/>
                  </a:cubicBezTo>
                  <a:close/>
                </a:path>
              </a:pathLst>
            </a:custGeom>
            <a:solidFill>
              <a:srgbClr val="F43D4F"/>
            </a:solidFill>
            <a:ln w="9525" cap="flat">
              <a:noFill/>
              <a:prstDash val="solid"/>
              <a:miter/>
            </a:ln>
          </p:spPr>
          <p:txBody>
            <a:bodyPr rtlCol="0" anchor="ctr"/>
            <a:p>
              <a:endParaRPr lang="zh-CN" altLang="en-US"/>
            </a:p>
          </p:txBody>
        </p:sp>
        <p:sp>
          <p:nvSpPr>
            <p:cNvPr id="100" name="任意多边形: 形状 99"/>
            <p:cNvSpPr/>
            <p:nvPr/>
          </p:nvSpPr>
          <p:spPr>
            <a:xfrm>
              <a:off x="5707869" y="2619794"/>
              <a:ext cx="120481" cy="114003"/>
            </a:xfrm>
            <a:custGeom>
              <a:avLst/>
              <a:gdLst>
                <a:gd name="connsiteX0" fmla="*/ 883 w 50270"/>
                <a:gd name="connsiteY0" fmla="*/ 16446 h 47567"/>
                <a:gd name="connsiteX1" fmla="*/ 24314 w 50270"/>
                <a:gd name="connsiteY1" fmla="*/ 15970 h 47567"/>
                <a:gd name="connsiteX2" fmla="*/ 44603 w 50270"/>
                <a:gd name="connsiteY2" fmla="*/ 1873 h 47567"/>
                <a:gd name="connsiteX3" fmla="*/ 36316 w 50270"/>
                <a:gd name="connsiteY3" fmla="*/ 47117 h 47567"/>
                <a:gd name="connsiteX4" fmla="*/ 883 w 50270"/>
                <a:gd name="connsiteY4" fmla="*/ 16446 h 47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70" h="47567">
                  <a:moveTo>
                    <a:pt x="883" y="16446"/>
                  </a:moveTo>
                  <a:cubicBezTo>
                    <a:pt x="8884" y="1397"/>
                    <a:pt x="24314" y="15970"/>
                    <a:pt x="24314" y="15970"/>
                  </a:cubicBezTo>
                  <a:cubicBezTo>
                    <a:pt x="24314" y="15970"/>
                    <a:pt x="30125" y="-6699"/>
                    <a:pt x="44603" y="1873"/>
                  </a:cubicBezTo>
                  <a:cubicBezTo>
                    <a:pt x="57080" y="9303"/>
                    <a:pt x="46317" y="43593"/>
                    <a:pt x="36316" y="47117"/>
                  </a:cubicBezTo>
                  <a:cubicBezTo>
                    <a:pt x="26315" y="50641"/>
                    <a:pt x="-5880" y="29305"/>
                    <a:pt x="883" y="16446"/>
                  </a:cubicBezTo>
                  <a:close/>
                </a:path>
              </a:pathLst>
            </a:custGeom>
            <a:solidFill>
              <a:srgbClr val="F43D4F">
                <a:alpha val="50000"/>
              </a:srgbClr>
            </a:solidFill>
            <a:ln w="9525" cap="flat">
              <a:noFill/>
              <a:prstDash val="solid"/>
              <a:miter/>
            </a:ln>
          </p:spPr>
          <p:txBody>
            <a:bodyPr rtlCol="0" anchor="ctr"/>
            <a:p>
              <a:endParaRPr lang="zh-CN" altLang="en-US"/>
            </a:p>
          </p:txBody>
        </p:sp>
        <p:sp>
          <p:nvSpPr>
            <p:cNvPr id="101" name="任意多边形: 形状 100"/>
            <p:cNvSpPr/>
            <p:nvPr/>
          </p:nvSpPr>
          <p:spPr>
            <a:xfrm>
              <a:off x="6136099" y="2599008"/>
              <a:ext cx="121450" cy="112328"/>
            </a:xfrm>
            <a:custGeom>
              <a:avLst/>
              <a:gdLst>
                <a:gd name="connsiteX0" fmla="*/ 49187 w 50674"/>
                <a:gd name="connsiteY0" fmla="*/ 12165 h 46868"/>
                <a:gd name="connsiteX1" fmla="*/ 25946 w 50674"/>
                <a:gd name="connsiteY1" fmla="*/ 14356 h 46868"/>
                <a:gd name="connsiteX2" fmla="*/ 4229 w 50674"/>
                <a:gd name="connsiteY2" fmla="*/ 2640 h 46868"/>
                <a:gd name="connsiteX3" fmla="*/ 17564 w 50674"/>
                <a:gd name="connsiteY3" fmla="*/ 46646 h 46868"/>
                <a:gd name="connsiteX4" fmla="*/ 49187 w 50674"/>
                <a:gd name="connsiteY4" fmla="*/ 12165 h 46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74" h="46868">
                  <a:moveTo>
                    <a:pt x="49187" y="12165"/>
                  </a:moveTo>
                  <a:cubicBezTo>
                    <a:pt x="39662" y="-1836"/>
                    <a:pt x="25946" y="14356"/>
                    <a:pt x="25946" y="14356"/>
                  </a:cubicBezTo>
                  <a:cubicBezTo>
                    <a:pt x="25946" y="14356"/>
                    <a:pt x="17564" y="-7551"/>
                    <a:pt x="4229" y="2640"/>
                  </a:cubicBezTo>
                  <a:cubicBezTo>
                    <a:pt x="-7391" y="11499"/>
                    <a:pt x="7277" y="44265"/>
                    <a:pt x="17564" y="46646"/>
                  </a:cubicBezTo>
                  <a:cubicBezTo>
                    <a:pt x="27851" y="49027"/>
                    <a:pt x="57474" y="24167"/>
                    <a:pt x="49187" y="12165"/>
                  </a:cubicBezTo>
                  <a:close/>
                </a:path>
              </a:pathLst>
            </a:custGeom>
            <a:solidFill>
              <a:srgbClr val="F43D4F">
                <a:alpha val="50000"/>
              </a:srgbClr>
            </a:solidFill>
            <a:ln w="9525" cap="flat">
              <a:noFill/>
              <a:prstDash val="solid"/>
              <a:miter/>
            </a:ln>
          </p:spPr>
          <p:txBody>
            <a:bodyPr rtlCol="0" anchor="ctr"/>
            <a:p>
              <a:endParaRPr lang="zh-CN" altLang="en-US"/>
            </a:p>
          </p:txBody>
        </p:sp>
        <p:sp>
          <p:nvSpPr>
            <p:cNvPr id="102" name="任意多边形: 形状 101"/>
            <p:cNvSpPr/>
            <p:nvPr/>
          </p:nvSpPr>
          <p:spPr>
            <a:xfrm>
              <a:off x="5866688" y="2739717"/>
              <a:ext cx="184454" cy="58748"/>
            </a:xfrm>
            <a:custGeom>
              <a:avLst/>
              <a:gdLst>
                <a:gd name="connsiteX0" fmla="*/ 76920 w 76962"/>
                <a:gd name="connsiteY0" fmla="*/ 18987 h 24512"/>
                <a:gd name="connsiteX1" fmla="*/ -42 w 76962"/>
                <a:gd name="connsiteY1" fmla="*/ -63 h 24512"/>
              </a:gdLst>
              <a:ahLst/>
              <a:cxnLst>
                <a:cxn ang="0">
                  <a:pos x="connsiteX0" y="connsiteY0"/>
                </a:cxn>
                <a:cxn ang="0">
                  <a:pos x="connsiteX1" y="connsiteY1"/>
                </a:cxn>
              </a:cxnLst>
              <a:rect l="l" t="t" r="r" b="b"/>
              <a:pathLst>
                <a:path w="76962" h="24512">
                  <a:moveTo>
                    <a:pt x="76920" y="18987"/>
                  </a:moveTo>
                  <a:cubicBezTo>
                    <a:pt x="49916" y="30807"/>
                    <a:pt x="18331" y="22987"/>
                    <a:pt x="-42" y="-63"/>
                  </a:cubicBezTo>
                </a:path>
              </a:pathLst>
            </a:custGeom>
            <a:noFill/>
            <a:ln w="4763" cap="rnd">
              <a:noFill/>
              <a:prstDash val="solid"/>
              <a:round/>
            </a:ln>
          </p:spPr>
          <p:txBody>
            <a:bodyPr rtlCol="0" anchor="ctr"/>
            <a:p>
              <a:endParaRPr lang="zh-CN" altLang="en-US"/>
            </a:p>
          </p:txBody>
        </p:sp>
        <p:sp>
          <p:nvSpPr>
            <p:cNvPr id="103" name="任意多边形: 形状 102"/>
            <p:cNvSpPr/>
            <p:nvPr/>
          </p:nvSpPr>
          <p:spPr>
            <a:xfrm>
              <a:off x="5756043" y="2475370"/>
              <a:ext cx="86305" cy="86305"/>
            </a:xfrm>
            <a:custGeom>
              <a:avLst/>
              <a:gdLst>
                <a:gd name="connsiteX0" fmla="*/ 309 w 36010"/>
                <a:gd name="connsiteY0" fmla="*/ 21461 h 36010"/>
                <a:gd name="connsiteX1" fmla="*/ 21483 w 36010"/>
                <a:gd name="connsiteY1" fmla="*/ 35596 h 36010"/>
                <a:gd name="connsiteX2" fmla="*/ 35618 w 36010"/>
                <a:gd name="connsiteY2" fmla="*/ 14422 h 36010"/>
                <a:gd name="connsiteX3" fmla="*/ 14444 w 36010"/>
                <a:gd name="connsiteY3" fmla="*/ 287 h 36010"/>
                <a:gd name="connsiteX4" fmla="*/ 14310 w 36010"/>
                <a:gd name="connsiteY4" fmla="*/ 316 h 36010"/>
                <a:gd name="connsiteX5" fmla="*/ 309 w 36010"/>
                <a:gd name="connsiteY5" fmla="*/ 21461 h 36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10" h="36010">
                  <a:moveTo>
                    <a:pt x="309" y="21461"/>
                  </a:moveTo>
                  <a:cubicBezTo>
                    <a:pt x="2252" y="31215"/>
                    <a:pt x="11729" y="37540"/>
                    <a:pt x="21483" y="35596"/>
                  </a:cubicBezTo>
                  <a:cubicBezTo>
                    <a:pt x="31236" y="33653"/>
                    <a:pt x="37561" y="24176"/>
                    <a:pt x="35618" y="14422"/>
                  </a:cubicBezTo>
                  <a:cubicBezTo>
                    <a:pt x="33675" y="4678"/>
                    <a:pt x="24197" y="-1656"/>
                    <a:pt x="14444" y="287"/>
                  </a:cubicBezTo>
                  <a:cubicBezTo>
                    <a:pt x="14396" y="297"/>
                    <a:pt x="14358" y="306"/>
                    <a:pt x="14310" y="316"/>
                  </a:cubicBezTo>
                  <a:cubicBezTo>
                    <a:pt x="4623" y="2326"/>
                    <a:pt x="-1625" y="11765"/>
                    <a:pt x="309" y="21461"/>
                  </a:cubicBezTo>
                  <a:close/>
                </a:path>
              </a:pathLst>
            </a:custGeom>
            <a:solidFill>
              <a:srgbClr val="222222"/>
            </a:solidFill>
            <a:ln w="9525" cap="flat">
              <a:noFill/>
              <a:prstDash val="solid"/>
              <a:miter/>
            </a:ln>
          </p:spPr>
          <p:txBody>
            <a:bodyPr rtlCol="0" anchor="ctr"/>
            <a:p>
              <a:endParaRPr lang="zh-CN" altLang="en-US"/>
            </a:p>
          </p:txBody>
        </p:sp>
        <p:sp>
          <p:nvSpPr>
            <p:cNvPr id="104" name="任意多边形: 形状 103"/>
            <p:cNvSpPr/>
            <p:nvPr/>
          </p:nvSpPr>
          <p:spPr>
            <a:xfrm>
              <a:off x="5673103" y="2516457"/>
              <a:ext cx="121903" cy="26102"/>
            </a:xfrm>
            <a:custGeom>
              <a:avLst/>
              <a:gdLst>
                <a:gd name="connsiteX0" fmla="*/ -42 w 50863"/>
                <a:gd name="connsiteY0" fmla="*/ 10510 h 10891"/>
                <a:gd name="connsiteX1" fmla="*/ 50821 w 50863"/>
                <a:gd name="connsiteY1" fmla="*/ -63 h 10891"/>
              </a:gdLst>
              <a:ahLst/>
              <a:cxnLst>
                <a:cxn ang="0">
                  <a:pos x="connsiteX0" y="connsiteY0"/>
                </a:cxn>
                <a:cxn ang="0">
                  <a:pos x="connsiteX1" y="connsiteY1"/>
                </a:cxn>
              </a:cxnLst>
              <a:rect l="l" t="t" r="r" b="b"/>
              <a:pathLst>
                <a:path w="50863" h="10891">
                  <a:moveTo>
                    <a:pt x="-42" y="10510"/>
                  </a:moveTo>
                  <a:cubicBezTo>
                    <a:pt x="17579" y="11986"/>
                    <a:pt x="35248" y="8309"/>
                    <a:pt x="50821" y="-63"/>
                  </a:cubicBezTo>
                </a:path>
              </a:pathLst>
            </a:custGeom>
            <a:noFill/>
            <a:ln w="4763" cap="rnd">
              <a:noFill/>
              <a:prstDash val="solid"/>
              <a:round/>
            </a:ln>
          </p:spPr>
          <p:txBody>
            <a:bodyPr rtlCol="0" anchor="ctr"/>
            <a:p>
              <a:endParaRPr lang="zh-CN" altLang="en-US"/>
            </a:p>
          </p:txBody>
        </p:sp>
        <p:sp>
          <p:nvSpPr>
            <p:cNvPr id="105" name="任意多边形: 形状 104"/>
            <p:cNvSpPr/>
            <p:nvPr/>
          </p:nvSpPr>
          <p:spPr>
            <a:xfrm>
              <a:off x="5668765" y="2495227"/>
              <a:ext cx="123501" cy="18675"/>
            </a:xfrm>
            <a:custGeom>
              <a:avLst/>
              <a:gdLst>
                <a:gd name="connsiteX0" fmla="*/ -42 w 51530"/>
                <a:gd name="connsiteY0" fmla="*/ -63 h 7792"/>
                <a:gd name="connsiteX1" fmla="*/ 51488 w 51530"/>
                <a:gd name="connsiteY1" fmla="*/ 6509 h 7792"/>
              </a:gdLst>
              <a:ahLst/>
              <a:cxnLst>
                <a:cxn ang="0">
                  <a:pos x="connsiteX0" y="connsiteY0"/>
                </a:cxn>
                <a:cxn ang="0">
                  <a:pos x="connsiteX1" y="connsiteY1"/>
                </a:cxn>
              </a:cxnLst>
              <a:rect l="l" t="t" r="r" b="b"/>
              <a:pathLst>
                <a:path w="51530" h="7792">
                  <a:moveTo>
                    <a:pt x="-42" y="-63"/>
                  </a:moveTo>
                  <a:cubicBezTo>
                    <a:pt x="16122" y="7119"/>
                    <a:pt x="34038" y="9405"/>
                    <a:pt x="51488" y="6509"/>
                  </a:cubicBezTo>
                </a:path>
              </a:pathLst>
            </a:custGeom>
            <a:noFill/>
            <a:ln w="4763" cap="rnd">
              <a:noFill/>
              <a:prstDash val="solid"/>
              <a:round/>
            </a:ln>
          </p:spPr>
          <p:txBody>
            <a:bodyPr rtlCol="0" anchor="ctr"/>
            <a:p>
              <a:endParaRPr lang="zh-CN" altLang="en-US"/>
            </a:p>
          </p:txBody>
        </p:sp>
        <p:sp>
          <p:nvSpPr>
            <p:cNvPr id="106" name="任意多边形: 形状 105"/>
            <p:cNvSpPr/>
            <p:nvPr/>
          </p:nvSpPr>
          <p:spPr>
            <a:xfrm>
              <a:off x="6089038" y="2381540"/>
              <a:ext cx="109119" cy="60037"/>
            </a:xfrm>
            <a:custGeom>
              <a:avLst/>
              <a:gdLst>
                <a:gd name="connsiteX0" fmla="*/ 45487 w 45529"/>
                <a:gd name="connsiteY0" fmla="*/ -63 h 25050"/>
                <a:gd name="connsiteX1" fmla="*/ -42 w 45529"/>
                <a:gd name="connsiteY1" fmla="*/ 24988 h 25050"/>
              </a:gdLst>
              <a:ahLst/>
              <a:cxnLst>
                <a:cxn ang="0">
                  <a:pos x="connsiteX0" y="connsiteY0"/>
                </a:cxn>
                <a:cxn ang="0">
                  <a:pos x="connsiteX1" y="connsiteY1"/>
                </a:cxn>
              </a:cxnLst>
              <a:rect l="l" t="t" r="r" b="b"/>
              <a:pathLst>
                <a:path w="45529" h="25050">
                  <a:moveTo>
                    <a:pt x="45487" y="-63"/>
                  </a:moveTo>
                  <a:cubicBezTo>
                    <a:pt x="33076" y="12538"/>
                    <a:pt x="17246" y="21244"/>
                    <a:pt x="-42" y="24988"/>
                  </a:cubicBezTo>
                </a:path>
              </a:pathLst>
            </a:custGeom>
            <a:noFill/>
            <a:ln w="4763" cap="rnd">
              <a:noFill/>
              <a:prstDash val="solid"/>
              <a:round/>
            </a:ln>
          </p:spPr>
          <p:txBody>
            <a:bodyPr rtlCol="0" anchor="ctr"/>
            <a:p>
              <a:endParaRPr lang="zh-CN" altLang="en-US"/>
            </a:p>
          </p:txBody>
        </p:sp>
        <p:sp>
          <p:nvSpPr>
            <p:cNvPr id="107" name="任意多边形: 形状 106"/>
            <p:cNvSpPr/>
            <p:nvPr/>
          </p:nvSpPr>
          <p:spPr>
            <a:xfrm>
              <a:off x="6087667" y="2343646"/>
              <a:ext cx="83551" cy="92454"/>
            </a:xfrm>
            <a:custGeom>
              <a:avLst/>
              <a:gdLst>
                <a:gd name="connsiteX0" fmla="*/ 34819 w 34861"/>
                <a:gd name="connsiteY0" fmla="*/ -63 h 38576"/>
                <a:gd name="connsiteX1" fmla="*/ -42 w 34861"/>
                <a:gd name="connsiteY1" fmla="*/ 38513 h 38576"/>
              </a:gdLst>
              <a:ahLst/>
              <a:cxnLst>
                <a:cxn ang="0">
                  <a:pos x="connsiteX0" y="connsiteY0"/>
                </a:cxn>
                <a:cxn ang="0">
                  <a:pos x="connsiteX1" y="connsiteY1"/>
                </a:cxn>
              </a:cxnLst>
              <a:rect l="l" t="t" r="r" b="b"/>
              <a:pathLst>
                <a:path w="34861" h="38576">
                  <a:moveTo>
                    <a:pt x="34819" y="-63"/>
                  </a:moveTo>
                  <a:cubicBezTo>
                    <a:pt x="27190" y="15901"/>
                    <a:pt x="15074" y="29312"/>
                    <a:pt x="-42" y="38513"/>
                  </a:cubicBezTo>
                </a:path>
              </a:pathLst>
            </a:custGeom>
            <a:noFill/>
            <a:ln w="4763" cap="rnd">
              <a:noFill/>
              <a:prstDash val="solid"/>
              <a:round/>
            </a:ln>
          </p:spPr>
          <p:txBody>
            <a:bodyPr rtlCol="0" anchor="ctr"/>
            <a:p>
              <a:endParaRPr lang="zh-CN" altLang="en-US"/>
            </a:p>
          </p:txBody>
        </p:sp>
        <p:sp>
          <p:nvSpPr>
            <p:cNvPr id="108" name="任意多边形: 形状 107"/>
            <p:cNvSpPr/>
            <p:nvPr/>
          </p:nvSpPr>
          <p:spPr>
            <a:xfrm>
              <a:off x="6047525" y="2398947"/>
              <a:ext cx="85854" cy="85856"/>
            </a:xfrm>
            <a:custGeom>
              <a:avLst/>
              <a:gdLst>
                <a:gd name="connsiteX0" fmla="*/ 324 w 35822"/>
                <a:gd name="connsiteY0" fmla="*/ 21439 h 35823"/>
                <a:gd name="connsiteX1" fmla="*/ 21460 w 35822"/>
                <a:gd name="connsiteY1" fmla="*/ 35394 h 35823"/>
                <a:gd name="connsiteX2" fmla="*/ 35414 w 35822"/>
                <a:gd name="connsiteY2" fmla="*/ 14258 h 35823"/>
                <a:gd name="connsiteX3" fmla="*/ 14325 w 35822"/>
                <a:gd name="connsiteY3" fmla="*/ 294 h 35823"/>
                <a:gd name="connsiteX4" fmla="*/ 314 w 35822"/>
                <a:gd name="connsiteY4" fmla="*/ 21392 h 35823"/>
                <a:gd name="connsiteX5" fmla="*/ 324 w 35822"/>
                <a:gd name="connsiteY5" fmla="*/ 21439 h 3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22" h="35823">
                  <a:moveTo>
                    <a:pt x="324" y="21439"/>
                  </a:moveTo>
                  <a:cubicBezTo>
                    <a:pt x="2305" y="31126"/>
                    <a:pt x="11773" y="37375"/>
                    <a:pt x="21460" y="35394"/>
                  </a:cubicBezTo>
                  <a:cubicBezTo>
                    <a:pt x="31146" y="33403"/>
                    <a:pt x="37395" y="23945"/>
                    <a:pt x="35414" y="14258"/>
                  </a:cubicBezTo>
                  <a:cubicBezTo>
                    <a:pt x="33432" y="4590"/>
                    <a:pt x="24003" y="-1659"/>
                    <a:pt x="14325" y="294"/>
                  </a:cubicBezTo>
                  <a:cubicBezTo>
                    <a:pt x="4629" y="2247"/>
                    <a:pt x="-1639" y="11695"/>
                    <a:pt x="314" y="21392"/>
                  </a:cubicBezTo>
                  <a:cubicBezTo>
                    <a:pt x="314" y="21401"/>
                    <a:pt x="324" y="21420"/>
                    <a:pt x="324" y="21439"/>
                  </a:cubicBezTo>
                  <a:close/>
                </a:path>
              </a:pathLst>
            </a:custGeom>
            <a:solidFill>
              <a:srgbClr val="222222"/>
            </a:solidFill>
            <a:ln w="9525" cap="flat">
              <a:noFill/>
              <a:prstDash val="solid"/>
              <a:miter/>
            </a:ln>
          </p:spPr>
          <p:txBody>
            <a:bodyPr rtlCol="0" anchor="ctr"/>
            <a:p>
              <a:endParaRPr lang="zh-CN" altLang="en-US"/>
            </a:p>
          </p:txBody>
        </p:sp>
        <p:sp>
          <p:nvSpPr>
            <p:cNvPr id="109" name="任意多边形: 形状 108"/>
            <p:cNvSpPr/>
            <p:nvPr/>
          </p:nvSpPr>
          <p:spPr>
            <a:xfrm>
              <a:off x="5155772" y="2518055"/>
              <a:ext cx="220562" cy="326445"/>
            </a:xfrm>
            <a:custGeom>
              <a:avLst/>
              <a:gdLst>
                <a:gd name="connsiteX0" fmla="*/ 91986 w 92028"/>
                <a:gd name="connsiteY0" fmla="*/ 135382 h 136207"/>
                <a:gd name="connsiteX1" fmla="*/ 2737 w 92028"/>
                <a:gd name="connsiteY1" fmla="*/ 74422 h 136207"/>
                <a:gd name="connsiteX2" fmla="*/ 59315 w 92028"/>
                <a:gd name="connsiteY2" fmla="*/ -63 h 136207"/>
                <a:gd name="connsiteX3" fmla="*/ 91986 w 92028"/>
                <a:gd name="connsiteY3" fmla="*/ 135382 h 136207"/>
              </a:gdLst>
              <a:ahLst/>
              <a:cxnLst>
                <a:cxn ang="0">
                  <a:pos x="connsiteX0" y="connsiteY0"/>
                </a:cxn>
                <a:cxn ang="0">
                  <a:pos x="connsiteX1" y="connsiteY1"/>
                </a:cxn>
                <a:cxn ang="0">
                  <a:pos x="connsiteX2" y="connsiteY2"/>
                </a:cxn>
                <a:cxn ang="0">
                  <a:pos x="connsiteX3" y="connsiteY3"/>
                </a:cxn>
              </a:cxnLst>
              <a:rect l="l" t="t" r="r" b="b"/>
              <a:pathLst>
                <a:path w="92028" h="136207">
                  <a:moveTo>
                    <a:pt x="91986" y="135382"/>
                  </a:moveTo>
                  <a:cubicBezTo>
                    <a:pt x="91986" y="135382"/>
                    <a:pt x="20644" y="147574"/>
                    <a:pt x="2737" y="74422"/>
                  </a:cubicBezTo>
                  <a:cubicBezTo>
                    <a:pt x="-15170" y="1270"/>
                    <a:pt x="59315" y="-63"/>
                    <a:pt x="59315" y="-63"/>
                  </a:cubicBezTo>
                  <a:cubicBezTo>
                    <a:pt x="59315" y="-63"/>
                    <a:pt x="58458" y="55468"/>
                    <a:pt x="91986" y="135382"/>
                  </a:cubicBezTo>
                  <a:close/>
                </a:path>
              </a:pathLst>
            </a:custGeom>
            <a:solidFill>
              <a:srgbClr val="F47365"/>
            </a:solidFill>
            <a:ln w="9525" cap="flat">
              <a:noFill/>
              <a:prstDash val="solid"/>
              <a:miter/>
            </a:ln>
          </p:spPr>
          <p:txBody>
            <a:bodyPr rtlCol="0" anchor="ctr"/>
            <a:p>
              <a:endParaRPr lang="zh-CN" altLang="en-US"/>
            </a:p>
          </p:txBody>
        </p:sp>
        <p:sp>
          <p:nvSpPr>
            <p:cNvPr id="110" name="任意多边形: 形状 109"/>
            <p:cNvSpPr/>
            <p:nvPr/>
          </p:nvSpPr>
          <p:spPr>
            <a:xfrm>
              <a:off x="5192103" y="2589280"/>
              <a:ext cx="73511" cy="84922"/>
            </a:xfrm>
            <a:custGeom>
              <a:avLst/>
              <a:gdLst>
                <a:gd name="connsiteX0" fmla="*/ 30630 w 30672"/>
                <a:gd name="connsiteY0" fmla="*/ -63 h 35433"/>
                <a:gd name="connsiteX1" fmla="*/ -40 w 30672"/>
                <a:gd name="connsiteY1" fmla="*/ 35370 h 35433"/>
              </a:gdLst>
              <a:ahLst/>
              <a:cxnLst>
                <a:cxn ang="0">
                  <a:pos x="connsiteX0" y="connsiteY0"/>
                </a:cxn>
                <a:cxn ang="0">
                  <a:pos x="connsiteX1" y="connsiteY1"/>
                </a:cxn>
              </a:cxnLst>
              <a:rect l="l" t="t" r="r" b="b"/>
              <a:pathLst>
                <a:path w="30672" h="35433">
                  <a:moveTo>
                    <a:pt x="30630" y="-63"/>
                  </a:moveTo>
                  <a:cubicBezTo>
                    <a:pt x="12923" y="2299"/>
                    <a:pt x="-240" y="17501"/>
                    <a:pt x="-40" y="35370"/>
                  </a:cubicBezTo>
                </a:path>
              </a:pathLst>
            </a:custGeom>
            <a:noFill/>
            <a:ln w="4763" cap="rnd">
              <a:noFill/>
              <a:prstDash val="solid"/>
              <a:round/>
            </a:ln>
          </p:spPr>
          <p:txBody>
            <a:bodyPr rtlCol="0" anchor="ctr"/>
            <a:p>
              <a:endParaRPr lang="zh-CN" altLang="en-US"/>
            </a:p>
          </p:txBody>
        </p:sp>
        <p:sp>
          <p:nvSpPr>
            <p:cNvPr id="111" name="任意多边形: 形状 110"/>
            <p:cNvSpPr/>
            <p:nvPr/>
          </p:nvSpPr>
          <p:spPr>
            <a:xfrm>
              <a:off x="5228406" y="2612336"/>
              <a:ext cx="64603" cy="124642"/>
            </a:xfrm>
            <a:custGeom>
              <a:avLst/>
              <a:gdLst>
                <a:gd name="connsiteX0" fmla="*/ -42 w 26955"/>
                <a:gd name="connsiteY0" fmla="*/ -63 h 52006"/>
                <a:gd name="connsiteX1" fmla="*/ 26913 w 26955"/>
                <a:gd name="connsiteY1" fmla="*/ 51943 h 52006"/>
              </a:gdLst>
              <a:ahLst/>
              <a:cxnLst>
                <a:cxn ang="0">
                  <a:pos x="connsiteX0" y="connsiteY0"/>
                </a:cxn>
                <a:cxn ang="0">
                  <a:pos x="connsiteX1" y="connsiteY1"/>
                </a:cxn>
              </a:cxnLst>
              <a:rect l="l" t="t" r="r" b="b"/>
              <a:pathLst>
                <a:path w="26955" h="52006">
                  <a:moveTo>
                    <a:pt x="-42" y="-63"/>
                  </a:moveTo>
                  <a:cubicBezTo>
                    <a:pt x="720" y="20435"/>
                    <a:pt x="10607" y="39513"/>
                    <a:pt x="26913" y="51943"/>
                  </a:cubicBezTo>
                </a:path>
              </a:pathLst>
            </a:custGeom>
            <a:noFill/>
            <a:ln w="4763" cap="rnd">
              <a:noFill/>
              <a:prstDash val="solid"/>
              <a:round/>
            </a:ln>
          </p:spPr>
          <p:txBody>
            <a:bodyPr rtlCol="0" anchor="ctr"/>
            <a:p>
              <a:endParaRPr lang="zh-CN" altLang="en-US"/>
            </a:p>
          </p:txBody>
        </p:sp>
        <p:sp>
          <p:nvSpPr>
            <p:cNvPr id="112" name="任意多边形: 形状 111"/>
            <p:cNvSpPr/>
            <p:nvPr/>
          </p:nvSpPr>
          <p:spPr>
            <a:xfrm>
              <a:off x="5256047" y="2765966"/>
              <a:ext cx="91321" cy="91330"/>
            </a:xfrm>
            <a:custGeom>
              <a:avLst/>
              <a:gdLst>
                <a:gd name="connsiteX0" fmla="*/ 1951 w 38103"/>
                <a:gd name="connsiteY0" fmla="*/ 27466 h 38107"/>
                <a:gd name="connsiteX1" fmla="*/ 27487 w 38103"/>
                <a:gd name="connsiteY1" fmla="*/ 36048 h 38107"/>
                <a:gd name="connsiteX2" fmla="*/ 37955 w 38103"/>
                <a:gd name="connsiteY2" fmla="*/ 16989 h 38107"/>
                <a:gd name="connsiteX3" fmla="*/ 17010 w 38103"/>
                <a:gd name="connsiteY3" fmla="*/ 44 h 38107"/>
                <a:gd name="connsiteX4" fmla="*/ 64 w 38103"/>
                <a:gd name="connsiteY4" fmla="*/ 20989 h 38107"/>
                <a:gd name="connsiteX5" fmla="*/ 1951 w 38103"/>
                <a:gd name="connsiteY5" fmla="*/ 27466 h 3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3" h="38107">
                  <a:moveTo>
                    <a:pt x="1951" y="27466"/>
                  </a:moveTo>
                  <a:cubicBezTo>
                    <a:pt x="6637" y="36886"/>
                    <a:pt x="18067" y="40734"/>
                    <a:pt x="27487" y="36048"/>
                  </a:cubicBezTo>
                  <a:cubicBezTo>
                    <a:pt x="34612" y="32505"/>
                    <a:pt x="38793" y="24904"/>
                    <a:pt x="37955" y="16989"/>
                  </a:cubicBezTo>
                  <a:cubicBezTo>
                    <a:pt x="36850" y="6530"/>
                    <a:pt x="27478" y="-1061"/>
                    <a:pt x="17010" y="44"/>
                  </a:cubicBezTo>
                  <a:cubicBezTo>
                    <a:pt x="6551" y="1148"/>
                    <a:pt x="-1040" y="10531"/>
                    <a:pt x="64" y="20989"/>
                  </a:cubicBezTo>
                  <a:cubicBezTo>
                    <a:pt x="303" y="23246"/>
                    <a:pt x="941" y="25437"/>
                    <a:pt x="1951" y="27466"/>
                  </a:cubicBezTo>
                  <a:close/>
                </a:path>
              </a:pathLst>
            </a:custGeom>
            <a:solidFill>
              <a:srgbClr val="FFB674"/>
            </a:solidFill>
            <a:ln w="9525" cap="flat">
              <a:noFill/>
              <a:prstDash val="solid"/>
              <a:miter/>
            </a:ln>
          </p:spPr>
          <p:txBody>
            <a:bodyPr rtlCol="0" anchor="ctr"/>
            <a:p>
              <a:endParaRPr lang="zh-CN" altLang="en-US"/>
            </a:p>
          </p:txBody>
        </p:sp>
        <p:sp>
          <p:nvSpPr>
            <p:cNvPr id="113" name="任意多边形: 形状 112"/>
            <p:cNvSpPr/>
            <p:nvPr/>
          </p:nvSpPr>
          <p:spPr>
            <a:xfrm>
              <a:off x="6261393" y="2279266"/>
              <a:ext cx="191509" cy="299739"/>
            </a:xfrm>
            <a:custGeom>
              <a:avLst/>
              <a:gdLst>
                <a:gd name="connsiteX0" fmla="*/ 35772 w 79906"/>
                <a:gd name="connsiteY0" fmla="*/ 125001 h 125064"/>
                <a:gd name="connsiteX1" fmla="*/ 76158 w 79906"/>
                <a:gd name="connsiteY1" fmla="*/ 39276 h 125064"/>
                <a:gd name="connsiteX2" fmla="*/ -42 w 79906"/>
                <a:gd name="connsiteY2" fmla="*/ 8034 h 125064"/>
                <a:gd name="connsiteX3" fmla="*/ 35772 w 79906"/>
                <a:gd name="connsiteY3" fmla="*/ 125001 h 125064"/>
              </a:gdLst>
              <a:ahLst/>
              <a:cxnLst>
                <a:cxn ang="0">
                  <a:pos x="connsiteX0" y="connsiteY0"/>
                </a:cxn>
                <a:cxn ang="0">
                  <a:pos x="connsiteX1" y="connsiteY1"/>
                </a:cxn>
                <a:cxn ang="0">
                  <a:pos x="connsiteX2" y="connsiteY2"/>
                </a:cxn>
                <a:cxn ang="0">
                  <a:pos x="connsiteX3" y="connsiteY3"/>
                </a:cxn>
              </a:cxnLst>
              <a:rect l="l" t="t" r="r" b="b"/>
              <a:pathLst>
                <a:path w="79906" h="125064">
                  <a:moveTo>
                    <a:pt x="35772" y="125001"/>
                  </a:moveTo>
                  <a:cubicBezTo>
                    <a:pt x="35772" y="125001"/>
                    <a:pt x="95017" y="102522"/>
                    <a:pt x="76158" y="39276"/>
                  </a:cubicBezTo>
                  <a:cubicBezTo>
                    <a:pt x="57298" y="-23970"/>
                    <a:pt x="-42" y="8034"/>
                    <a:pt x="-42" y="8034"/>
                  </a:cubicBezTo>
                  <a:cubicBezTo>
                    <a:pt x="-42" y="8034"/>
                    <a:pt x="25580" y="49849"/>
                    <a:pt x="35772" y="125001"/>
                  </a:cubicBezTo>
                  <a:close/>
                </a:path>
              </a:pathLst>
            </a:custGeom>
            <a:solidFill>
              <a:srgbClr val="F47365"/>
            </a:solidFill>
            <a:ln w="9525" cap="flat">
              <a:noFill/>
              <a:prstDash val="solid"/>
              <a:miter/>
            </a:ln>
          </p:spPr>
          <p:txBody>
            <a:bodyPr rtlCol="0" anchor="ctr"/>
            <a:p>
              <a:endParaRPr lang="zh-CN" altLang="en-US"/>
            </a:p>
          </p:txBody>
        </p:sp>
        <p:sp>
          <p:nvSpPr>
            <p:cNvPr id="114" name="任意多边形: 形状 113"/>
            <p:cNvSpPr/>
            <p:nvPr/>
          </p:nvSpPr>
          <p:spPr>
            <a:xfrm>
              <a:off x="6318463" y="2333010"/>
              <a:ext cx="92910" cy="37115"/>
            </a:xfrm>
            <a:custGeom>
              <a:avLst/>
              <a:gdLst>
                <a:gd name="connsiteX0" fmla="*/ -42 w 38766"/>
                <a:gd name="connsiteY0" fmla="*/ 2374 h 15486"/>
                <a:gd name="connsiteX1" fmla="*/ 38724 w 38766"/>
                <a:gd name="connsiteY1" fmla="*/ 15424 h 15486"/>
              </a:gdLst>
              <a:ahLst/>
              <a:cxnLst>
                <a:cxn ang="0">
                  <a:pos x="connsiteX0" y="connsiteY0"/>
                </a:cxn>
                <a:cxn ang="0">
                  <a:pos x="connsiteX1" y="connsiteY1"/>
                </a:cxn>
              </a:cxnLst>
              <a:rect l="l" t="t" r="r" b="b"/>
              <a:pathLst>
                <a:path w="38766" h="15486">
                  <a:moveTo>
                    <a:pt x="-42" y="2374"/>
                  </a:moveTo>
                  <a:cubicBezTo>
                    <a:pt x="14321" y="-3694"/>
                    <a:pt x="30952" y="1905"/>
                    <a:pt x="38724" y="15424"/>
                  </a:cubicBezTo>
                </a:path>
              </a:pathLst>
            </a:custGeom>
            <a:noFill/>
            <a:ln w="4763" cap="rnd">
              <a:noFill/>
              <a:prstDash val="solid"/>
              <a:round/>
            </a:ln>
          </p:spPr>
          <p:txBody>
            <a:bodyPr rtlCol="0" anchor="ctr"/>
            <a:p>
              <a:endParaRPr lang="zh-CN" altLang="en-US"/>
            </a:p>
          </p:txBody>
        </p:sp>
        <p:sp>
          <p:nvSpPr>
            <p:cNvPr id="115" name="任意多边形: 形状 114"/>
            <p:cNvSpPr/>
            <p:nvPr/>
          </p:nvSpPr>
          <p:spPr>
            <a:xfrm>
              <a:off x="6356587" y="2339536"/>
              <a:ext cx="17199" cy="122816"/>
            </a:xfrm>
            <a:custGeom>
              <a:avLst/>
              <a:gdLst>
                <a:gd name="connsiteX0" fmla="*/ -42 w 7176"/>
                <a:gd name="connsiteY0" fmla="*/ -63 h 51244"/>
                <a:gd name="connsiteX1" fmla="*/ 2625 w 7176"/>
                <a:gd name="connsiteY1" fmla="*/ 51181 h 51244"/>
              </a:gdLst>
              <a:ahLst/>
              <a:cxnLst>
                <a:cxn ang="0">
                  <a:pos x="connsiteX0" y="connsiteY0"/>
                </a:cxn>
                <a:cxn ang="0">
                  <a:pos x="connsiteX1" y="connsiteY1"/>
                </a:cxn>
              </a:cxnLst>
              <a:rect l="l" t="t" r="r" b="b"/>
              <a:pathLst>
                <a:path w="7176" h="51244">
                  <a:moveTo>
                    <a:pt x="-42" y="-63"/>
                  </a:moveTo>
                  <a:cubicBezTo>
                    <a:pt x="8483" y="15758"/>
                    <a:pt x="9464" y="34560"/>
                    <a:pt x="2625" y="51181"/>
                  </a:cubicBezTo>
                </a:path>
              </a:pathLst>
            </a:custGeom>
            <a:noFill/>
            <a:ln w="4763" cap="rnd">
              <a:noFill/>
              <a:prstDash val="solid"/>
              <a:round/>
            </a:ln>
          </p:spPr>
          <p:txBody>
            <a:bodyPr rtlCol="0" anchor="ctr"/>
            <a:p>
              <a:endParaRPr lang="zh-CN" altLang="en-US"/>
            </a:p>
          </p:txBody>
        </p:sp>
        <p:sp>
          <p:nvSpPr>
            <p:cNvPr id="116" name="任意多边形: 形状 115"/>
            <p:cNvSpPr/>
            <p:nvPr/>
          </p:nvSpPr>
          <p:spPr>
            <a:xfrm>
              <a:off x="6352050" y="2490136"/>
              <a:ext cx="78547" cy="78551"/>
            </a:xfrm>
            <a:custGeom>
              <a:avLst/>
              <a:gdLst>
                <a:gd name="connsiteX0" fmla="*/ 32236 w 32773"/>
                <a:gd name="connsiteY0" fmla="*/ 12347 h 32775"/>
                <a:gd name="connsiteX1" fmla="*/ 20320 w 32773"/>
                <a:gd name="connsiteY1" fmla="*/ 32216 h 32775"/>
                <a:gd name="connsiteX2" fmla="*/ 451 w 32773"/>
                <a:gd name="connsiteY2" fmla="*/ 20301 h 32775"/>
                <a:gd name="connsiteX3" fmla="*/ 12328 w 32773"/>
                <a:gd name="connsiteY3" fmla="*/ 441 h 32775"/>
                <a:gd name="connsiteX4" fmla="*/ 32226 w 32773"/>
                <a:gd name="connsiteY4" fmla="*/ 12309 h 32775"/>
                <a:gd name="connsiteX5" fmla="*/ 32236 w 32773"/>
                <a:gd name="connsiteY5" fmla="*/ 12347 h 3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73" h="32775">
                  <a:moveTo>
                    <a:pt x="32236" y="12347"/>
                  </a:moveTo>
                  <a:cubicBezTo>
                    <a:pt x="34436" y="21129"/>
                    <a:pt x="29102" y="30016"/>
                    <a:pt x="20320" y="32216"/>
                  </a:cubicBezTo>
                  <a:cubicBezTo>
                    <a:pt x="11547" y="34417"/>
                    <a:pt x="2651" y="29083"/>
                    <a:pt x="451" y="20301"/>
                  </a:cubicBezTo>
                  <a:cubicBezTo>
                    <a:pt x="-1740" y="11538"/>
                    <a:pt x="3575" y="2651"/>
                    <a:pt x="12328" y="441"/>
                  </a:cubicBezTo>
                  <a:cubicBezTo>
                    <a:pt x="21101" y="-1778"/>
                    <a:pt x="30007" y="3537"/>
                    <a:pt x="32226" y="12309"/>
                  </a:cubicBezTo>
                  <a:cubicBezTo>
                    <a:pt x="32226" y="12319"/>
                    <a:pt x="32236" y="12338"/>
                    <a:pt x="32236" y="12347"/>
                  </a:cubicBezTo>
                  <a:close/>
                </a:path>
              </a:pathLst>
            </a:custGeom>
            <a:solidFill>
              <a:srgbClr val="FFB674"/>
            </a:solidFill>
            <a:ln w="9525" cap="flat">
              <a:noFill/>
              <a:prstDash val="solid"/>
              <a:miter/>
            </a:ln>
          </p:spPr>
          <p:txBody>
            <a:bodyPr rtlCol="0" anchor="ctr"/>
            <a:p>
              <a:endParaRPr lang="zh-CN" altLang="en-US"/>
            </a:p>
          </p:txBody>
        </p:sp>
        <p:sp>
          <p:nvSpPr>
            <p:cNvPr id="117" name="任意多边形: 形状 116"/>
            <p:cNvSpPr/>
            <p:nvPr/>
          </p:nvSpPr>
          <p:spPr>
            <a:xfrm>
              <a:off x="3846830" y="3546779"/>
              <a:ext cx="1634126" cy="1785789"/>
            </a:xfrm>
            <a:custGeom>
              <a:avLst/>
              <a:gdLst>
                <a:gd name="connsiteX0" fmla="*/ -42 w 681828"/>
                <a:gd name="connsiteY0" fmla="*/ 745045 h 745108"/>
                <a:gd name="connsiteX1" fmla="*/ 576411 w 681828"/>
                <a:gd name="connsiteY1" fmla="*/ 0 h 745108"/>
                <a:gd name="connsiteX2" fmla="*/ 622797 w 681828"/>
                <a:gd name="connsiteY2" fmla="*/ 355949 h 745108"/>
                <a:gd name="connsiteX3" fmla="*/ 317997 w 681828"/>
                <a:gd name="connsiteY3" fmla="*/ 745045 h 745108"/>
              </a:gdLst>
              <a:ahLst/>
              <a:cxnLst>
                <a:cxn ang="0">
                  <a:pos x="connsiteX0" y="connsiteY0"/>
                </a:cxn>
                <a:cxn ang="0">
                  <a:pos x="connsiteX1" y="connsiteY1"/>
                </a:cxn>
                <a:cxn ang="0">
                  <a:pos x="connsiteX2" y="connsiteY2"/>
                </a:cxn>
                <a:cxn ang="0">
                  <a:pos x="connsiteX3" y="connsiteY3"/>
                </a:cxn>
              </a:cxnLst>
              <a:rect l="l" t="t" r="r" b="b"/>
              <a:pathLst>
                <a:path w="681828" h="745108">
                  <a:moveTo>
                    <a:pt x="-42" y="745045"/>
                  </a:moveTo>
                  <a:cubicBezTo>
                    <a:pt x="57108" y="661892"/>
                    <a:pt x="510498" y="15335"/>
                    <a:pt x="576411" y="0"/>
                  </a:cubicBezTo>
                  <a:cubicBezTo>
                    <a:pt x="637466" y="-4001"/>
                    <a:pt x="752052" y="182975"/>
                    <a:pt x="622797" y="355949"/>
                  </a:cubicBezTo>
                  <a:cubicBezTo>
                    <a:pt x="579363" y="396049"/>
                    <a:pt x="387816" y="670941"/>
                    <a:pt x="317997" y="745045"/>
                  </a:cubicBezTo>
                  <a:close/>
                </a:path>
              </a:pathLst>
            </a:custGeom>
            <a:solidFill>
              <a:srgbClr val="F47365"/>
            </a:solidFill>
            <a:ln w="9525" cap="flat">
              <a:noFill/>
              <a:prstDash val="solid"/>
              <a:miter/>
            </a:ln>
          </p:spPr>
          <p:txBody>
            <a:bodyPr rtlCol="0" anchor="ctr"/>
            <a:p>
              <a:endParaRPr lang="zh-CN" altLang="en-US"/>
            </a:p>
          </p:txBody>
        </p:sp>
        <p:sp>
          <p:nvSpPr>
            <p:cNvPr id="118" name="任意多边形: 形状 117"/>
            <p:cNvSpPr/>
            <p:nvPr/>
          </p:nvSpPr>
          <p:spPr>
            <a:xfrm>
              <a:off x="6349054" y="4524672"/>
              <a:ext cx="148384" cy="800363"/>
            </a:xfrm>
            <a:custGeom>
              <a:avLst/>
              <a:gdLst>
                <a:gd name="connsiteX0" fmla="*/ 61870 w 61912"/>
                <a:gd name="connsiteY0" fmla="*/ -63 h 333946"/>
                <a:gd name="connsiteX1" fmla="*/ 17579 w 61912"/>
                <a:gd name="connsiteY1" fmla="*/ 231680 h 333946"/>
                <a:gd name="connsiteX2" fmla="*/ -42 w 61912"/>
                <a:gd name="connsiteY2" fmla="*/ 333883 h 333946"/>
              </a:gdLst>
              <a:ahLst/>
              <a:cxnLst>
                <a:cxn ang="0">
                  <a:pos x="connsiteX0" y="connsiteY0"/>
                </a:cxn>
                <a:cxn ang="0">
                  <a:pos x="connsiteX1" y="connsiteY1"/>
                </a:cxn>
                <a:cxn ang="0">
                  <a:pos x="connsiteX2" y="connsiteY2"/>
                </a:cxn>
              </a:cxnLst>
              <a:rect l="l" t="t" r="r" b="b"/>
              <a:pathLst>
                <a:path w="61912" h="333946">
                  <a:moveTo>
                    <a:pt x="61870" y="-63"/>
                  </a:moveTo>
                  <a:cubicBezTo>
                    <a:pt x="61870" y="-63"/>
                    <a:pt x="46440" y="91948"/>
                    <a:pt x="17579" y="231680"/>
                  </a:cubicBezTo>
                  <a:cubicBezTo>
                    <a:pt x="10340" y="266827"/>
                    <a:pt x="5006" y="309214"/>
                    <a:pt x="-42" y="333883"/>
                  </a:cubicBezTo>
                </a:path>
              </a:pathLst>
            </a:custGeom>
            <a:noFill/>
            <a:ln w="4763" cap="rnd">
              <a:noFill/>
              <a:prstDash val="solid"/>
              <a:round/>
            </a:ln>
          </p:spPr>
          <p:txBody>
            <a:bodyPr rtlCol="0" anchor="ctr"/>
            <a:p>
              <a:endParaRPr lang="zh-CN" altLang="en-US"/>
            </a:p>
          </p:txBody>
        </p:sp>
      </p:grpSp>
      <p:graphicFrame>
        <p:nvGraphicFramePr>
          <p:cNvPr id="44" name="表格 43"/>
          <p:cNvGraphicFramePr/>
          <p:nvPr>
            <p:custDataLst>
              <p:tags r:id="rId1"/>
            </p:custDataLst>
          </p:nvPr>
        </p:nvGraphicFramePr>
        <p:xfrm>
          <a:off x="3096260" y="1388110"/>
          <a:ext cx="2525395" cy="1437005"/>
        </p:xfrm>
        <a:graphic>
          <a:graphicData uri="http://schemas.openxmlformats.org/drawingml/2006/table">
            <a:tbl>
              <a:tblPr firstRow="1" bandRow="1">
                <a:tableStyleId>{5C22544A-7EE6-4342-B048-85BDC9FD1C3A}</a:tableStyleId>
              </a:tblPr>
              <a:tblGrid>
                <a:gridCol w="2525395"/>
              </a:tblGrid>
              <a:tr h="441960">
                <a:tc>
                  <a:txBody>
                    <a:bodyPr/>
                    <a:p>
                      <a:pPr>
                        <a:buNone/>
                      </a:pPr>
                      <a:r>
                        <a:rPr lang="zh-CN" altLang="en-US" sz="1600" b="0">
                          <a:solidFill>
                            <a:schemeClr val="tx1"/>
                          </a:solidFill>
                          <a:latin typeface="微软雅黑" panose="020B0503020204020204" charset="-122"/>
                          <a:ea typeface="微软雅黑" panose="020B0503020204020204" charset="-122"/>
                          <a:sym typeface="+mn-ea"/>
                        </a:rPr>
                        <a:t>投保人：王女士</a:t>
                      </a:r>
                      <a:r>
                        <a:rPr lang="en-US" altLang="zh-CN" sz="1600" b="0">
                          <a:solidFill>
                            <a:schemeClr val="tx1"/>
                          </a:solidFill>
                          <a:latin typeface="微软雅黑" panose="020B0503020204020204" charset="-122"/>
                          <a:ea typeface="微软雅黑" panose="020B0503020204020204" charset="-122"/>
                          <a:sym typeface="+mn-ea"/>
                        </a:rPr>
                        <a:t> 40</a:t>
                      </a:r>
                      <a:r>
                        <a:rPr lang="zh-CN" altLang="en-US" sz="1600" b="0">
                          <a:solidFill>
                            <a:schemeClr val="tx1"/>
                          </a:solidFill>
                          <a:latin typeface="微软雅黑" panose="020B0503020204020204" charset="-122"/>
                          <a:ea typeface="微软雅黑" panose="020B0503020204020204" charset="-122"/>
                          <a:sym typeface="+mn-ea"/>
                        </a:rPr>
                        <a:t>岁</a:t>
                      </a:r>
                      <a:endParaRPr lang="en-US" altLang="zh-CN" sz="1600" b="0">
                        <a:solidFill>
                          <a:schemeClr val="tx1"/>
                        </a:solidFill>
                        <a:latin typeface="微软雅黑" panose="020B0503020204020204" charset="-122"/>
                        <a:ea typeface="微软雅黑" panose="020B0503020204020204" charset="-122"/>
                        <a:sym typeface="+mn-ea"/>
                      </a:endParaRPr>
                    </a:p>
                  </a:txBody>
                  <a:tcPr>
                    <a:solidFill>
                      <a:schemeClr val="accent6">
                        <a:lumMod val="40000"/>
                        <a:lumOff val="60000"/>
                      </a:schemeClr>
                    </a:solidFill>
                  </a:tcPr>
                </a:tc>
              </a:tr>
              <a:tr h="487045">
                <a:tc>
                  <a:txBody>
                    <a:bodyPr/>
                    <a:p>
                      <a:pPr>
                        <a:buNone/>
                      </a:pPr>
                      <a:r>
                        <a:rPr lang="zh-CN" altLang="en-US" sz="1600" b="0">
                          <a:solidFill>
                            <a:schemeClr val="tx1"/>
                          </a:solidFill>
                          <a:latin typeface="微软雅黑" panose="020B0503020204020204" charset="-122"/>
                          <a:ea typeface="微软雅黑" panose="020B0503020204020204" charset="-122"/>
                        </a:rPr>
                        <a:t>职业：企业高管</a:t>
                      </a:r>
                      <a:endParaRPr lang="zh-CN" altLang="en-US" sz="1600" b="0">
                        <a:solidFill>
                          <a:schemeClr val="tx1"/>
                        </a:solidFill>
                        <a:latin typeface="微软雅黑" panose="020B0503020204020204" charset="-122"/>
                        <a:ea typeface="微软雅黑" panose="020B0503020204020204" charset="-122"/>
                      </a:endParaRPr>
                    </a:p>
                  </a:txBody>
                  <a:tcPr marL="121920" marR="121920" marT="60960" marB="60960" anchor="ctr" anchorCtr="0">
                    <a:solidFill>
                      <a:schemeClr val="bg1">
                        <a:lumMod val="95000"/>
                      </a:schemeClr>
                    </a:solidFill>
                  </a:tcPr>
                </a:tc>
              </a:tr>
              <a:tr h="508000">
                <a:tc>
                  <a:txBody>
                    <a:bodyPr/>
                    <a:p>
                      <a:pPr>
                        <a:buNone/>
                      </a:pPr>
                      <a:r>
                        <a:rPr lang="en-US" sz="1600" b="0">
                          <a:solidFill>
                            <a:schemeClr val="tx1"/>
                          </a:solidFill>
                          <a:latin typeface="微软雅黑" panose="020B0503020204020204" charset="-122"/>
                          <a:ea typeface="微软雅黑" panose="020B0503020204020204" charset="-122"/>
                        </a:rPr>
                        <a:t>有社保</a:t>
                      </a:r>
                      <a:endParaRPr lang="en-US" sz="1600" b="0">
                        <a:solidFill>
                          <a:schemeClr val="tx1"/>
                        </a:solidFill>
                        <a:latin typeface="微软雅黑" panose="020B0503020204020204" charset="-122"/>
                        <a:ea typeface="微软雅黑" panose="020B0503020204020204" charset="-122"/>
                      </a:endParaRPr>
                    </a:p>
                  </a:txBody>
                  <a:tcPr marL="121920" marR="121920" marT="60960" marB="60960" anchor="ctr" anchorCtr="0">
                    <a:solidFill>
                      <a:schemeClr val="accent6">
                        <a:lumMod val="20000"/>
                        <a:lumOff val="80000"/>
                      </a:schemeClr>
                    </a:solidFill>
                  </a:tcPr>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5001" name="image 5001"/>
          <p:cNvPicPr>
            <a:picLocks noChangeAspect="1"/>
          </p:cNvPicPr>
          <p:nvPr/>
        </p:nvPicPr>
        <p:blipFill>
          <a:blip r:embed="rId1"/>
          <a:srcRect/>
          <a:stretch>
            <a:fillRect/>
          </a:stretch>
        </p:blipFill>
        <p:spPr>
          <a:xfrm>
            <a:off x="0" y="-1143000"/>
            <a:ext cx="12192152" cy="9144114"/>
          </a:xfrm>
          <a:prstGeom prst="rect">
            <a:avLst/>
          </a:prstGeom>
        </p:spPr>
      </p:pic>
      <p:pic>
        <p:nvPicPr>
          <p:cNvPr id="95002" name="image 5002"/>
          <p:cNvPicPr>
            <a:picLocks noChangeAspect="1"/>
          </p:cNvPicPr>
          <p:nvPr/>
        </p:nvPicPr>
        <p:blipFill>
          <a:blip r:embed="rId2"/>
          <a:srcRect/>
          <a:stretch>
            <a:fillRect/>
          </a:stretch>
        </p:blipFill>
        <p:spPr>
          <a:xfrm>
            <a:off x="0" y="878610"/>
            <a:ext cx="10662585" cy="5254909"/>
          </a:xfrm>
          <a:prstGeom prst="rect">
            <a:avLst/>
          </a:prstGeom>
        </p:spPr>
      </p:pic>
      <p:sp>
        <p:nvSpPr>
          <p:cNvPr id="5003" name="Object 5003"/>
          <p:cNvSpPr txBox="1"/>
          <p:nvPr/>
        </p:nvSpPr>
        <p:spPr>
          <a:xfrm>
            <a:off x="0" y="801259"/>
            <a:ext cx="10102850" cy="5270500"/>
          </a:xfrm>
          <a:prstGeom prst="rect">
            <a:avLst/>
          </a:prstGeom>
        </p:spPr>
        <p:txBody>
          <a:bodyPr vert="horz" wrap="square" lIns="0" tIns="54455" rIns="0" bIns="54039" rtlCol="0" anchor="ctr" anchorCtr="0">
            <a:noAutofit/>
          </a:bodyPr>
          <a:lstStyle/>
          <a:p>
            <a:pPr algn="ctr">
              <a:lnSpc>
                <a:spcPct val="100000"/>
              </a:lnSpc>
            </a:pPr>
            <a:r>
              <a:rPr lang="zh-CN" sz="1555" b="1" i="0" dirty="0" smtClean="0">
                <a:solidFill>
                  <a:srgbClr val="FFFFFF"/>
                </a:solidFill>
                <a:latin typeface="Times New Roman" panose="02020503050405090304" charset="0"/>
                <a:ea typeface="微软雅黑" panose="020B0503020204020204" charset="-122"/>
              </a:rPr>
              <a:t>www.gaoding.com</a:t>
            </a:r>
            <a:endParaRPr lang="zh-CN" altLang="en-US" sz="1555" b="1" i="0" dirty="0" smtClean="0">
              <a:solidFill>
                <a:srgbClr val="FFFFFF"/>
              </a:solidFill>
              <a:latin typeface="Times New Roman" panose="02020503050405090304" charset="0"/>
              <a:ea typeface="微软雅黑" panose="020B0503020204020204" charset="-122"/>
            </a:endParaRPr>
          </a:p>
        </p:txBody>
      </p:sp>
      <p:pic>
        <p:nvPicPr>
          <p:cNvPr id="95004" name="image 5004"/>
          <p:cNvPicPr>
            <a:picLocks noChangeAspect="1"/>
          </p:cNvPicPr>
          <p:nvPr/>
        </p:nvPicPr>
        <p:blipFill>
          <a:blip r:embed="rId3"/>
          <a:srcRect/>
          <a:stretch>
            <a:fillRect/>
          </a:stretch>
        </p:blipFill>
        <p:spPr>
          <a:xfrm>
            <a:off x="6226744" y="1337244"/>
            <a:ext cx="4208913" cy="4208913"/>
          </a:xfrm>
          <a:prstGeom prst="rect">
            <a:avLst/>
          </a:prstGeom>
        </p:spPr>
      </p:pic>
      <p:pic>
        <p:nvPicPr>
          <p:cNvPr id="95005" name="image 5005"/>
          <p:cNvPicPr>
            <a:picLocks noChangeAspect="1"/>
          </p:cNvPicPr>
          <p:nvPr/>
        </p:nvPicPr>
        <p:blipFill>
          <a:blip r:embed="rId4"/>
          <a:srcRect/>
          <a:stretch>
            <a:fillRect/>
          </a:stretch>
        </p:blipFill>
        <p:spPr>
          <a:xfrm>
            <a:off x="6538515" y="1649015"/>
            <a:ext cx="3585370" cy="3585370"/>
          </a:xfrm>
          <a:prstGeom prst="rect">
            <a:avLst/>
          </a:prstGeom>
        </p:spPr>
      </p:pic>
      <p:pic>
        <p:nvPicPr>
          <p:cNvPr id="95006" name="image 5006"/>
          <p:cNvPicPr>
            <a:picLocks noChangeAspect="1"/>
          </p:cNvPicPr>
          <p:nvPr/>
        </p:nvPicPr>
        <p:blipFill>
          <a:blip r:embed="rId5"/>
          <a:srcRect/>
          <a:stretch>
            <a:fillRect/>
          </a:stretch>
        </p:blipFill>
        <p:spPr>
          <a:xfrm>
            <a:off x="6806292" y="1916792"/>
            <a:ext cx="3049816" cy="3049816"/>
          </a:xfrm>
          <a:prstGeom prst="rect">
            <a:avLst/>
          </a:prstGeom>
        </p:spPr>
      </p:pic>
      <p:pic>
        <p:nvPicPr>
          <p:cNvPr id="95007" name="image 5007"/>
          <p:cNvPicPr>
            <a:picLocks noChangeAspect="1"/>
          </p:cNvPicPr>
          <p:nvPr/>
        </p:nvPicPr>
        <p:blipFill>
          <a:blip r:embed="rId6"/>
          <a:srcRect/>
          <a:stretch>
            <a:fillRect/>
          </a:stretch>
        </p:blipFill>
        <p:spPr>
          <a:xfrm>
            <a:off x="6120425" y="1230925"/>
            <a:ext cx="4421551" cy="4421551"/>
          </a:xfrm>
          <a:prstGeom prst="rect">
            <a:avLst/>
          </a:prstGeom>
        </p:spPr>
      </p:pic>
      <p:pic>
        <p:nvPicPr>
          <p:cNvPr id="95008" name="image 5008"/>
          <p:cNvPicPr>
            <a:picLocks noChangeAspect="1"/>
          </p:cNvPicPr>
          <p:nvPr/>
        </p:nvPicPr>
        <p:blipFill>
          <a:blip r:embed="rId7"/>
          <a:srcRect/>
          <a:stretch>
            <a:fillRect/>
          </a:stretch>
        </p:blipFill>
        <p:spPr>
          <a:xfrm>
            <a:off x="7058965" y="2631109"/>
            <a:ext cx="2544470" cy="1621181"/>
          </a:xfrm>
          <a:prstGeom prst="rect">
            <a:avLst/>
          </a:prstGeom>
        </p:spPr>
      </p:pic>
      <p:sp>
        <p:nvSpPr>
          <p:cNvPr id="5009" name="Object 5009"/>
          <p:cNvSpPr txBox="1"/>
          <p:nvPr/>
        </p:nvSpPr>
        <p:spPr>
          <a:xfrm>
            <a:off x="7396326" y="2781789"/>
            <a:ext cx="1879600" cy="1320800"/>
          </a:xfrm>
          <a:prstGeom prst="rect">
            <a:avLst/>
          </a:prstGeom>
        </p:spPr>
        <p:txBody>
          <a:bodyPr vert="horz" wrap="square" lIns="0" tIns="0" rIns="0" bIns="0" rtlCol="0" anchor="t" anchorCtr="0">
            <a:noAutofit/>
          </a:bodyPr>
          <a:lstStyle/>
          <a:p>
            <a:pPr algn="ctr">
              <a:lnSpc>
                <a:spcPct val="100000"/>
              </a:lnSpc>
            </a:pPr>
            <a:r>
              <a:rPr lang="zh-CN" sz="10390" b="1" i="0" dirty="0" smtClean="0">
                <a:solidFill>
                  <a:srgbClr val="FFFFFF"/>
                </a:solidFill>
                <a:latin typeface="Times New Roman" panose="02020503050405090304" charset="0"/>
                <a:ea typeface="微软雅黑" panose="020B0503020204020204" charset="-122"/>
              </a:rPr>
              <a:t>0</a:t>
            </a:r>
            <a:r>
              <a:rPr lang="en-US" altLang="zh-CN" sz="10390" b="1" i="0" dirty="0" smtClean="0">
                <a:solidFill>
                  <a:srgbClr val="FFFFFF"/>
                </a:solidFill>
                <a:latin typeface="Times New Roman" panose="02020503050405090304" charset="0"/>
                <a:ea typeface="微软雅黑" panose="020B0503020204020204" charset="-122"/>
              </a:rPr>
              <a:t>6</a:t>
            </a:r>
            <a:endParaRPr lang="en-US" altLang="zh-CN" sz="10390" b="1" i="0" dirty="0" smtClean="0">
              <a:solidFill>
                <a:srgbClr val="FFFFFF"/>
              </a:solidFill>
              <a:latin typeface="Times New Roman" panose="02020503050405090304" charset="0"/>
              <a:ea typeface="微软雅黑" panose="020B0503020204020204" charset="-122"/>
            </a:endParaRPr>
          </a:p>
        </p:txBody>
      </p:sp>
      <p:pic>
        <p:nvPicPr>
          <p:cNvPr id="950010" name="image 50010"/>
          <p:cNvPicPr>
            <a:picLocks noChangeAspect="1"/>
          </p:cNvPicPr>
          <p:nvPr/>
        </p:nvPicPr>
        <p:blipFill>
          <a:blip r:embed="rId8"/>
          <a:srcRect/>
          <a:stretch>
            <a:fillRect/>
          </a:stretch>
        </p:blipFill>
        <p:spPr>
          <a:xfrm>
            <a:off x="862478" y="1704912"/>
            <a:ext cx="171577" cy="171577"/>
          </a:xfrm>
          <a:prstGeom prst="rect">
            <a:avLst/>
          </a:prstGeom>
        </p:spPr>
      </p:pic>
      <p:pic>
        <p:nvPicPr>
          <p:cNvPr id="950011" name="image 50011"/>
          <p:cNvPicPr>
            <a:picLocks noChangeAspect="1"/>
          </p:cNvPicPr>
          <p:nvPr/>
        </p:nvPicPr>
        <p:blipFill>
          <a:blip r:embed="rId9"/>
          <a:srcRect/>
          <a:stretch>
            <a:fillRect/>
          </a:stretch>
        </p:blipFill>
        <p:spPr>
          <a:xfrm>
            <a:off x="1422400" y="1637527"/>
            <a:ext cx="1903037" cy="306345"/>
          </a:xfrm>
          <a:prstGeom prst="rect">
            <a:avLst/>
          </a:prstGeom>
        </p:spPr>
      </p:pic>
      <p:pic>
        <p:nvPicPr>
          <p:cNvPr id="950012" name="image 50012"/>
          <p:cNvPicPr>
            <a:picLocks noChangeAspect="1"/>
          </p:cNvPicPr>
          <p:nvPr/>
        </p:nvPicPr>
        <p:blipFill>
          <a:blip r:embed="rId10"/>
          <a:srcRect/>
          <a:stretch>
            <a:fillRect/>
          </a:stretch>
        </p:blipFill>
        <p:spPr>
          <a:xfrm>
            <a:off x="812800" y="2628900"/>
            <a:ext cx="2932741" cy="793239"/>
          </a:xfrm>
          <a:prstGeom prst="rect">
            <a:avLst/>
          </a:prstGeom>
        </p:spPr>
      </p:pic>
      <p:sp>
        <p:nvSpPr>
          <p:cNvPr id="50013" name="Object 50013"/>
          <p:cNvSpPr txBox="1"/>
          <p:nvPr/>
        </p:nvSpPr>
        <p:spPr>
          <a:xfrm>
            <a:off x="1008574" y="3142823"/>
            <a:ext cx="3581400" cy="965200"/>
          </a:xfrm>
          <a:prstGeom prst="rect">
            <a:avLst/>
          </a:prstGeom>
        </p:spPr>
        <p:txBody>
          <a:bodyPr vert="horz" wrap="square" lIns="0" tIns="0" rIns="0" bIns="0" rtlCol="0" anchor="t" anchorCtr="0">
            <a:noAutofit/>
          </a:bodyPr>
          <a:lstStyle/>
          <a:p>
            <a:pPr algn="l">
              <a:lnSpc>
                <a:spcPct val="100000"/>
              </a:lnSpc>
            </a:pPr>
            <a:r>
              <a:rPr lang="zh-CN" sz="6230" b="0" i="0" dirty="0" smtClean="0">
                <a:blipFill>
                  <a:blip r:embed="rId11"/>
                  <a:stretch>
                    <a:fillRect/>
                  </a:stretch>
                </a:blipFill>
                <a:latin typeface="Impact" panose="020B0806030902050204" charset="0"/>
                <a:ea typeface="微软雅黑" panose="020B0503020204020204" charset="-122"/>
              </a:rPr>
              <a:t>运营规则 </a:t>
            </a:r>
            <a:endParaRPr lang="zh-CN" altLang="en-US" sz="6230" b="0" i="0" dirty="0" smtClean="0">
              <a:blipFill>
                <a:blip r:embed="rId11"/>
                <a:stretch>
                  <a:fillRect/>
                </a:stretch>
              </a:blipFill>
              <a:latin typeface="Impact" panose="020B0806030902050204" charset="0"/>
              <a:ea typeface="微软雅黑" panose="020B0503020204020204" charset="-122"/>
            </a:endParaRPr>
          </a:p>
        </p:txBody>
      </p:sp>
      <p:pic>
        <p:nvPicPr>
          <p:cNvPr id="950014" name="image 50014"/>
          <p:cNvPicPr>
            <a:picLocks noChangeAspect="1"/>
          </p:cNvPicPr>
          <p:nvPr/>
        </p:nvPicPr>
        <p:blipFill>
          <a:blip r:embed="rId12"/>
          <a:srcRect/>
          <a:stretch>
            <a:fillRect/>
          </a:stretch>
        </p:blipFill>
        <p:spPr>
          <a:xfrm>
            <a:off x="812800" y="3624559"/>
            <a:ext cx="3327496" cy="363241"/>
          </a:xfrm>
          <a:prstGeom prst="rect">
            <a:avLst/>
          </a:prstGeom>
        </p:spPr>
      </p:pic>
      <p:pic>
        <p:nvPicPr>
          <p:cNvPr id="950015" name="image 50015"/>
          <p:cNvPicPr>
            <a:picLocks noChangeAspect="1"/>
          </p:cNvPicPr>
          <p:nvPr/>
        </p:nvPicPr>
        <p:blipFill>
          <a:blip r:embed="rId13"/>
          <a:srcRect/>
          <a:stretch>
            <a:fillRect/>
          </a:stretch>
        </p:blipFill>
        <p:spPr>
          <a:xfrm>
            <a:off x="1083342" y="5007267"/>
            <a:ext cx="1321582" cy="199733"/>
          </a:xfrm>
          <a:prstGeom prst="rect">
            <a:avLst/>
          </a:prstGeom>
        </p:spPr>
      </p:pic>
      <p:pic>
        <p:nvPicPr>
          <p:cNvPr id="950016" name="image 50016"/>
          <p:cNvPicPr>
            <a:picLocks noChangeAspect="1"/>
          </p:cNvPicPr>
          <p:nvPr/>
        </p:nvPicPr>
        <p:blipFill>
          <a:blip r:embed="rId14"/>
          <a:srcRect/>
          <a:stretch>
            <a:fillRect/>
          </a:stretch>
        </p:blipFill>
        <p:spPr>
          <a:xfrm>
            <a:off x="812800" y="5011226"/>
            <a:ext cx="195774" cy="195774"/>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5101" name="image 5101"/>
          <p:cNvPicPr>
            <a:picLocks noChangeAspect="1"/>
          </p:cNvPicPr>
          <p:nvPr/>
        </p:nvPicPr>
        <p:blipFill>
          <a:blip r:embed="rId1"/>
          <a:srcRect r="34599"/>
          <a:stretch>
            <a:fillRect/>
          </a:stretch>
        </p:blipFill>
        <p:spPr>
          <a:xfrm rot="-10800000" flipV="1">
            <a:off x="0" y="0"/>
            <a:ext cx="3477895" cy="6858635"/>
          </a:xfrm>
          <a:prstGeom prst="rect">
            <a:avLst/>
          </a:prstGeom>
        </p:spPr>
      </p:pic>
      <p:sp>
        <p:nvSpPr>
          <p:cNvPr id="5103" name="Object 5103"/>
          <p:cNvSpPr txBox="1"/>
          <p:nvPr/>
        </p:nvSpPr>
        <p:spPr>
          <a:xfrm>
            <a:off x="879372" y="2819392"/>
            <a:ext cx="1879600" cy="615950"/>
          </a:xfrm>
          <a:prstGeom prst="rect">
            <a:avLst/>
          </a:prstGeom>
        </p:spPr>
        <p:txBody>
          <a:bodyPr vert="horz" wrap="square" lIns="0" tIns="54415" rIns="0" bIns="54415" rtlCol="0" anchor="ctr" anchorCtr="0">
            <a:noAutofit/>
          </a:bodyPr>
          <a:lstStyle/>
          <a:p>
            <a:pPr algn="l">
              <a:lnSpc>
                <a:spcPct val="100000"/>
              </a:lnSpc>
            </a:pPr>
            <a:r>
              <a:rPr lang="zh-CN" sz="3065" b="1" i="0" dirty="0" smtClean="0">
                <a:solidFill>
                  <a:srgbClr val="FFFFFF"/>
                </a:solidFill>
                <a:latin typeface="Impact" panose="020B0806030902050204" charset="0"/>
                <a:ea typeface="微软雅黑" panose="020B0503020204020204" charset="-122"/>
              </a:rPr>
              <a:t>投保规则</a:t>
            </a:r>
            <a:endParaRPr lang="zh-CN" altLang="en-US" sz="3065" b="1" i="0" dirty="0" smtClean="0">
              <a:solidFill>
                <a:srgbClr val="FFFFFF"/>
              </a:solidFill>
              <a:latin typeface="Impact" panose="020B0806030902050204" charset="0"/>
              <a:ea typeface="微软雅黑" panose="020B0503020204020204" charset="-122"/>
            </a:endParaRPr>
          </a:p>
        </p:txBody>
      </p:sp>
      <p:graphicFrame>
        <p:nvGraphicFramePr>
          <p:cNvPr id="4" name="表格 3"/>
          <p:cNvGraphicFramePr/>
          <p:nvPr>
            <p:custDataLst>
              <p:tags r:id="rId2"/>
            </p:custDataLst>
          </p:nvPr>
        </p:nvGraphicFramePr>
        <p:xfrm>
          <a:off x="3487420" y="383540"/>
          <a:ext cx="8416290" cy="3951605"/>
        </p:xfrm>
        <a:graphic>
          <a:graphicData uri="http://schemas.openxmlformats.org/drawingml/2006/table">
            <a:tbl>
              <a:tblPr firstRow="1" bandRow="1">
                <a:tableStyleId>{5C22544A-7EE6-4342-B048-85BDC9FD1C3A}</a:tableStyleId>
              </a:tblPr>
              <a:tblGrid>
                <a:gridCol w="2617470"/>
                <a:gridCol w="5798820"/>
              </a:tblGrid>
              <a:tr h="476885">
                <a:tc>
                  <a:txBody>
                    <a:bodyPr/>
                    <a:p>
                      <a:pPr algn="ctr">
                        <a:buNone/>
                      </a:pPr>
                      <a:r>
                        <a:rPr lang="zh-CN" altLang="en-US" sz="1200" b="0">
                          <a:solidFill>
                            <a:schemeClr val="tx1"/>
                          </a:solidFill>
                          <a:latin typeface="+mj-ea"/>
                          <a:ea typeface="+mj-ea"/>
                        </a:rPr>
                        <a:t>投保人</a:t>
                      </a:r>
                      <a:endParaRPr lang="zh-CN" altLang="en-US" sz="1200" b="0">
                        <a:solidFill>
                          <a:schemeClr val="tx1"/>
                        </a:solidFill>
                        <a:latin typeface="+mj-ea"/>
                        <a:ea typeface="+mj-ea"/>
                      </a:endParaRPr>
                    </a:p>
                  </a:txBody>
                  <a:tcPr marL="45720" marR="45720" marT="22860" marB="22860" anchor="ctr" anchorCtr="0">
                    <a:solidFill>
                      <a:schemeClr val="accent6">
                        <a:lumMod val="20000"/>
                        <a:lumOff val="80000"/>
                      </a:schemeClr>
                    </a:solidFill>
                  </a:tcPr>
                </a:tc>
                <a:tc>
                  <a:txBody>
                    <a:bodyPr/>
                    <a:p>
                      <a:pPr algn="l">
                        <a:lnSpc>
                          <a:spcPct val="150000"/>
                        </a:lnSpc>
                        <a:buNone/>
                      </a:pPr>
                      <a:r>
                        <a:rPr lang="en-US" altLang="zh-CN" sz="1200" b="0">
                          <a:solidFill>
                            <a:schemeClr val="tx1"/>
                          </a:solidFill>
                          <a:latin typeface="+mj-ea"/>
                          <a:ea typeface="+mj-ea"/>
                          <a:cs typeface="+mj-ea"/>
                        </a:rPr>
                        <a:t>18 </a:t>
                      </a:r>
                      <a:r>
                        <a:rPr lang="zh-CN" altLang="en-US" sz="1200" b="0">
                          <a:solidFill>
                            <a:schemeClr val="tx1"/>
                          </a:solidFill>
                          <a:latin typeface="+mj-ea"/>
                          <a:ea typeface="+mj-ea"/>
                          <a:cs typeface="+mj-ea"/>
                        </a:rPr>
                        <a:t>周岁（含）</a:t>
                      </a:r>
                      <a:r>
                        <a:rPr lang="en-US" altLang="zh-CN" sz="1200" b="0">
                          <a:solidFill>
                            <a:schemeClr val="tx1"/>
                          </a:solidFill>
                          <a:latin typeface="+mj-ea"/>
                          <a:ea typeface="+mj-ea"/>
                          <a:cs typeface="+mj-ea"/>
                        </a:rPr>
                        <a:t> - 70 </a:t>
                      </a:r>
                      <a:r>
                        <a:rPr lang="zh-CN" altLang="en-US" sz="1200" b="0">
                          <a:solidFill>
                            <a:schemeClr val="tx1"/>
                          </a:solidFill>
                          <a:latin typeface="+mj-ea"/>
                          <a:ea typeface="+mj-ea"/>
                          <a:cs typeface="+mj-ea"/>
                        </a:rPr>
                        <a:t>周岁（含）</a:t>
                      </a:r>
                      <a:endParaRPr lang="zh-CN" altLang="en-US" sz="1200" b="0">
                        <a:solidFill>
                          <a:schemeClr val="tx1"/>
                        </a:solidFill>
                        <a:latin typeface="+mj-ea"/>
                        <a:ea typeface="+mj-ea"/>
                        <a:cs typeface="+mj-ea"/>
                      </a:endParaRPr>
                    </a:p>
                  </a:txBody>
                  <a:tcPr marL="45720" marR="45720" marT="22860" marB="22860" anchor="ctr" anchorCtr="0">
                    <a:solidFill>
                      <a:schemeClr val="accent6">
                        <a:lumMod val="20000"/>
                        <a:lumOff val="80000"/>
                      </a:schemeClr>
                    </a:solidFill>
                  </a:tcPr>
                </a:tc>
              </a:tr>
              <a:tr h="1691640">
                <a:tc>
                  <a:txBody>
                    <a:bodyPr/>
                    <a:p>
                      <a:pPr algn="ctr">
                        <a:buNone/>
                      </a:pPr>
                      <a:r>
                        <a:rPr lang="zh-CN" altLang="en-US" sz="1200" b="0">
                          <a:solidFill>
                            <a:schemeClr val="tx1"/>
                          </a:solidFill>
                          <a:latin typeface="+mj-ea"/>
                          <a:ea typeface="+mj-ea"/>
                          <a:sym typeface="+mn-ea"/>
                        </a:rPr>
                        <a:t>被投保人</a:t>
                      </a:r>
                      <a:endParaRPr lang="zh-CN" altLang="en-US" sz="1200" b="0">
                        <a:solidFill>
                          <a:schemeClr val="tx1"/>
                        </a:solidFill>
                        <a:latin typeface="+mj-ea"/>
                        <a:ea typeface="+mj-ea"/>
                        <a:sym typeface="+mn-ea"/>
                      </a:endParaRPr>
                    </a:p>
                  </a:txBody>
                  <a:tcPr marL="45720" marR="45720" marT="22860" marB="22860" anchor="ctr" anchorCtr="0">
                    <a:solidFill>
                      <a:schemeClr val="bg1"/>
                    </a:solidFill>
                  </a:tcPr>
                </a:tc>
                <a:tc>
                  <a:txBody>
                    <a:bodyPr/>
                    <a:p>
                      <a:pPr algn="l">
                        <a:lnSpc>
                          <a:spcPct val="150000"/>
                        </a:lnSpc>
                        <a:buNone/>
                      </a:pPr>
                      <a:r>
                        <a:rPr lang="en-US" altLang="zh-CN" sz="1200" b="0">
                          <a:solidFill>
                            <a:schemeClr val="tx1"/>
                          </a:solidFill>
                          <a:latin typeface="+mj-ea"/>
                          <a:ea typeface="+mj-ea"/>
                          <a:cs typeface="+mj-ea"/>
                        </a:rPr>
                        <a:t>1</a:t>
                      </a:r>
                      <a:r>
                        <a:rPr lang="zh-CN" altLang="en-US" sz="1200" b="0">
                          <a:solidFill>
                            <a:schemeClr val="tx1"/>
                          </a:solidFill>
                          <a:latin typeface="+mj-ea"/>
                          <a:ea typeface="+mj-ea"/>
                          <a:cs typeface="+mj-ea"/>
                        </a:rPr>
                        <a:t>）</a:t>
                      </a:r>
                      <a:r>
                        <a:rPr lang="zh-CN" altLang="en-US" sz="1200" b="0">
                          <a:solidFill>
                            <a:srgbClr val="C00000"/>
                          </a:solidFill>
                          <a:latin typeface="+mj-ea"/>
                          <a:ea typeface="+mj-ea"/>
                          <a:cs typeface="+mj-ea"/>
                        </a:rPr>
                        <a:t>首次投保年龄限</a:t>
                      </a:r>
                      <a:r>
                        <a:rPr lang="en-US" altLang="zh-CN" sz="1200" b="0">
                          <a:solidFill>
                            <a:srgbClr val="C00000"/>
                          </a:solidFill>
                          <a:latin typeface="+mj-ea"/>
                          <a:ea typeface="+mj-ea"/>
                          <a:cs typeface="+mj-ea"/>
                        </a:rPr>
                        <a:t>30</a:t>
                      </a:r>
                      <a:r>
                        <a:rPr lang="zh-CN" altLang="en-US" sz="1200" b="0">
                          <a:solidFill>
                            <a:srgbClr val="C00000"/>
                          </a:solidFill>
                          <a:latin typeface="+mj-ea"/>
                          <a:ea typeface="+mj-ea"/>
                          <a:cs typeface="+mj-ea"/>
                        </a:rPr>
                        <a:t>天至</a:t>
                      </a:r>
                      <a:r>
                        <a:rPr lang="en-US" altLang="zh-CN" sz="1200" b="0">
                          <a:solidFill>
                            <a:srgbClr val="C00000"/>
                          </a:solidFill>
                          <a:latin typeface="+mj-ea"/>
                          <a:ea typeface="+mj-ea"/>
                          <a:cs typeface="+mj-ea"/>
                        </a:rPr>
                        <a:t>64</a:t>
                      </a:r>
                      <a:r>
                        <a:rPr lang="zh-CN" altLang="en-US" sz="1200" b="0">
                          <a:solidFill>
                            <a:srgbClr val="C00000"/>
                          </a:solidFill>
                          <a:latin typeface="+mj-ea"/>
                          <a:ea typeface="+mj-ea"/>
                          <a:cs typeface="+mj-ea"/>
                        </a:rPr>
                        <a:t>周岁</a:t>
                      </a:r>
                      <a:r>
                        <a:rPr lang="zh-CN" altLang="en-US" sz="1200" b="0">
                          <a:solidFill>
                            <a:schemeClr val="tx1"/>
                          </a:solidFill>
                          <a:latin typeface="+mj-ea"/>
                          <a:ea typeface="+mj-ea"/>
                          <a:cs typeface="+mj-ea"/>
                        </a:rPr>
                        <a:t>；若投保方案含可选责任计划，首次投保年龄限</a:t>
                      </a:r>
                      <a:r>
                        <a:rPr lang="en-US" altLang="zh-CN" sz="1200" b="0">
                          <a:solidFill>
                            <a:schemeClr val="tx1"/>
                          </a:solidFill>
                          <a:latin typeface="+mj-ea"/>
                          <a:ea typeface="+mj-ea"/>
                          <a:cs typeface="+mj-ea"/>
                        </a:rPr>
                        <a:t>30</a:t>
                      </a:r>
                      <a:r>
                        <a:rPr lang="zh-CN" altLang="en-US" sz="1200" b="0">
                          <a:solidFill>
                            <a:schemeClr val="tx1"/>
                          </a:solidFill>
                          <a:latin typeface="+mj-ea"/>
                          <a:ea typeface="+mj-ea"/>
                          <a:cs typeface="+mj-ea"/>
                        </a:rPr>
                        <a:t>天</a:t>
                      </a:r>
                      <a:r>
                        <a:rPr lang="en-US" altLang="zh-CN" sz="1200" b="0">
                          <a:solidFill>
                            <a:schemeClr val="tx1"/>
                          </a:solidFill>
                          <a:latin typeface="+mj-ea"/>
                          <a:ea typeface="+mj-ea"/>
                          <a:cs typeface="+mj-ea"/>
                        </a:rPr>
                        <a:t>-54</a:t>
                      </a:r>
                      <a:r>
                        <a:rPr lang="zh-CN" altLang="en-US" sz="1200" b="0">
                          <a:solidFill>
                            <a:schemeClr val="tx1"/>
                          </a:solidFill>
                          <a:latin typeface="+mj-ea"/>
                          <a:ea typeface="+mj-ea"/>
                          <a:cs typeface="+mj-ea"/>
                        </a:rPr>
                        <a:t>周岁</a:t>
                      </a:r>
                      <a:endParaRPr lang="zh-CN" altLang="en-US" sz="1200" b="0">
                        <a:solidFill>
                          <a:schemeClr val="tx1"/>
                        </a:solidFill>
                        <a:latin typeface="+mj-ea"/>
                        <a:ea typeface="+mj-ea"/>
                        <a:cs typeface="+mj-ea"/>
                      </a:endParaRPr>
                    </a:p>
                    <a:p>
                      <a:pPr algn="l">
                        <a:lnSpc>
                          <a:spcPct val="150000"/>
                        </a:lnSpc>
                        <a:buNone/>
                      </a:pPr>
                      <a:r>
                        <a:rPr lang="en-US" altLang="zh-CN" sz="1200" b="0">
                          <a:solidFill>
                            <a:schemeClr val="tx1"/>
                          </a:solidFill>
                          <a:latin typeface="+mj-ea"/>
                          <a:ea typeface="+mj-ea"/>
                          <a:cs typeface="+mj-ea"/>
                        </a:rPr>
                        <a:t>2</a:t>
                      </a:r>
                      <a:r>
                        <a:rPr lang="zh-CN" altLang="en-US" sz="1200" b="0">
                          <a:solidFill>
                            <a:schemeClr val="tx1"/>
                          </a:solidFill>
                          <a:latin typeface="+mj-ea"/>
                          <a:ea typeface="+mj-ea"/>
                          <a:cs typeface="+mj-ea"/>
                        </a:rPr>
                        <a:t>）职业应为</a:t>
                      </a:r>
                      <a:r>
                        <a:rPr lang="en-US" altLang="zh-CN" sz="1200" b="0">
                          <a:solidFill>
                            <a:schemeClr val="tx1"/>
                          </a:solidFill>
                          <a:latin typeface="+mj-ea"/>
                          <a:ea typeface="+mj-ea"/>
                          <a:cs typeface="+mj-ea"/>
                        </a:rPr>
                        <a:t> 1 - 4 </a:t>
                      </a:r>
                      <a:r>
                        <a:rPr lang="zh-CN" altLang="en-US" sz="1200" b="0">
                          <a:solidFill>
                            <a:schemeClr val="tx1"/>
                          </a:solidFill>
                          <a:latin typeface="+mj-ea"/>
                          <a:ea typeface="+mj-ea"/>
                          <a:cs typeface="+mj-ea"/>
                        </a:rPr>
                        <a:t>类</a:t>
                      </a:r>
                      <a:endParaRPr lang="zh-CN" altLang="en-US" sz="1200" b="0">
                        <a:solidFill>
                          <a:schemeClr val="tx1"/>
                        </a:solidFill>
                        <a:latin typeface="+mj-ea"/>
                        <a:ea typeface="+mj-ea"/>
                        <a:cs typeface="+mj-ea"/>
                      </a:endParaRPr>
                    </a:p>
                    <a:p>
                      <a:pPr algn="l">
                        <a:lnSpc>
                          <a:spcPct val="150000"/>
                        </a:lnSpc>
                        <a:buNone/>
                      </a:pPr>
                      <a:r>
                        <a:rPr lang="en-US" altLang="zh-CN" sz="1200" b="0">
                          <a:solidFill>
                            <a:schemeClr val="tx1"/>
                          </a:solidFill>
                          <a:latin typeface="+mj-ea"/>
                          <a:ea typeface="+mj-ea"/>
                          <a:cs typeface="+mj-ea"/>
                        </a:rPr>
                        <a:t>3</a:t>
                      </a:r>
                      <a:r>
                        <a:rPr lang="zh-CN" altLang="en-US" sz="1200" b="0">
                          <a:solidFill>
                            <a:schemeClr val="tx1"/>
                          </a:solidFill>
                          <a:latin typeface="+mj-ea"/>
                          <a:ea typeface="+mj-ea"/>
                          <a:cs typeface="+mj-ea"/>
                        </a:rPr>
                        <a:t>）同产品重新投保或同系列产品转保年龄最高至</a:t>
                      </a:r>
                      <a:r>
                        <a:rPr lang="en-US" altLang="zh-CN" sz="1200" b="0">
                          <a:solidFill>
                            <a:schemeClr val="tx1"/>
                          </a:solidFill>
                          <a:latin typeface="+mj-ea"/>
                          <a:ea typeface="+mj-ea"/>
                          <a:cs typeface="+mj-ea"/>
                        </a:rPr>
                        <a:t> 80 </a:t>
                      </a:r>
                      <a:r>
                        <a:rPr lang="zh-CN" altLang="en-US" sz="1200" b="0">
                          <a:solidFill>
                            <a:schemeClr val="tx1"/>
                          </a:solidFill>
                          <a:latin typeface="+mj-ea"/>
                          <a:ea typeface="+mj-ea"/>
                          <a:cs typeface="+mj-ea"/>
                        </a:rPr>
                        <a:t>周岁</a:t>
                      </a:r>
                      <a:endParaRPr lang="zh-CN" altLang="en-US" sz="1200" b="0">
                        <a:solidFill>
                          <a:schemeClr val="tx1"/>
                        </a:solidFill>
                        <a:latin typeface="+mj-ea"/>
                        <a:ea typeface="+mj-ea"/>
                        <a:cs typeface="+mj-ea"/>
                      </a:endParaRPr>
                    </a:p>
                    <a:p>
                      <a:pPr algn="l">
                        <a:lnSpc>
                          <a:spcPct val="150000"/>
                        </a:lnSpc>
                        <a:buNone/>
                      </a:pPr>
                      <a:r>
                        <a:rPr lang="en-US" altLang="zh-CN" sz="1200" b="0">
                          <a:solidFill>
                            <a:schemeClr val="tx1"/>
                          </a:solidFill>
                          <a:latin typeface="+mj-ea"/>
                          <a:ea typeface="+mj-ea"/>
                          <a:cs typeface="+mj-ea"/>
                        </a:rPr>
                        <a:t>4</a:t>
                      </a:r>
                      <a:r>
                        <a:rPr lang="zh-CN" altLang="en-US" sz="1200" b="0">
                          <a:solidFill>
                            <a:schemeClr val="tx1"/>
                          </a:solidFill>
                          <a:latin typeface="+mj-ea"/>
                          <a:ea typeface="+mj-ea"/>
                          <a:cs typeface="+mj-ea"/>
                        </a:rPr>
                        <a:t>）</a:t>
                      </a:r>
                      <a:r>
                        <a:rPr lang="en-US" altLang="zh-CN" sz="1200" b="0">
                          <a:solidFill>
                            <a:schemeClr val="tx1"/>
                          </a:solidFill>
                          <a:latin typeface="+mj-ea"/>
                          <a:ea typeface="+mj-ea"/>
                          <a:cs typeface="+mj-ea"/>
                        </a:rPr>
                        <a:t>50 </a:t>
                      </a:r>
                      <a:r>
                        <a:rPr lang="zh-CN" altLang="en-US" sz="1200" b="0">
                          <a:solidFill>
                            <a:schemeClr val="tx1"/>
                          </a:solidFill>
                          <a:latin typeface="+mj-ea"/>
                          <a:ea typeface="+mj-ea"/>
                          <a:cs typeface="+mj-ea"/>
                        </a:rPr>
                        <a:t>岁及以上被保险人需授权公司查询医保信息（</a:t>
                      </a:r>
                      <a:r>
                        <a:rPr lang="zh-CN" altLang="en-US" sz="1200" b="0">
                          <a:solidFill>
                            <a:srgbClr val="C00000"/>
                          </a:solidFill>
                          <a:latin typeface="+mj-ea"/>
                          <a:ea typeface="+mj-ea"/>
                          <a:cs typeface="+mj-ea"/>
                        </a:rPr>
                        <a:t>无法完成授权不可投保</a:t>
                      </a:r>
                      <a:r>
                        <a:rPr lang="zh-CN" altLang="en-US" sz="1200" b="0">
                          <a:solidFill>
                            <a:schemeClr val="tx1"/>
                          </a:solidFill>
                          <a:latin typeface="+mj-ea"/>
                          <a:ea typeface="+mj-ea"/>
                          <a:cs typeface="+mj-ea"/>
                        </a:rPr>
                        <a:t>），</a:t>
                      </a:r>
                      <a:r>
                        <a:rPr lang="en-US" altLang="zh-CN" sz="1200" b="0">
                          <a:solidFill>
                            <a:schemeClr val="tx1"/>
                          </a:solidFill>
                          <a:latin typeface="+mj-ea"/>
                          <a:ea typeface="+mj-ea"/>
                          <a:cs typeface="+mj-ea"/>
                        </a:rPr>
                        <a:t>0 - 3 </a:t>
                      </a:r>
                      <a:r>
                        <a:rPr lang="zh-CN" altLang="en-US" sz="1200" b="0">
                          <a:solidFill>
                            <a:schemeClr val="tx1"/>
                          </a:solidFill>
                          <a:latin typeface="+mj-ea"/>
                          <a:ea typeface="+mj-ea"/>
                          <a:cs typeface="+mj-ea"/>
                        </a:rPr>
                        <a:t>周岁、</a:t>
                      </a:r>
                      <a:r>
                        <a:rPr lang="en-US" altLang="zh-CN" sz="1200" b="0">
                          <a:solidFill>
                            <a:schemeClr val="tx1"/>
                          </a:solidFill>
                          <a:latin typeface="+mj-ea"/>
                          <a:ea typeface="+mj-ea"/>
                          <a:cs typeface="+mj-ea"/>
                        </a:rPr>
                        <a:t>55 </a:t>
                      </a:r>
                      <a:r>
                        <a:rPr lang="zh-CN" altLang="en-US" sz="1200" b="0">
                          <a:solidFill>
                            <a:schemeClr val="tx1"/>
                          </a:solidFill>
                          <a:latin typeface="+mj-ea"/>
                          <a:ea typeface="+mj-ea"/>
                          <a:cs typeface="+mj-ea"/>
                        </a:rPr>
                        <a:t>周岁及以上</a:t>
                      </a:r>
                      <a:r>
                        <a:rPr lang="zh-CN" altLang="en-US" sz="1200" b="0">
                          <a:solidFill>
                            <a:srgbClr val="C00000"/>
                          </a:solidFill>
                          <a:latin typeface="+mj-ea"/>
                          <a:ea typeface="+mj-ea"/>
                          <a:cs typeface="+mj-ea"/>
                        </a:rPr>
                        <a:t>不可单独投保</a:t>
                      </a:r>
                      <a:endParaRPr lang="zh-CN" altLang="en-US" sz="1200" b="0">
                        <a:solidFill>
                          <a:srgbClr val="C00000"/>
                        </a:solidFill>
                        <a:latin typeface="+mj-ea"/>
                        <a:ea typeface="+mj-ea"/>
                        <a:cs typeface="+mj-ea"/>
                      </a:endParaRPr>
                    </a:p>
                  </a:txBody>
                  <a:tcPr marL="45720" marR="45720" marT="22860" marB="22860" anchor="ctr" anchorCtr="0">
                    <a:solidFill>
                      <a:schemeClr val="bg1"/>
                    </a:solidFill>
                  </a:tcPr>
                </a:tc>
              </a:tr>
              <a:tr h="440690">
                <a:tc>
                  <a:txBody>
                    <a:bodyPr/>
                    <a:p>
                      <a:pPr algn="ctr">
                        <a:buNone/>
                      </a:pPr>
                      <a:r>
                        <a:rPr lang="zh-CN" altLang="en-US" sz="1200" b="0">
                          <a:solidFill>
                            <a:schemeClr val="tx1"/>
                          </a:solidFill>
                          <a:latin typeface="+mj-ea"/>
                          <a:ea typeface="+mj-ea"/>
                        </a:rPr>
                        <a:t>保险期间</a:t>
                      </a:r>
                      <a:endParaRPr lang="zh-CN" altLang="en-US" sz="1200" b="0">
                        <a:solidFill>
                          <a:schemeClr val="tx1"/>
                        </a:solidFill>
                        <a:latin typeface="+mj-ea"/>
                        <a:ea typeface="+mj-ea"/>
                      </a:endParaRPr>
                    </a:p>
                  </a:txBody>
                  <a:tcPr marL="45720" marR="45720" marT="22860" marB="22860" anchor="ctr" anchorCtr="0">
                    <a:solidFill>
                      <a:schemeClr val="accent6">
                        <a:lumMod val="20000"/>
                        <a:lumOff val="80000"/>
                      </a:schemeClr>
                    </a:solidFill>
                  </a:tcPr>
                </a:tc>
                <a:tc>
                  <a:txBody>
                    <a:bodyPr/>
                    <a:p>
                      <a:pPr algn="l">
                        <a:buNone/>
                      </a:pPr>
                      <a:r>
                        <a:rPr lang="en-US" altLang="zh-CN" sz="1200" b="0">
                          <a:solidFill>
                            <a:schemeClr val="tx1"/>
                          </a:solidFill>
                          <a:latin typeface="+mj-ea"/>
                          <a:ea typeface="+mj-ea"/>
                          <a:cs typeface="+mj-ea"/>
                        </a:rPr>
                        <a:t>1</a:t>
                      </a:r>
                      <a:r>
                        <a:rPr lang="zh-CN" altLang="en-US" sz="1200" b="0">
                          <a:solidFill>
                            <a:schemeClr val="tx1"/>
                          </a:solidFill>
                          <a:latin typeface="+mj-ea"/>
                          <a:ea typeface="+mj-ea"/>
                          <a:cs typeface="+mj-ea"/>
                        </a:rPr>
                        <a:t>年</a:t>
                      </a:r>
                      <a:endParaRPr lang="zh-CN" altLang="en-US" sz="1200" b="0">
                        <a:solidFill>
                          <a:schemeClr val="tx1"/>
                        </a:solidFill>
                        <a:latin typeface="+mj-ea"/>
                        <a:ea typeface="+mj-ea"/>
                        <a:cs typeface="+mj-ea"/>
                      </a:endParaRPr>
                    </a:p>
                  </a:txBody>
                  <a:tcPr marL="45720" marR="45720" marT="22860" marB="22860" anchor="ctr" anchorCtr="0">
                    <a:solidFill>
                      <a:schemeClr val="accent6">
                        <a:lumMod val="20000"/>
                        <a:lumOff val="80000"/>
                      </a:schemeClr>
                    </a:solidFill>
                  </a:tcPr>
                </a:tc>
              </a:tr>
              <a:tr h="480695">
                <a:tc>
                  <a:txBody>
                    <a:bodyPr/>
                    <a:p>
                      <a:pPr algn="ctr">
                        <a:buNone/>
                      </a:pPr>
                      <a:r>
                        <a:rPr lang="zh-CN" altLang="en-US" sz="1200" b="0">
                          <a:solidFill>
                            <a:schemeClr val="tx1"/>
                          </a:solidFill>
                          <a:latin typeface="+mj-ea"/>
                          <a:ea typeface="+mj-ea"/>
                        </a:rPr>
                        <a:t>续费期间</a:t>
                      </a:r>
                      <a:endParaRPr lang="zh-CN" altLang="en-US" sz="1200" b="0">
                        <a:solidFill>
                          <a:schemeClr val="tx1"/>
                        </a:solidFill>
                        <a:latin typeface="+mj-ea"/>
                        <a:ea typeface="+mj-ea"/>
                      </a:endParaRPr>
                    </a:p>
                  </a:txBody>
                  <a:tcPr marL="45720" marR="45720" marT="22860" marB="22860" anchor="ctr" anchorCtr="0">
                    <a:solidFill>
                      <a:schemeClr val="bg1"/>
                    </a:solidFill>
                  </a:tcPr>
                </a:tc>
                <a:tc>
                  <a:txBody>
                    <a:bodyPr/>
                    <a:p>
                      <a:pPr algn="l">
                        <a:buNone/>
                      </a:pPr>
                      <a:r>
                        <a:rPr lang="zh-CN" altLang="en-US" sz="1200" b="0">
                          <a:solidFill>
                            <a:schemeClr val="tx1"/>
                          </a:solidFill>
                          <a:latin typeface="+mj-ea"/>
                          <a:ea typeface="+mj-ea"/>
                        </a:rPr>
                        <a:t>趸交（一次性交清）</a:t>
                      </a:r>
                      <a:endParaRPr lang="zh-CN" altLang="en-US" sz="1200" b="0">
                        <a:solidFill>
                          <a:schemeClr val="tx1"/>
                        </a:solidFill>
                        <a:latin typeface="+mj-ea"/>
                        <a:ea typeface="+mj-ea"/>
                      </a:endParaRPr>
                    </a:p>
                  </a:txBody>
                  <a:tcPr marL="45720" marR="45720" marT="22860" marB="22860" anchor="ctr" anchorCtr="0">
                    <a:solidFill>
                      <a:schemeClr val="bg1"/>
                    </a:solidFill>
                  </a:tcPr>
                </a:tc>
              </a:tr>
              <a:tr h="381635">
                <a:tc>
                  <a:txBody>
                    <a:bodyPr/>
                    <a:p>
                      <a:pPr algn="ctr">
                        <a:buNone/>
                      </a:pPr>
                      <a:r>
                        <a:rPr lang="zh-CN" altLang="en-US" sz="1200" b="0">
                          <a:solidFill>
                            <a:schemeClr val="tx1"/>
                          </a:solidFill>
                          <a:latin typeface="+mj-ea"/>
                          <a:ea typeface="+mj-ea"/>
                        </a:rPr>
                        <a:t>犹豫期</a:t>
                      </a:r>
                      <a:endParaRPr lang="zh-CN" altLang="en-US" sz="1200" b="0">
                        <a:solidFill>
                          <a:schemeClr val="tx1"/>
                        </a:solidFill>
                        <a:latin typeface="+mj-ea"/>
                        <a:ea typeface="+mj-ea"/>
                      </a:endParaRPr>
                    </a:p>
                  </a:txBody>
                  <a:tcPr marL="45720" marR="45720" marT="22860" marB="22860" anchor="ctr" anchorCtr="0">
                    <a:solidFill>
                      <a:schemeClr val="accent6">
                        <a:lumMod val="20000"/>
                        <a:lumOff val="80000"/>
                      </a:schemeClr>
                    </a:solidFill>
                  </a:tcPr>
                </a:tc>
                <a:tc>
                  <a:txBody>
                    <a:bodyPr/>
                    <a:p>
                      <a:pPr algn="l">
                        <a:buNone/>
                      </a:pPr>
                      <a:r>
                        <a:rPr lang="en-US" altLang="zh-CN" sz="1200" b="0">
                          <a:solidFill>
                            <a:schemeClr val="tx1"/>
                          </a:solidFill>
                          <a:latin typeface="+mj-ea"/>
                          <a:ea typeface="+mj-ea"/>
                          <a:cs typeface="+mj-ea"/>
                        </a:rPr>
                        <a:t>5</a:t>
                      </a:r>
                      <a:r>
                        <a:rPr lang="zh-CN" altLang="en-US" sz="1200" b="0">
                          <a:solidFill>
                            <a:schemeClr val="tx1"/>
                          </a:solidFill>
                          <a:latin typeface="+mj-ea"/>
                          <a:ea typeface="+mj-ea"/>
                          <a:cs typeface="+mj-ea"/>
                        </a:rPr>
                        <a:t>天</a:t>
                      </a:r>
                      <a:endParaRPr lang="zh-CN" altLang="en-US" sz="1200" b="0">
                        <a:solidFill>
                          <a:schemeClr val="tx1"/>
                        </a:solidFill>
                        <a:latin typeface="+mj-ea"/>
                        <a:ea typeface="+mj-ea"/>
                        <a:cs typeface="+mj-ea"/>
                      </a:endParaRPr>
                    </a:p>
                  </a:txBody>
                  <a:tcPr marL="45720" marR="45720" marT="22860" marB="22860" anchor="ctr" anchorCtr="0">
                    <a:solidFill>
                      <a:schemeClr val="accent6">
                        <a:lumMod val="20000"/>
                        <a:lumOff val="80000"/>
                      </a:schemeClr>
                    </a:solidFill>
                  </a:tcPr>
                </a:tc>
              </a:tr>
              <a:tr h="480060">
                <a:tc>
                  <a:txBody>
                    <a:bodyPr/>
                    <a:p>
                      <a:pPr algn="ctr">
                        <a:buNone/>
                      </a:pPr>
                      <a:r>
                        <a:rPr lang="zh-CN" altLang="en-US" sz="1200" b="0">
                          <a:solidFill>
                            <a:schemeClr val="tx1"/>
                          </a:solidFill>
                          <a:latin typeface="+mj-ea"/>
                          <a:ea typeface="+mj-ea"/>
                        </a:rPr>
                        <a:t>等待期</a:t>
                      </a:r>
                      <a:endParaRPr lang="zh-CN" altLang="en-US" sz="1200" b="0">
                        <a:solidFill>
                          <a:schemeClr val="tx1"/>
                        </a:solidFill>
                        <a:latin typeface="+mj-ea"/>
                        <a:ea typeface="+mj-ea"/>
                      </a:endParaRPr>
                    </a:p>
                  </a:txBody>
                  <a:tcPr marL="45720" marR="45720" marT="22860" marB="22860" anchor="ctr" anchorCtr="0">
                    <a:solidFill>
                      <a:schemeClr val="bg1"/>
                    </a:solidFill>
                  </a:tcPr>
                </a:tc>
                <a:tc>
                  <a:txBody>
                    <a:bodyPr/>
                    <a:p>
                      <a:pPr algn="l">
                        <a:buNone/>
                      </a:pPr>
                      <a:r>
                        <a:rPr lang="en-US" altLang="zh-CN" sz="1200" b="0">
                          <a:solidFill>
                            <a:schemeClr val="tx1"/>
                          </a:solidFill>
                          <a:latin typeface="+mj-ea"/>
                          <a:ea typeface="+mj-ea"/>
                          <a:cs typeface="+mj-ea"/>
                        </a:rPr>
                        <a:t>30</a:t>
                      </a:r>
                      <a:r>
                        <a:rPr lang="zh-CN" altLang="en-US" sz="1200" b="0">
                          <a:solidFill>
                            <a:schemeClr val="tx1"/>
                          </a:solidFill>
                          <a:latin typeface="+mj-ea"/>
                          <a:ea typeface="+mj-ea"/>
                          <a:cs typeface="+mj-ea"/>
                        </a:rPr>
                        <a:t>天</a:t>
                      </a:r>
                      <a:endParaRPr lang="zh-CN" altLang="en-US" sz="1200" b="0">
                        <a:solidFill>
                          <a:schemeClr val="tx1"/>
                        </a:solidFill>
                        <a:latin typeface="+mj-ea"/>
                        <a:ea typeface="+mj-ea"/>
                        <a:cs typeface="+mj-ea"/>
                      </a:endParaRPr>
                    </a:p>
                  </a:txBody>
                  <a:tcPr marL="45720" marR="45720" marT="22860" marB="22860" anchor="ctr" anchorCtr="0">
                    <a:solidFill>
                      <a:schemeClr val="bg1"/>
                    </a:solidFill>
                  </a:tcPr>
                </a:tc>
              </a:tr>
            </a:tbl>
          </a:graphicData>
        </a:graphic>
      </p:graphicFrame>
      <p:graphicFrame>
        <p:nvGraphicFramePr>
          <p:cNvPr id="2" name="表格 1"/>
          <p:cNvGraphicFramePr/>
          <p:nvPr>
            <p:custDataLst>
              <p:tags r:id="rId3"/>
            </p:custDataLst>
          </p:nvPr>
        </p:nvGraphicFramePr>
        <p:xfrm>
          <a:off x="3551555" y="4318000"/>
          <a:ext cx="8352155" cy="2834640"/>
        </p:xfrm>
        <a:graphic>
          <a:graphicData uri="http://schemas.openxmlformats.org/drawingml/2006/table">
            <a:tbl>
              <a:tblPr firstRow="1" bandRow="1">
                <a:tableStyleId>{5C22544A-7EE6-4342-B048-85BDC9FD1C3A}</a:tableStyleId>
              </a:tblPr>
              <a:tblGrid>
                <a:gridCol w="2592070"/>
                <a:gridCol w="5760085"/>
              </a:tblGrid>
              <a:tr h="779780">
                <a:tc>
                  <a:txBody>
                    <a:bodyPr/>
                    <a:p>
                      <a:pPr algn="ctr">
                        <a:lnSpc>
                          <a:spcPct val="150000"/>
                        </a:lnSpc>
                        <a:buNone/>
                      </a:pPr>
                      <a:r>
                        <a:rPr lang="zh-CN" altLang="en-US" sz="1200" b="0">
                          <a:solidFill>
                            <a:schemeClr val="tx1"/>
                          </a:solidFill>
                          <a:latin typeface="+mn-ea"/>
                          <a:sym typeface="+mn-ea"/>
                        </a:rPr>
                        <a:t>份数限制</a:t>
                      </a:r>
                      <a:endParaRPr lang="zh-CN" altLang="en-US" sz="1200" b="0">
                        <a:solidFill>
                          <a:schemeClr val="tx1"/>
                        </a:solidFill>
                        <a:latin typeface="+mn-ea"/>
                        <a:sym typeface="+mn-ea"/>
                      </a:endParaRPr>
                    </a:p>
                  </a:txBody>
                  <a:tcPr marL="45720" marR="45720" marT="22860" marB="22860" anchor="ctr" anchorCtr="0">
                    <a:solidFill>
                      <a:schemeClr val="accent6">
                        <a:lumMod val="20000"/>
                        <a:lumOff val="80000"/>
                      </a:schemeClr>
                    </a:solidFill>
                  </a:tcPr>
                </a:tc>
                <a:tc>
                  <a:txBody>
                    <a:bodyPr/>
                    <a:p>
                      <a:pPr algn="l">
                        <a:lnSpc>
                          <a:spcPct val="150000"/>
                        </a:lnSpc>
                        <a:buNone/>
                      </a:pPr>
                      <a:r>
                        <a:rPr lang="zh-CN" altLang="en-US" sz="1200" b="0">
                          <a:solidFill>
                            <a:schemeClr val="tx1"/>
                          </a:solidFill>
                          <a:latin typeface="+mn-ea"/>
                          <a:cs typeface="宋体" pitchFamily="2" charset="-122"/>
                        </a:rPr>
                        <a:t>医疗费用补偿类产品（乐健系列、全球通系列、超越保系列、优越保系列、和睦系列等）限购一份。</a:t>
                      </a:r>
                      <a:endParaRPr lang="zh-CN" altLang="en-US" sz="1200" b="0">
                        <a:solidFill>
                          <a:schemeClr val="tx1"/>
                        </a:solidFill>
                        <a:latin typeface="+mn-ea"/>
                        <a:cs typeface="宋体" pitchFamily="2" charset="-122"/>
                      </a:endParaRPr>
                    </a:p>
                  </a:txBody>
                  <a:tcPr marL="45720" marR="45720" marT="22860" marB="22860" anchor="ctr" anchorCtr="0">
                    <a:solidFill>
                      <a:schemeClr val="accent6">
                        <a:lumMod val="20000"/>
                        <a:lumOff val="80000"/>
                      </a:schemeClr>
                    </a:solidFill>
                  </a:tcPr>
                </a:tc>
              </a:tr>
              <a:tr h="1443355">
                <a:tc>
                  <a:txBody>
                    <a:bodyPr/>
                    <a:p>
                      <a:pPr algn="ctr">
                        <a:lnSpc>
                          <a:spcPct val="150000"/>
                        </a:lnSpc>
                        <a:buNone/>
                      </a:pPr>
                      <a:r>
                        <a:rPr lang="zh-CN" altLang="en-US" sz="1200" b="0">
                          <a:solidFill>
                            <a:schemeClr val="tx1"/>
                          </a:solidFill>
                          <a:latin typeface="+mn-ea"/>
                        </a:rPr>
                        <a:t>家庭单投保</a:t>
                      </a:r>
                      <a:endParaRPr lang="zh-CN" altLang="en-US" sz="1200" b="0">
                        <a:solidFill>
                          <a:schemeClr val="tx1"/>
                        </a:solidFill>
                        <a:latin typeface="+mn-ea"/>
                      </a:endParaRPr>
                    </a:p>
                  </a:txBody>
                  <a:tcPr marL="45720" marR="45720" marT="22860" marB="22860" anchor="ctr" anchorCtr="0">
                    <a:solidFill>
                      <a:schemeClr val="bg1"/>
                    </a:solidFill>
                  </a:tcPr>
                </a:tc>
                <a:tc>
                  <a:txBody>
                    <a:bodyPr/>
                    <a:p>
                      <a:pPr algn="l">
                        <a:lnSpc>
                          <a:spcPct val="150000"/>
                        </a:lnSpc>
                        <a:buNone/>
                      </a:pPr>
                      <a:r>
                        <a:rPr lang="zh-CN" altLang="en-US" sz="1200" b="0">
                          <a:solidFill>
                            <a:schemeClr val="tx1"/>
                          </a:solidFill>
                          <a:latin typeface="+mn-ea"/>
                          <a:cs typeface="+mn-ea"/>
                        </a:rPr>
                        <a:t>（</a:t>
                      </a:r>
                      <a:r>
                        <a:rPr lang="en-US" altLang="zh-CN" sz="1200" b="0">
                          <a:solidFill>
                            <a:schemeClr val="tx1"/>
                          </a:solidFill>
                          <a:latin typeface="+mn-ea"/>
                          <a:cs typeface="+mn-ea"/>
                        </a:rPr>
                        <a:t>1</a:t>
                      </a:r>
                      <a:r>
                        <a:rPr lang="zh-CN" altLang="en-US" sz="1200" b="0">
                          <a:solidFill>
                            <a:schemeClr val="tx1"/>
                          </a:solidFill>
                          <a:latin typeface="+mn-ea"/>
                          <a:cs typeface="+mn-ea"/>
                        </a:rPr>
                        <a:t>）主被保险人需为成年人</a:t>
                      </a:r>
                      <a:endParaRPr lang="zh-CN" altLang="en-US" sz="1200" b="0">
                        <a:solidFill>
                          <a:schemeClr val="tx1"/>
                        </a:solidFill>
                        <a:latin typeface="+mn-ea"/>
                        <a:cs typeface="+mn-ea"/>
                      </a:endParaRPr>
                    </a:p>
                    <a:p>
                      <a:pPr algn="l">
                        <a:lnSpc>
                          <a:spcPct val="150000"/>
                        </a:lnSpc>
                        <a:buNone/>
                      </a:pPr>
                      <a:r>
                        <a:rPr lang="zh-CN" altLang="en-US" sz="1200" b="0">
                          <a:solidFill>
                            <a:schemeClr val="tx1"/>
                          </a:solidFill>
                          <a:latin typeface="+mn-ea"/>
                          <a:cs typeface="+mn-ea"/>
                        </a:rPr>
                        <a:t>（</a:t>
                      </a:r>
                      <a:r>
                        <a:rPr lang="en-US" altLang="zh-CN" sz="1200" b="0">
                          <a:solidFill>
                            <a:schemeClr val="tx1"/>
                          </a:solidFill>
                          <a:latin typeface="+mn-ea"/>
                          <a:cs typeface="+mn-ea"/>
                        </a:rPr>
                        <a:t>2</a:t>
                      </a:r>
                      <a:r>
                        <a:rPr lang="zh-CN" altLang="en-US" sz="1200" b="0">
                          <a:solidFill>
                            <a:schemeClr val="tx1"/>
                          </a:solidFill>
                          <a:latin typeface="+mn-ea"/>
                          <a:cs typeface="+mn-ea"/>
                        </a:rPr>
                        <a:t>）附属被保险人为主被保险人的父母、配偶或者子女</a:t>
                      </a:r>
                      <a:endParaRPr lang="zh-CN" altLang="en-US" sz="1200" b="0">
                        <a:solidFill>
                          <a:schemeClr val="tx1"/>
                        </a:solidFill>
                        <a:latin typeface="+mn-ea"/>
                        <a:cs typeface="+mn-ea"/>
                      </a:endParaRPr>
                    </a:p>
                    <a:p>
                      <a:pPr algn="l">
                        <a:lnSpc>
                          <a:spcPct val="150000"/>
                        </a:lnSpc>
                        <a:buNone/>
                      </a:pPr>
                      <a:r>
                        <a:rPr lang="en-US" altLang="zh-CN" sz="1200" b="0">
                          <a:solidFill>
                            <a:schemeClr val="tx1"/>
                          </a:solidFill>
                          <a:latin typeface="+mn-ea"/>
                          <a:cs typeface="+mn-ea"/>
                        </a:rPr>
                        <a:t>（3）</a:t>
                      </a:r>
                      <a:r>
                        <a:rPr lang="zh-CN" altLang="en-US" sz="1200" b="0">
                          <a:solidFill>
                            <a:schemeClr val="tx1"/>
                          </a:solidFill>
                          <a:latin typeface="+mn-ea"/>
                          <a:cs typeface="+mn-ea"/>
                        </a:rPr>
                        <a:t>作为附属被保险人的子女的最高年龄为</a:t>
                      </a:r>
                      <a:r>
                        <a:rPr lang="en-US" altLang="zh-CN" sz="1200" b="0">
                          <a:solidFill>
                            <a:schemeClr val="tx1"/>
                          </a:solidFill>
                          <a:latin typeface="+mn-ea"/>
                          <a:cs typeface="+mn-ea"/>
                        </a:rPr>
                        <a:t>24</a:t>
                      </a:r>
                      <a:r>
                        <a:rPr lang="zh-CN" altLang="en-US" sz="1200" b="0">
                          <a:solidFill>
                            <a:schemeClr val="tx1"/>
                          </a:solidFill>
                          <a:latin typeface="+mn-ea"/>
                          <a:cs typeface="+mn-ea"/>
                        </a:rPr>
                        <a:t>周岁</a:t>
                      </a:r>
                      <a:endParaRPr lang="zh-CN" altLang="en-US" sz="1200" b="0">
                        <a:solidFill>
                          <a:schemeClr val="tx1"/>
                        </a:solidFill>
                        <a:latin typeface="+mn-ea"/>
                        <a:cs typeface="+mn-ea"/>
                      </a:endParaRPr>
                    </a:p>
                    <a:p>
                      <a:pPr algn="l">
                        <a:lnSpc>
                          <a:spcPct val="150000"/>
                        </a:lnSpc>
                        <a:buNone/>
                      </a:pPr>
                      <a:r>
                        <a:rPr lang="en-US" altLang="zh-CN" sz="1200" b="0">
                          <a:solidFill>
                            <a:schemeClr val="tx1"/>
                          </a:solidFill>
                          <a:latin typeface="+mn-ea"/>
                          <a:cs typeface="+mn-ea"/>
                        </a:rPr>
                        <a:t>（4</a:t>
                      </a:r>
                      <a:r>
                        <a:rPr lang="zh-CN" altLang="en-US" sz="1200" b="0">
                          <a:solidFill>
                            <a:schemeClr val="tx1"/>
                          </a:solidFill>
                          <a:latin typeface="+mn-ea"/>
                          <a:cs typeface="+mn-ea"/>
                        </a:rPr>
                        <a:t>）被保险人必选责任计划可以不同，但可选责任计划需相同</a:t>
                      </a:r>
                      <a:endParaRPr lang="zh-CN" altLang="en-US" sz="1200" b="0">
                        <a:solidFill>
                          <a:schemeClr val="tx1"/>
                        </a:solidFill>
                        <a:latin typeface="+mn-ea"/>
                        <a:cs typeface="+mn-ea"/>
                      </a:endParaRPr>
                    </a:p>
                    <a:p>
                      <a:pPr algn="l">
                        <a:lnSpc>
                          <a:spcPct val="150000"/>
                        </a:lnSpc>
                        <a:buNone/>
                      </a:pPr>
                      <a:r>
                        <a:rPr lang="zh-CN" altLang="en-US" sz="1200" b="0">
                          <a:solidFill>
                            <a:schemeClr val="tx1"/>
                          </a:solidFill>
                          <a:latin typeface="+mn-ea"/>
                          <a:cs typeface="+mn-ea"/>
                        </a:rPr>
                        <a:t>（</a:t>
                      </a:r>
                      <a:r>
                        <a:rPr lang="en-US" altLang="zh-CN" sz="1200" b="0">
                          <a:solidFill>
                            <a:schemeClr val="tx1"/>
                          </a:solidFill>
                          <a:latin typeface="+mn-ea"/>
                          <a:cs typeface="+mn-ea"/>
                        </a:rPr>
                        <a:t>5</a:t>
                      </a:r>
                      <a:r>
                        <a:rPr lang="zh-CN" altLang="en-US" sz="1200" b="0">
                          <a:solidFill>
                            <a:schemeClr val="tx1"/>
                          </a:solidFill>
                          <a:latin typeface="+mn-ea"/>
                          <a:cs typeface="+mn-ea"/>
                        </a:rPr>
                        <a:t>）家庭单成员需选择相同的赔付比例、免赔额。</a:t>
                      </a:r>
                      <a:endParaRPr lang="zh-CN" altLang="en-US" sz="1200" b="0">
                        <a:solidFill>
                          <a:schemeClr val="tx1"/>
                        </a:solidFill>
                        <a:latin typeface="+mn-ea"/>
                        <a:cs typeface="+mn-ea"/>
                      </a:endParaRPr>
                    </a:p>
                  </a:txBody>
                  <a:tcPr marL="45720" marR="45720" marT="22860" marB="22860" anchor="ctr" anchorCtr="0">
                    <a:solidFill>
                      <a:schemeClr val="bg1"/>
                    </a:solidFill>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5301" name="image 5301"/>
          <p:cNvPicPr>
            <a:picLocks noChangeAspect="1"/>
          </p:cNvPicPr>
          <p:nvPr/>
        </p:nvPicPr>
        <p:blipFill>
          <a:blip r:embed="rId1"/>
          <a:srcRect r="55654"/>
          <a:stretch>
            <a:fillRect/>
          </a:stretch>
        </p:blipFill>
        <p:spPr>
          <a:xfrm rot="-10800000" flipV="1">
            <a:off x="-1059180" y="-510540"/>
            <a:ext cx="4345305" cy="7368540"/>
          </a:xfrm>
          <a:prstGeom prst="rect">
            <a:avLst/>
          </a:prstGeom>
        </p:spPr>
      </p:pic>
      <p:sp>
        <p:nvSpPr>
          <p:cNvPr id="5303" name="Object 5303"/>
          <p:cNvSpPr txBox="1"/>
          <p:nvPr/>
        </p:nvSpPr>
        <p:spPr>
          <a:xfrm>
            <a:off x="879372" y="2819392"/>
            <a:ext cx="1879600" cy="615950"/>
          </a:xfrm>
          <a:prstGeom prst="rect">
            <a:avLst/>
          </a:prstGeom>
        </p:spPr>
        <p:txBody>
          <a:bodyPr vert="horz" wrap="square" lIns="0" tIns="54415" rIns="0" bIns="54415" rtlCol="0" anchor="ctr" anchorCtr="0">
            <a:noAutofit/>
          </a:bodyPr>
          <a:lstStyle/>
          <a:p>
            <a:pPr algn="l">
              <a:lnSpc>
                <a:spcPct val="100000"/>
              </a:lnSpc>
            </a:pPr>
            <a:r>
              <a:rPr lang="zh-CN" sz="3065" b="1" i="0" dirty="0" smtClean="0">
                <a:solidFill>
                  <a:srgbClr val="FFFFFF"/>
                </a:solidFill>
                <a:latin typeface="Impact" panose="020B0806030902050204" charset="0"/>
                <a:ea typeface="微软雅黑" panose="020B0503020204020204" charset="-122"/>
              </a:rPr>
              <a:t>核保规则</a:t>
            </a:r>
            <a:endParaRPr lang="zh-CN" altLang="en-US" sz="3065" b="1" i="0" dirty="0" smtClean="0">
              <a:solidFill>
                <a:srgbClr val="FFFFFF"/>
              </a:solidFill>
              <a:latin typeface="Impact" panose="020B0806030902050204" charset="0"/>
              <a:ea typeface="微软雅黑" panose="020B0503020204020204" charset="-122"/>
            </a:endParaRPr>
          </a:p>
        </p:txBody>
      </p:sp>
      <p:graphicFrame>
        <p:nvGraphicFramePr>
          <p:cNvPr id="4" name="表格 3"/>
          <p:cNvGraphicFramePr/>
          <p:nvPr>
            <p:custDataLst>
              <p:tags r:id="rId2"/>
            </p:custDataLst>
          </p:nvPr>
        </p:nvGraphicFramePr>
        <p:xfrm>
          <a:off x="3531870" y="250190"/>
          <a:ext cx="8109585" cy="6421755"/>
        </p:xfrm>
        <a:graphic>
          <a:graphicData uri="http://schemas.openxmlformats.org/drawingml/2006/table">
            <a:tbl>
              <a:tblPr firstRow="1" bandRow="1">
                <a:tableStyleId>{5C22544A-7EE6-4342-B048-85BDC9FD1C3A}</a:tableStyleId>
              </a:tblPr>
              <a:tblGrid>
                <a:gridCol w="2305685"/>
                <a:gridCol w="5803900"/>
              </a:tblGrid>
              <a:tr h="2103120">
                <a:tc>
                  <a:txBody>
                    <a:bodyPr/>
                    <a:p>
                      <a:pPr algn="ctr">
                        <a:lnSpc>
                          <a:spcPct val="150000"/>
                        </a:lnSpc>
                        <a:buNone/>
                      </a:pPr>
                      <a:r>
                        <a:rPr lang="zh-CN" altLang="en-US" sz="1800" b="0">
                          <a:solidFill>
                            <a:schemeClr val="tx1"/>
                          </a:solidFill>
                          <a:latin typeface="+mn-ea"/>
                        </a:rPr>
                        <a:t>健告要求</a:t>
                      </a:r>
                      <a:endParaRPr lang="zh-CN" altLang="en-US" sz="1800" b="0">
                        <a:solidFill>
                          <a:schemeClr val="tx1"/>
                        </a:solidFill>
                        <a:latin typeface="+mn-ea"/>
                      </a:endParaRPr>
                    </a:p>
                  </a:txBody>
                  <a:tcPr marL="45720" marR="45720" marT="22860" marB="22860" anchor="ctr" anchorCtr="0">
                    <a:solidFill>
                      <a:schemeClr val="accent6">
                        <a:lumMod val="20000"/>
                        <a:lumOff val="80000"/>
                      </a:schemeClr>
                    </a:solidFill>
                  </a:tcPr>
                </a:tc>
                <a:tc>
                  <a:txBody>
                    <a:bodyPr/>
                    <a:p>
                      <a:pPr algn="l">
                        <a:lnSpc>
                          <a:spcPct val="150000"/>
                        </a:lnSpc>
                        <a:buNone/>
                      </a:pPr>
                      <a:r>
                        <a:rPr lang="en-US" altLang="zh-CN" sz="1800" b="0">
                          <a:solidFill>
                            <a:schemeClr val="tx1"/>
                          </a:solidFill>
                          <a:latin typeface="+mn-ea"/>
                          <a:cs typeface="+mn-ea"/>
                        </a:rPr>
                        <a:t>1）</a:t>
                      </a:r>
                      <a:r>
                        <a:rPr lang="zh-CN" altLang="en-US" sz="1800" b="0">
                          <a:solidFill>
                            <a:schemeClr val="tx1"/>
                          </a:solidFill>
                          <a:latin typeface="+mn-ea"/>
                          <a:cs typeface="+mn-ea"/>
                        </a:rPr>
                        <a:t>所有被保险人需进行个人健康告知，可能需补充体检报告或就诊病历资料</a:t>
                      </a:r>
                      <a:endParaRPr lang="zh-CN" altLang="en-US" sz="1800" b="0">
                        <a:solidFill>
                          <a:schemeClr val="tx1"/>
                        </a:solidFill>
                        <a:latin typeface="+mn-ea"/>
                        <a:cs typeface="+mn-ea"/>
                      </a:endParaRPr>
                    </a:p>
                    <a:p>
                      <a:pPr algn="l">
                        <a:lnSpc>
                          <a:spcPct val="150000"/>
                        </a:lnSpc>
                        <a:buNone/>
                      </a:pPr>
                      <a:r>
                        <a:rPr lang="en-US" altLang="zh-CN" sz="1800" b="0">
                          <a:solidFill>
                            <a:schemeClr val="tx1"/>
                          </a:solidFill>
                          <a:latin typeface="+mn-ea"/>
                          <a:cs typeface="+mn-ea"/>
                          <a:sym typeface="+mn-ea"/>
                        </a:rPr>
                        <a:t>2）</a:t>
                      </a:r>
                      <a:r>
                        <a:rPr lang="zh-CN" altLang="en-US" sz="1800" b="0">
                          <a:solidFill>
                            <a:schemeClr val="tx1"/>
                          </a:solidFill>
                          <a:latin typeface="+mn-ea"/>
                          <a:cs typeface="+mn-ea"/>
                          <a:sym typeface="+mn-ea"/>
                        </a:rPr>
                        <a:t>本产品</a:t>
                      </a:r>
                      <a:r>
                        <a:rPr lang="zh-CN" altLang="en-US" sz="1800" b="0">
                          <a:solidFill>
                            <a:srgbClr val="C00000"/>
                          </a:solidFill>
                          <a:latin typeface="+mn-ea"/>
                          <a:cs typeface="+mn-ea"/>
                          <a:sym typeface="+mn-ea"/>
                        </a:rPr>
                        <a:t>必选责任计划支持智能核保</a:t>
                      </a:r>
                      <a:endParaRPr lang="zh-CN" altLang="en-US" sz="1800" b="0">
                        <a:solidFill>
                          <a:srgbClr val="C00000"/>
                        </a:solidFill>
                        <a:latin typeface="+mn-ea"/>
                        <a:cs typeface="+mn-ea"/>
                      </a:endParaRPr>
                    </a:p>
                    <a:p>
                      <a:pPr algn="l">
                        <a:lnSpc>
                          <a:spcPct val="150000"/>
                        </a:lnSpc>
                        <a:buNone/>
                      </a:pPr>
                      <a:r>
                        <a:rPr lang="zh-CN" altLang="en-US" sz="1800" b="0">
                          <a:solidFill>
                            <a:srgbClr val="C00000"/>
                          </a:solidFill>
                          <a:latin typeface="+mn-ea"/>
                          <a:cs typeface="+mn-ea"/>
                          <a:sym typeface="+mn-ea"/>
                        </a:rPr>
                        <a:t>可选责任计划不支持智能核保</a:t>
                      </a:r>
                      <a:endParaRPr lang="zh-CN" altLang="en-US" sz="1800" b="0">
                        <a:solidFill>
                          <a:srgbClr val="C00000"/>
                        </a:solidFill>
                        <a:latin typeface="+mn-ea"/>
                        <a:cs typeface="+mn-ea"/>
                      </a:endParaRPr>
                    </a:p>
                    <a:p>
                      <a:pPr algn="l">
                        <a:lnSpc>
                          <a:spcPct val="150000"/>
                        </a:lnSpc>
                        <a:buNone/>
                      </a:pPr>
                      <a:endParaRPr lang="zh-CN" altLang="en-US" sz="1800" b="0">
                        <a:solidFill>
                          <a:srgbClr val="C00000"/>
                        </a:solidFill>
                        <a:latin typeface="+mn-ea"/>
                        <a:cs typeface="+mn-ea"/>
                      </a:endParaRPr>
                    </a:p>
                  </a:txBody>
                  <a:tcPr marL="45720" marR="45720" marT="22860" marB="22860" anchor="ctr" anchorCtr="0">
                    <a:solidFill>
                      <a:schemeClr val="accent6">
                        <a:lumMod val="20000"/>
                        <a:lumOff val="80000"/>
                      </a:schemeClr>
                    </a:solidFill>
                  </a:tcPr>
                </a:tc>
              </a:tr>
              <a:tr h="1751330">
                <a:tc>
                  <a:txBody>
                    <a:bodyPr/>
                    <a:p>
                      <a:pPr algn="ctr">
                        <a:lnSpc>
                          <a:spcPct val="150000"/>
                        </a:lnSpc>
                        <a:buNone/>
                      </a:pPr>
                      <a:r>
                        <a:rPr lang="zh-CN" altLang="en-US" sz="1800" b="0">
                          <a:solidFill>
                            <a:schemeClr val="tx1"/>
                          </a:solidFill>
                          <a:latin typeface="+mn-ea"/>
                          <a:sym typeface="+mn-ea"/>
                        </a:rPr>
                        <a:t>家庭单</a:t>
                      </a:r>
                      <a:endParaRPr lang="zh-CN" altLang="en-US" sz="1800" b="0">
                        <a:solidFill>
                          <a:schemeClr val="tx1"/>
                        </a:solidFill>
                        <a:latin typeface="+mn-ea"/>
                        <a:sym typeface="+mn-ea"/>
                      </a:endParaRPr>
                    </a:p>
                  </a:txBody>
                  <a:tcPr marL="45720" marR="45720" marT="22860" marB="22860" anchor="ctr" anchorCtr="0">
                    <a:solidFill>
                      <a:schemeClr val="bg1"/>
                    </a:solidFill>
                  </a:tcPr>
                </a:tc>
                <a:tc>
                  <a:txBody>
                    <a:bodyPr/>
                    <a:p>
                      <a:pPr algn="l">
                        <a:lnSpc>
                          <a:spcPct val="150000"/>
                        </a:lnSpc>
                        <a:buNone/>
                      </a:pPr>
                      <a:r>
                        <a:rPr lang="zh-CN" altLang="en-US" sz="1800" b="0">
                          <a:solidFill>
                            <a:schemeClr val="tx1"/>
                          </a:solidFill>
                          <a:latin typeface="+mn-ea"/>
                          <a:cs typeface="+mn-ea"/>
                        </a:rPr>
                        <a:t>家庭单中如有任一被保险人核保结论为拒保或延期，整单拒保或延期，取消相关被保险人后可重新申请，详情见条款</a:t>
                      </a:r>
                      <a:endParaRPr lang="zh-CN" altLang="en-US" sz="1800" b="0">
                        <a:solidFill>
                          <a:schemeClr val="tx1"/>
                        </a:solidFill>
                        <a:latin typeface="+mn-ea"/>
                        <a:cs typeface="+mn-ea"/>
                      </a:endParaRPr>
                    </a:p>
                  </a:txBody>
                  <a:tcPr marL="45720" marR="45720" marT="22860" marB="22860" anchor="ctr" anchorCtr="0">
                    <a:solidFill>
                      <a:schemeClr val="bg1"/>
                    </a:solidFill>
                  </a:tcPr>
                </a:tc>
              </a:tr>
              <a:tr h="1271270">
                <a:tc>
                  <a:txBody>
                    <a:bodyPr/>
                    <a:p>
                      <a:pPr algn="ctr">
                        <a:lnSpc>
                          <a:spcPct val="150000"/>
                        </a:lnSpc>
                        <a:buNone/>
                      </a:pPr>
                      <a:r>
                        <a:rPr lang="zh-CN" altLang="en-US" sz="1800" b="0">
                          <a:solidFill>
                            <a:schemeClr val="tx1"/>
                          </a:solidFill>
                          <a:latin typeface="+mn-ea"/>
                        </a:rPr>
                        <a:t>高龄被保险人</a:t>
                      </a:r>
                      <a:endParaRPr lang="zh-CN" altLang="en-US" sz="1800" b="0">
                        <a:solidFill>
                          <a:schemeClr val="tx1"/>
                        </a:solidFill>
                        <a:latin typeface="+mn-ea"/>
                      </a:endParaRPr>
                    </a:p>
                  </a:txBody>
                  <a:tcPr marL="45720" marR="45720" marT="22860" marB="22860" anchor="ctr" anchorCtr="0">
                    <a:solidFill>
                      <a:schemeClr val="accent6">
                        <a:lumMod val="20000"/>
                        <a:lumOff val="80000"/>
                      </a:schemeClr>
                    </a:solidFill>
                  </a:tcPr>
                </a:tc>
                <a:tc>
                  <a:txBody>
                    <a:bodyPr/>
                    <a:p>
                      <a:pPr algn="l">
                        <a:lnSpc>
                          <a:spcPct val="150000"/>
                        </a:lnSpc>
                        <a:buNone/>
                      </a:pPr>
                      <a:r>
                        <a:rPr lang="en-US" altLang="zh-CN" sz="1800" b="0">
                          <a:solidFill>
                            <a:srgbClr val="C00000"/>
                          </a:solidFill>
                          <a:latin typeface="+mn-ea"/>
                          <a:cs typeface="+mn-ea"/>
                        </a:rPr>
                        <a:t>55 </a:t>
                      </a:r>
                      <a:r>
                        <a:rPr lang="zh-CN" altLang="en-US" sz="1800" b="0">
                          <a:solidFill>
                            <a:srgbClr val="C00000"/>
                          </a:solidFill>
                          <a:latin typeface="+mn-ea"/>
                          <a:cs typeface="+mn-ea"/>
                        </a:rPr>
                        <a:t>周岁及以上</a:t>
                      </a:r>
                      <a:r>
                        <a:rPr lang="zh-CN" altLang="en-US" sz="1800" b="0">
                          <a:solidFill>
                            <a:schemeClr val="tx1"/>
                          </a:solidFill>
                          <a:latin typeface="+mn-ea"/>
                          <a:cs typeface="+mn-ea"/>
                        </a:rPr>
                        <a:t>被保险人投保需提供</a:t>
                      </a:r>
                      <a:r>
                        <a:rPr lang="zh-CN" altLang="en-US" sz="1800" b="0">
                          <a:solidFill>
                            <a:srgbClr val="C00000"/>
                          </a:solidFill>
                          <a:latin typeface="+mn-ea"/>
                          <a:cs typeface="+mn-ea"/>
                        </a:rPr>
                        <a:t>半年内体检报告</a:t>
                      </a:r>
                      <a:r>
                        <a:rPr lang="zh-CN" altLang="en-US" sz="1800" b="0">
                          <a:solidFill>
                            <a:schemeClr val="tx1"/>
                          </a:solidFill>
                          <a:latin typeface="+mn-ea"/>
                          <a:cs typeface="+mn-ea"/>
                        </a:rPr>
                        <a:t>，包含多项检查项目，详情见条款</a:t>
                      </a:r>
                      <a:endParaRPr lang="zh-CN" altLang="en-US" sz="1800" b="0">
                        <a:solidFill>
                          <a:schemeClr val="tx1"/>
                        </a:solidFill>
                        <a:latin typeface="+mn-ea"/>
                        <a:cs typeface="+mn-ea"/>
                      </a:endParaRPr>
                    </a:p>
                  </a:txBody>
                  <a:tcPr marL="45720" marR="45720" marT="22860" marB="22860" anchor="ctr" anchorCtr="0">
                    <a:solidFill>
                      <a:schemeClr val="accent6">
                        <a:lumMod val="20000"/>
                        <a:lumOff val="80000"/>
                      </a:schemeClr>
                    </a:solidFill>
                  </a:tcPr>
                </a:tc>
              </a:tr>
              <a:tr h="1296035">
                <a:tc>
                  <a:txBody>
                    <a:bodyPr/>
                    <a:p>
                      <a:pPr algn="ctr">
                        <a:lnSpc>
                          <a:spcPct val="150000"/>
                        </a:lnSpc>
                        <a:buNone/>
                      </a:pPr>
                      <a:r>
                        <a:rPr lang="zh-CN" altLang="en-US" sz="1800" b="0">
                          <a:solidFill>
                            <a:schemeClr val="tx1"/>
                          </a:solidFill>
                          <a:latin typeface="+mn-ea"/>
                        </a:rPr>
                        <a:t>风险筛查结果影响</a:t>
                      </a:r>
                      <a:endParaRPr lang="zh-CN" altLang="en-US" sz="1800" b="0">
                        <a:solidFill>
                          <a:schemeClr val="tx1"/>
                        </a:solidFill>
                        <a:latin typeface="+mn-ea"/>
                      </a:endParaRPr>
                    </a:p>
                  </a:txBody>
                  <a:tcPr marL="45720" marR="45720" marT="22860" marB="22860" anchor="ctr" anchorCtr="0">
                    <a:solidFill>
                      <a:schemeClr val="bg1"/>
                    </a:solidFill>
                  </a:tcPr>
                </a:tc>
                <a:tc>
                  <a:txBody>
                    <a:bodyPr/>
                    <a:p>
                      <a:pPr algn="l">
                        <a:lnSpc>
                          <a:spcPct val="150000"/>
                        </a:lnSpc>
                        <a:buNone/>
                      </a:pPr>
                      <a:r>
                        <a:rPr lang="zh-CN" altLang="en-US" sz="1800" b="0">
                          <a:solidFill>
                            <a:schemeClr val="tx1"/>
                          </a:solidFill>
                          <a:latin typeface="+mn-ea"/>
                          <a:cs typeface="+mn-ea"/>
                        </a:rPr>
                        <a:t>如被保险人经公司风险筛查异常，则不可投保，</a:t>
                      </a:r>
                      <a:endParaRPr lang="zh-CN" altLang="en-US" sz="1800" b="0">
                        <a:solidFill>
                          <a:schemeClr val="tx1"/>
                        </a:solidFill>
                        <a:latin typeface="+mn-ea"/>
                        <a:cs typeface="+mn-ea"/>
                      </a:endParaRPr>
                    </a:p>
                  </a:txBody>
                  <a:tcPr marL="45720" marR="45720" marT="22860" marB="22860" anchor="ctr" anchorCtr="0">
                    <a:solidFill>
                      <a:schemeClr val="bg1"/>
                    </a:solidFill>
                  </a:tcPr>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5401" name="image 5401"/>
          <p:cNvPicPr>
            <a:picLocks noChangeAspect="1"/>
          </p:cNvPicPr>
          <p:nvPr/>
        </p:nvPicPr>
        <p:blipFill>
          <a:blip r:embed="rId1"/>
          <a:srcRect r="58259"/>
          <a:stretch>
            <a:fillRect/>
          </a:stretch>
        </p:blipFill>
        <p:spPr>
          <a:xfrm rot="-10800000" flipV="1">
            <a:off x="0" y="0"/>
            <a:ext cx="3286125" cy="6858000"/>
          </a:xfrm>
          <a:prstGeom prst="rect">
            <a:avLst/>
          </a:prstGeom>
        </p:spPr>
      </p:pic>
      <p:sp>
        <p:nvSpPr>
          <p:cNvPr id="5403" name="Object 5403"/>
          <p:cNvSpPr txBox="1"/>
          <p:nvPr/>
        </p:nvSpPr>
        <p:spPr>
          <a:xfrm>
            <a:off x="436245" y="1652270"/>
            <a:ext cx="2592705" cy="3176270"/>
          </a:xfrm>
          <a:prstGeom prst="rect">
            <a:avLst/>
          </a:prstGeom>
        </p:spPr>
        <p:txBody>
          <a:bodyPr vert="horz" wrap="square" lIns="0" tIns="54415" rIns="0" bIns="54415" rtlCol="0" anchor="ctr" anchorCtr="0">
            <a:noAutofit/>
          </a:bodyPr>
          <a:lstStyle/>
          <a:p>
            <a:pPr algn="l">
              <a:lnSpc>
                <a:spcPct val="150000"/>
              </a:lnSpc>
            </a:pPr>
            <a:r>
              <a:rPr lang="zh-CN" altLang="en-US" sz="2800" b="1" i="0" dirty="0" smtClean="0">
                <a:solidFill>
                  <a:srgbClr val="FFFFFF"/>
                </a:solidFill>
                <a:latin typeface="Impact" panose="020B0806030902050204" charset="0"/>
                <a:ea typeface="微软雅黑" panose="020B0503020204020204" charset="-122"/>
              </a:rPr>
              <a:t>同产品重新投保</a:t>
            </a:r>
            <a:endParaRPr lang="zh-CN" altLang="en-US" sz="2800" b="1" i="0" dirty="0" smtClean="0">
              <a:solidFill>
                <a:srgbClr val="FFFFFF"/>
              </a:solidFill>
              <a:latin typeface="Impact" panose="020B0806030902050204" charset="0"/>
              <a:ea typeface="微软雅黑" panose="020B0503020204020204" charset="-122"/>
            </a:endParaRPr>
          </a:p>
          <a:p>
            <a:pPr algn="l">
              <a:lnSpc>
                <a:spcPct val="150000"/>
              </a:lnSpc>
            </a:pPr>
            <a:r>
              <a:rPr lang="zh-CN" altLang="en-US" sz="2800" b="1" i="0" dirty="0" smtClean="0">
                <a:solidFill>
                  <a:srgbClr val="FFFFFF"/>
                </a:solidFill>
                <a:latin typeface="Impact" panose="020B0806030902050204" charset="0"/>
                <a:ea typeface="微软雅黑" panose="020B0503020204020204" charset="-122"/>
              </a:rPr>
              <a:t>及同系列产品</a:t>
            </a:r>
            <a:endParaRPr lang="zh-CN" altLang="en-US" sz="2800" b="1" i="0" dirty="0" smtClean="0">
              <a:solidFill>
                <a:srgbClr val="FFFFFF"/>
              </a:solidFill>
              <a:latin typeface="Impact" panose="020B0806030902050204" charset="0"/>
              <a:ea typeface="微软雅黑" panose="020B0503020204020204" charset="-122"/>
            </a:endParaRPr>
          </a:p>
          <a:p>
            <a:pPr algn="l">
              <a:lnSpc>
                <a:spcPct val="150000"/>
              </a:lnSpc>
            </a:pPr>
            <a:r>
              <a:rPr lang="zh-CN" altLang="en-US" sz="2800" b="1" i="0" dirty="0" smtClean="0">
                <a:solidFill>
                  <a:srgbClr val="FFFFFF"/>
                </a:solidFill>
                <a:latin typeface="Impact" panose="020B0806030902050204" charset="0"/>
                <a:ea typeface="微软雅黑" panose="020B0503020204020204" charset="-122"/>
              </a:rPr>
              <a:t>转保规则</a:t>
            </a:r>
            <a:endParaRPr lang="zh-CN" altLang="en-US" sz="2800" b="1" i="0" dirty="0" smtClean="0">
              <a:solidFill>
                <a:srgbClr val="FFFFFF"/>
              </a:solidFill>
              <a:latin typeface="Impact" panose="020B0806030902050204" charset="0"/>
              <a:ea typeface="微软雅黑" panose="020B0503020204020204" charset="-122"/>
            </a:endParaRPr>
          </a:p>
        </p:txBody>
      </p:sp>
      <p:graphicFrame>
        <p:nvGraphicFramePr>
          <p:cNvPr id="3" name="表格 2"/>
          <p:cNvGraphicFramePr/>
          <p:nvPr>
            <p:custDataLst>
              <p:tags r:id="rId2"/>
            </p:custDataLst>
          </p:nvPr>
        </p:nvGraphicFramePr>
        <p:xfrm>
          <a:off x="3411220" y="170815"/>
          <a:ext cx="8345805" cy="6529070"/>
        </p:xfrm>
        <a:graphic>
          <a:graphicData uri="http://schemas.openxmlformats.org/drawingml/2006/table">
            <a:tbl>
              <a:tblPr firstRow="1" bandRow="1">
                <a:tableStyleId>{5C22544A-7EE6-4342-B048-85BDC9FD1C3A}</a:tableStyleId>
              </a:tblPr>
              <a:tblGrid>
                <a:gridCol w="8345805"/>
              </a:tblGrid>
              <a:tr h="744220">
                <a:tc>
                  <a:txBody>
                    <a:bodyPr/>
                    <a:p>
                      <a:pPr marL="0" indent="0" algn="l">
                        <a:lnSpc>
                          <a:spcPct val="150000"/>
                        </a:lnSpc>
                        <a:spcBef>
                          <a:spcPts val="0"/>
                        </a:spcBef>
                        <a:spcAft>
                          <a:spcPts val="0"/>
                        </a:spcAft>
                      </a:pPr>
                      <a:r>
                        <a:rPr lang="en-US" altLang="zh-CN" sz="1400" b="0">
                          <a:solidFill>
                            <a:srgbClr val="333333"/>
                          </a:solidFill>
                          <a:latin typeface="+mn-ea"/>
                          <a:cs typeface="+mn-ea"/>
                          <a:sym typeface="+mn-ea"/>
                        </a:rPr>
                        <a:t>1）</a:t>
                      </a:r>
                      <a:r>
                        <a:rPr lang="zh-CN" altLang="en-US" sz="1400" b="0">
                          <a:solidFill>
                            <a:srgbClr val="333333"/>
                          </a:solidFill>
                          <a:latin typeface="+mn-ea"/>
                          <a:cs typeface="+mn-ea"/>
                          <a:sym typeface="+mn-ea"/>
                        </a:rPr>
                        <a:t>同产品重新投保（重投）：同一产品上一年度保险期满后连续投保 </a:t>
                      </a:r>
                      <a:endParaRPr lang="zh-CN" altLang="en-US" sz="1400" b="0" i="0">
                        <a:solidFill>
                          <a:srgbClr val="333333"/>
                        </a:solidFill>
                        <a:latin typeface="+mn-ea"/>
                        <a:cs typeface="+mn-ea"/>
                      </a:endParaRPr>
                    </a:p>
                    <a:p>
                      <a:pPr marL="0" indent="0" algn="l">
                        <a:lnSpc>
                          <a:spcPct val="150000"/>
                        </a:lnSpc>
                        <a:spcBef>
                          <a:spcPts val="0"/>
                        </a:spcBef>
                        <a:spcAft>
                          <a:spcPts val="0"/>
                        </a:spcAft>
                      </a:pPr>
                      <a:r>
                        <a:rPr lang="en-US" altLang="zh-CN" sz="1400" b="0">
                          <a:solidFill>
                            <a:srgbClr val="333333"/>
                          </a:solidFill>
                          <a:latin typeface="+mn-ea"/>
                          <a:cs typeface="+mn-ea"/>
                          <a:sym typeface="+mn-ea"/>
                        </a:rPr>
                        <a:t>2）</a:t>
                      </a:r>
                      <a:r>
                        <a:rPr lang="zh-CN" altLang="en-US" sz="1400" b="0">
                          <a:solidFill>
                            <a:srgbClr val="333333"/>
                          </a:solidFill>
                          <a:latin typeface="+mn-ea"/>
                          <a:cs typeface="+mn-ea"/>
                          <a:sym typeface="+mn-ea"/>
                        </a:rPr>
                        <a:t>同系列产品转保（同转）：乐健同系列产品上一年度保单期满后转保为升级后的产品 </a:t>
                      </a:r>
                      <a:endParaRPr lang="zh-CN" altLang="en-US" sz="1400" b="0">
                        <a:solidFill>
                          <a:srgbClr val="333333"/>
                        </a:solidFill>
                        <a:latin typeface="+mn-ea"/>
                        <a:cs typeface="+mn-ea"/>
                      </a:endParaRPr>
                    </a:p>
                  </a:txBody>
                  <a:tcPr>
                    <a:solidFill>
                      <a:schemeClr val="accent6">
                        <a:lumMod val="20000"/>
                        <a:lumOff val="80000"/>
                      </a:schemeClr>
                    </a:solidFill>
                  </a:tcPr>
                </a:tc>
              </a:tr>
              <a:tr h="445770">
                <a:tc>
                  <a:txBody>
                    <a:bodyPr/>
                    <a:p>
                      <a:pPr>
                        <a:lnSpc>
                          <a:spcPct val="150000"/>
                        </a:lnSpc>
                        <a:buNone/>
                      </a:pPr>
                      <a:r>
                        <a:rPr lang="zh-CN" altLang="en-US" sz="1400" b="0">
                          <a:solidFill>
                            <a:srgbClr val="C00000"/>
                          </a:solidFill>
                          <a:latin typeface="+mn-ea"/>
                          <a:cs typeface="+mn-ea"/>
                          <a:sym typeface="+mn-ea"/>
                        </a:rPr>
                        <a:t>投保人申请重投或同转</a:t>
                      </a:r>
                      <a:r>
                        <a:rPr lang="en-US" altLang="zh-CN" sz="1400" b="0">
                          <a:solidFill>
                            <a:srgbClr val="C00000"/>
                          </a:solidFill>
                          <a:latin typeface="+mn-ea"/>
                          <a:cs typeface="+mn-ea"/>
                          <a:sym typeface="+mn-ea"/>
                        </a:rPr>
                        <a:t>,</a:t>
                      </a:r>
                      <a:r>
                        <a:rPr lang="zh-CN" altLang="en-US" sz="1400">
                          <a:solidFill>
                            <a:srgbClr val="333333"/>
                          </a:solidFill>
                          <a:latin typeface="+mn-ea"/>
                          <a:cs typeface="+mn-ea"/>
                          <a:sym typeface="+mn-ea"/>
                        </a:rPr>
                        <a:t>需在上一年度保单保险期间届满前</a:t>
                      </a:r>
                      <a:r>
                        <a:rPr lang="en-US" altLang="zh-CN" sz="1400">
                          <a:solidFill>
                            <a:srgbClr val="333333"/>
                          </a:solidFill>
                          <a:latin typeface="+mn-ea"/>
                          <a:cs typeface="+mn-ea"/>
                          <a:sym typeface="+mn-ea"/>
                        </a:rPr>
                        <a:t>30</a:t>
                      </a:r>
                      <a:r>
                        <a:rPr lang="zh-CN" altLang="en-US" sz="1400">
                          <a:solidFill>
                            <a:srgbClr val="333333"/>
                          </a:solidFill>
                          <a:latin typeface="+mn-ea"/>
                          <a:cs typeface="+mn-ea"/>
                          <a:sym typeface="+mn-ea"/>
                        </a:rPr>
                        <a:t>天或届满后</a:t>
                      </a:r>
                      <a:r>
                        <a:rPr lang="en-US" altLang="zh-CN" sz="1400">
                          <a:solidFill>
                            <a:srgbClr val="333333"/>
                          </a:solidFill>
                          <a:latin typeface="+mn-ea"/>
                          <a:cs typeface="+mn-ea"/>
                          <a:sym typeface="+mn-ea"/>
                        </a:rPr>
                        <a:t>30</a:t>
                      </a:r>
                      <a:r>
                        <a:rPr lang="zh-CN" altLang="en-US" sz="1400">
                          <a:solidFill>
                            <a:srgbClr val="333333"/>
                          </a:solidFill>
                          <a:latin typeface="+mn-ea"/>
                          <a:cs typeface="+mn-ea"/>
                          <a:sym typeface="+mn-ea"/>
                        </a:rPr>
                        <a:t>天内 </a:t>
                      </a:r>
                      <a:endParaRPr lang="zh-CN" altLang="en-US" sz="1400">
                        <a:solidFill>
                          <a:srgbClr val="333333"/>
                        </a:solidFill>
                        <a:latin typeface="+mn-ea"/>
                        <a:cs typeface="+mn-ea"/>
                        <a:sym typeface="+mn-ea"/>
                      </a:endParaRPr>
                    </a:p>
                  </a:txBody>
                  <a:tcPr>
                    <a:blipFill>
                      <a:blip r:embed="rId3"/>
                      <a:stretch>
                        <a:fillRect/>
                      </a:stretch>
                    </a:blipFill>
                  </a:tcPr>
                </a:tc>
              </a:tr>
              <a:tr h="2118995">
                <a:tc>
                  <a:txBody>
                    <a:bodyPr/>
                    <a:p>
                      <a:pPr marL="0" indent="0" algn="l">
                        <a:lnSpc>
                          <a:spcPct val="150000"/>
                        </a:lnSpc>
                        <a:spcBef>
                          <a:spcPts val="0"/>
                        </a:spcBef>
                        <a:spcAft>
                          <a:spcPts val="0"/>
                        </a:spcAft>
                      </a:pPr>
                      <a:r>
                        <a:rPr lang="zh-CN" altLang="en-US" sz="1400" b="0">
                          <a:solidFill>
                            <a:srgbClr val="C00000"/>
                          </a:solidFill>
                          <a:latin typeface="+mn-ea"/>
                          <a:cs typeface="+mn-ea"/>
                          <a:sym typeface="+mn-ea"/>
                        </a:rPr>
                        <a:t>视同新单需重新核保的情形 </a:t>
                      </a:r>
                      <a:endParaRPr lang="zh-CN" altLang="en-US" sz="1400" b="0" i="0">
                        <a:solidFill>
                          <a:srgbClr val="C00000"/>
                        </a:solidFill>
                        <a:latin typeface="+mn-ea"/>
                        <a:cs typeface="+mn-ea"/>
                      </a:endParaRPr>
                    </a:p>
                    <a:p>
                      <a:pPr marL="0" indent="0" algn="l">
                        <a:lnSpc>
                          <a:spcPct val="150000"/>
                        </a:lnSpc>
                        <a:spcBef>
                          <a:spcPts val="0"/>
                        </a:spcBef>
                        <a:spcAft>
                          <a:spcPts val="0"/>
                        </a:spcAft>
                      </a:pPr>
                      <a:r>
                        <a:rPr lang="en-US" altLang="zh-CN" sz="1400">
                          <a:solidFill>
                            <a:srgbClr val="333333"/>
                          </a:solidFill>
                          <a:latin typeface="+mn-ea"/>
                          <a:cs typeface="+mn-ea"/>
                          <a:sym typeface="+mn-ea"/>
                        </a:rPr>
                        <a:t>1)</a:t>
                      </a:r>
                      <a:r>
                        <a:rPr lang="zh-CN" altLang="en-US" sz="1400">
                          <a:solidFill>
                            <a:srgbClr val="333333"/>
                          </a:solidFill>
                          <a:latin typeface="+mn-ea"/>
                          <a:cs typeface="+mn-ea"/>
                          <a:sym typeface="+mn-ea"/>
                        </a:rPr>
                        <a:t>新增可选责任。 </a:t>
                      </a:r>
                      <a:endParaRPr lang="zh-CN" altLang="en-US" sz="1400" b="0" i="0">
                        <a:solidFill>
                          <a:srgbClr val="333333"/>
                        </a:solidFill>
                        <a:latin typeface="+mn-ea"/>
                        <a:cs typeface="+mn-ea"/>
                      </a:endParaRPr>
                    </a:p>
                    <a:p>
                      <a:pPr marL="0" indent="0" algn="l">
                        <a:lnSpc>
                          <a:spcPct val="150000"/>
                        </a:lnSpc>
                        <a:spcBef>
                          <a:spcPts val="0"/>
                        </a:spcBef>
                        <a:spcAft>
                          <a:spcPts val="0"/>
                        </a:spcAft>
                      </a:pPr>
                      <a:r>
                        <a:rPr lang="en-US" altLang="zh-CN" sz="1400">
                          <a:solidFill>
                            <a:srgbClr val="333333"/>
                          </a:solidFill>
                          <a:latin typeface="+mn-ea"/>
                          <a:cs typeface="+mn-ea"/>
                          <a:sym typeface="+mn-ea"/>
                        </a:rPr>
                        <a:t>2)</a:t>
                      </a:r>
                      <a:r>
                        <a:rPr lang="zh-CN" altLang="en-US" sz="1400">
                          <a:solidFill>
                            <a:srgbClr val="333333"/>
                          </a:solidFill>
                          <a:latin typeface="+mn-ea"/>
                          <a:cs typeface="+mn-ea"/>
                          <a:sym typeface="+mn-ea"/>
                        </a:rPr>
                        <a:t>将医保身份由“有医保”调整为“无医保”。</a:t>
                      </a:r>
                      <a:endParaRPr lang="zh-CN" altLang="en-US" sz="1400" b="0" i="0">
                        <a:solidFill>
                          <a:srgbClr val="333333"/>
                        </a:solidFill>
                        <a:latin typeface="+mn-ea"/>
                        <a:cs typeface="+mn-ea"/>
                      </a:endParaRPr>
                    </a:p>
                    <a:p>
                      <a:pPr marL="0" indent="0" algn="l">
                        <a:lnSpc>
                          <a:spcPct val="150000"/>
                        </a:lnSpc>
                        <a:spcBef>
                          <a:spcPts val="0"/>
                        </a:spcBef>
                        <a:spcAft>
                          <a:spcPts val="0"/>
                        </a:spcAft>
                      </a:pPr>
                      <a:r>
                        <a:rPr lang="en-US" altLang="zh-CN" sz="1400">
                          <a:solidFill>
                            <a:srgbClr val="333333"/>
                          </a:solidFill>
                          <a:latin typeface="+mn-ea"/>
                          <a:cs typeface="+mn-ea"/>
                          <a:sym typeface="+mn-ea"/>
                        </a:rPr>
                        <a:t>3)</a:t>
                      </a:r>
                      <a:r>
                        <a:rPr lang="zh-CN" altLang="en-US" sz="1400">
                          <a:solidFill>
                            <a:srgbClr val="333333"/>
                          </a:solidFill>
                          <a:latin typeface="+mn-ea"/>
                          <a:cs typeface="+mn-ea"/>
                          <a:sym typeface="+mn-ea"/>
                        </a:rPr>
                        <a:t>提高赔付比例。 </a:t>
                      </a:r>
                      <a:endParaRPr lang="zh-CN" altLang="en-US" sz="1400">
                        <a:solidFill>
                          <a:srgbClr val="333333"/>
                        </a:solidFill>
                        <a:latin typeface="+mn-ea"/>
                        <a:cs typeface="+mn-ea"/>
                        <a:sym typeface="+mn-ea"/>
                      </a:endParaRPr>
                    </a:p>
                    <a:p>
                      <a:pPr marL="0" indent="0" algn="l">
                        <a:lnSpc>
                          <a:spcPct val="150000"/>
                        </a:lnSpc>
                        <a:spcBef>
                          <a:spcPts val="0"/>
                        </a:spcBef>
                        <a:spcAft>
                          <a:spcPts val="0"/>
                        </a:spcAft>
                      </a:pPr>
                      <a:r>
                        <a:rPr lang="en-US" altLang="zh-CN" sz="1400">
                          <a:solidFill>
                            <a:srgbClr val="333333"/>
                          </a:solidFill>
                          <a:latin typeface="+mn-ea"/>
                          <a:cs typeface="+mn-ea"/>
                          <a:sym typeface="+mn-ea"/>
                        </a:rPr>
                        <a:t>4）</a:t>
                      </a:r>
                      <a:r>
                        <a:rPr lang="zh-CN" altLang="en-US" sz="1400">
                          <a:solidFill>
                            <a:srgbClr val="333333"/>
                          </a:solidFill>
                          <a:latin typeface="+mn-ea"/>
                          <a:cs typeface="+mn-ea"/>
                          <a:sym typeface="+mn-ea"/>
                        </a:rPr>
                        <a:t>调低免赔额。 </a:t>
                      </a:r>
                      <a:endParaRPr lang="zh-CN" altLang="en-US" sz="1400" b="0" i="0">
                        <a:solidFill>
                          <a:srgbClr val="333333"/>
                        </a:solidFill>
                        <a:latin typeface="+mn-ea"/>
                        <a:cs typeface="+mn-ea"/>
                      </a:endParaRPr>
                    </a:p>
                    <a:p>
                      <a:pPr marL="0" indent="0" algn="l">
                        <a:lnSpc>
                          <a:spcPct val="150000"/>
                        </a:lnSpc>
                        <a:spcBef>
                          <a:spcPts val="0"/>
                        </a:spcBef>
                        <a:spcAft>
                          <a:spcPts val="0"/>
                        </a:spcAft>
                      </a:pPr>
                      <a:r>
                        <a:rPr lang="en-US" altLang="zh-CN" sz="1400">
                          <a:solidFill>
                            <a:srgbClr val="333333"/>
                          </a:solidFill>
                          <a:latin typeface="+mn-ea"/>
                          <a:cs typeface="+mn-ea"/>
                          <a:sym typeface="+mn-ea"/>
                        </a:rPr>
                        <a:t>5)</a:t>
                      </a:r>
                      <a:r>
                        <a:rPr lang="zh-CN" altLang="en-US" sz="1400">
                          <a:solidFill>
                            <a:srgbClr val="333333"/>
                          </a:solidFill>
                          <a:latin typeface="+mn-ea"/>
                          <a:cs typeface="+mn-ea"/>
                          <a:sym typeface="+mn-ea"/>
                        </a:rPr>
                        <a:t>未在规定时间内完成重投或同转。  </a:t>
                      </a:r>
                      <a:endParaRPr lang="zh-CN" altLang="en-US" sz="1400">
                        <a:solidFill>
                          <a:srgbClr val="333333"/>
                        </a:solidFill>
                        <a:latin typeface="+mn-ea"/>
                        <a:cs typeface="+mn-ea"/>
                      </a:endParaRPr>
                    </a:p>
                  </a:txBody>
                  <a:tcPr>
                    <a:solidFill>
                      <a:schemeClr val="accent6">
                        <a:lumMod val="20000"/>
                        <a:lumOff val="80000"/>
                      </a:schemeClr>
                    </a:solidFill>
                  </a:tcPr>
                </a:tc>
              </a:tr>
              <a:tr h="1101725">
                <a:tc>
                  <a:txBody>
                    <a:bodyPr/>
                    <a:p>
                      <a:pPr>
                        <a:lnSpc>
                          <a:spcPct val="150000"/>
                        </a:lnSpc>
                        <a:buNone/>
                      </a:pPr>
                      <a:r>
                        <a:rPr lang="zh-CN" altLang="en-US" sz="1400" b="0">
                          <a:solidFill>
                            <a:srgbClr val="C00000"/>
                          </a:solidFill>
                          <a:latin typeface="+mn-ea"/>
                          <a:cs typeface="+mn-ea"/>
                          <a:sym typeface="+mn-ea"/>
                        </a:rPr>
                        <a:t>重投与同转规则要点</a:t>
                      </a:r>
                      <a:endParaRPr lang="zh-CN" altLang="en-US" sz="1400" b="0">
                        <a:solidFill>
                          <a:srgbClr val="C00000"/>
                        </a:solidFill>
                        <a:latin typeface="+mn-ea"/>
                        <a:cs typeface="+mn-ea"/>
                        <a:sym typeface="+mn-ea"/>
                      </a:endParaRPr>
                    </a:p>
                    <a:p>
                      <a:pPr>
                        <a:lnSpc>
                          <a:spcPct val="150000"/>
                        </a:lnSpc>
                        <a:buNone/>
                      </a:pPr>
                      <a:r>
                        <a:rPr lang="en-US" altLang="zh-CN" sz="1400">
                          <a:solidFill>
                            <a:srgbClr val="333333"/>
                          </a:solidFill>
                          <a:latin typeface="+mn-ea"/>
                          <a:cs typeface="+mn-ea"/>
                          <a:sym typeface="+mn-ea"/>
                        </a:rPr>
                        <a:t>1)</a:t>
                      </a:r>
                      <a:r>
                        <a:rPr lang="zh-CN" altLang="en-US" sz="1400">
                          <a:solidFill>
                            <a:srgbClr val="333333"/>
                          </a:solidFill>
                          <a:latin typeface="+mn-ea"/>
                          <a:cs typeface="+mn-ea"/>
                          <a:sym typeface="+mn-ea"/>
                        </a:rPr>
                        <a:t>重投的保单要符合投保规则以及责任计划映射和健康告知要求。</a:t>
                      </a:r>
                      <a:endParaRPr lang="zh-CN" altLang="en-US" sz="1400">
                        <a:solidFill>
                          <a:srgbClr val="333333"/>
                        </a:solidFill>
                        <a:latin typeface="+mn-ea"/>
                        <a:cs typeface="+mn-ea"/>
                        <a:sym typeface="+mn-ea"/>
                      </a:endParaRPr>
                    </a:p>
                    <a:p>
                      <a:pPr>
                        <a:lnSpc>
                          <a:spcPct val="150000"/>
                        </a:lnSpc>
                        <a:buNone/>
                      </a:pPr>
                      <a:r>
                        <a:rPr lang="en-US" altLang="zh-CN" sz="1400">
                          <a:solidFill>
                            <a:srgbClr val="333333"/>
                          </a:solidFill>
                          <a:latin typeface="+mn-ea"/>
                          <a:cs typeface="+mn-ea"/>
                          <a:sym typeface="+mn-ea"/>
                        </a:rPr>
                        <a:t>2)</a:t>
                      </a:r>
                      <a:r>
                        <a:rPr lang="zh-CN" altLang="en-US" sz="1400">
                          <a:solidFill>
                            <a:srgbClr val="333333"/>
                          </a:solidFill>
                          <a:latin typeface="+mn-ea"/>
                          <a:cs typeface="+mn-ea"/>
                          <a:sym typeface="+mn-ea"/>
                        </a:rPr>
                        <a:t>同转的保单要符合原保单投保规则以及责任计划映射和健康告知要求。 </a:t>
                      </a:r>
                      <a:endParaRPr lang="zh-CN" altLang="en-US" sz="1400">
                        <a:solidFill>
                          <a:srgbClr val="333333"/>
                        </a:solidFill>
                        <a:latin typeface="+mn-ea"/>
                        <a:cs typeface="+mn-ea"/>
                        <a:sym typeface="+mn-ea"/>
                      </a:endParaRPr>
                    </a:p>
                  </a:txBody>
                  <a:tcPr>
                    <a:solidFill>
                      <a:schemeClr val="bg1"/>
                    </a:solidFill>
                  </a:tcPr>
                </a:tc>
              </a:tr>
              <a:tr h="2118360">
                <a:tc>
                  <a:txBody>
                    <a:bodyPr/>
                    <a:p>
                      <a:pPr marL="0" indent="0" algn="l">
                        <a:lnSpc>
                          <a:spcPct val="150000"/>
                        </a:lnSpc>
                        <a:spcBef>
                          <a:spcPts val="0"/>
                        </a:spcBef>
                        <a:spcAft>
                          <a:spcPts val="0"/>
                        </a:spcAft>
                      </a:pPr>
                      <a:r>
                        <a:rPr lang="zh-CN" altLang="en-US" sz="1400" b="1">
                          <a:solidFill>
                            <a:srgbClr val="333333"/>
                          </a:solidFill>
                          <a:latin typeface="+mn-ea"/>
                          <a:cs typeface="+mn-ea"/>
                          <a:sym typeface="+mn-ea"/>
                        </a:rPr>
                        <a:t>常见的不再接受“重投”或者“同转”的情形</a:t>
                      </a:r>
                      <a:endParaRPr lang="zh-CN" altLang="en-US" sz="1400" b="1" i="0">
                        <a:solidFill>
                          <a:srgbClr val="333333"/>
                        </a:solidFill>
                        <a:latin typeface="+mn-ea"/>
                        <a:cs typeface="+mn-ea"/>
                      </a:endParaRPr>
                    </a:p>
                    <a:p>
                      <a:pPr marL="0" indent="0" algn="l">
                        <a:lnSpc>
                          <a:spcPct val="150000"/>
                        </a:lnSpc>
                        <a:spcBef>
                          <a:spcPts val="0"/>
                        </a:spcBef>
                        <a:spcAft>
                          <a:spcPts val="0"/>
                        </a:spcAft>
                      </a:pPr>
                      <a:r>
                        <a:rPr lang="en-US" altLang="zh-CN" sz="1400">
                          <a:solidFill>
                            <a:srgbClr val="333333"/>
                          </a:solidFill>
                          <a:latin typeface="+mn-ea"/>
                          <a:cs typeface="+mn-ea"/>
                          <a:sym typeface="+mn-ea"/>
                        </a:rPr>
                        <a:t>1)</a:t>
                      </a:r>
                      <a:r>
                        <a:rPr lang="zh-CN" altLang="en-US" sz="1400">
                          <a:solidFill>
                            <a:srgbClr val="333333"/>
                          </a:solidFill>
                          <a:latin typeface="+mn-ea"/>
                          <a:cs typeface="+mn-ea"/>
                          <a:sym typeface="+mn-ea"/>
                        </a:rPr>
                        <a:t>本产品统一停售； </a:t>
                      </a:r>
                      <a:endParaRPr lang="zh-CN" altLang="en-US" sz="1400" b="0" i="0">
                        <a:solidFill>
                          <a:srgbClr val="333333"/>
                        </a:solidFill>
                        <a:latin typeface="+mn-ea"/>
                        <a:cs typeface="+mn-ea"/>
                      </a:endParaRPr>
                    </a:p>
                    <a:p>
                      <a:pPr marL="0" indent="0" algn="l">
                        <a:lnSpc>
                          <a:spcPct val="150000"/>
                        </a:lnSpc>
                        <a:spcBef>
                          <a:spcPts val="0"/>
                        </a:spcBef>
                        <a:spcAft>
                          <a:spcPts val="0"/>
                        </a:spcAft>
                      </a:pPr>
                      <a:r>
                        <a:rPr lang="en-US" altLang="zh-CN" sz="1400">
                          <a:solidFill>
                            <a:srgbClr val="333333"/>
                          </a:solidFill>
                          <a:latin typeface="+mn-ea"/>
                          <a:cs typeface="+mn-ea"/>
                          <a:sym typeface="+mn-ea"/>
                        </a:rPr>
                        <a:t>2)</a:t>
                      </a:r>
                      <a:r>
                        <a:rPr lang="zh-CN" altLang="en-US" sz="1400">
                          <a:solidFill>
                            <a:srgbClr val="333333"/>
                          </a:solidFill>
                          <a:latin typeface="+mn-ea"/>
                          <a:cs typeface="+mn-ea"/>
                          <a:sym typeface="+mn-ea"/>
                        </a:rPr>
                        <a:t>被保险人的年龄超过</a:t>
                      </a:r>
                      <a:r>
                        <a:rPr lang="en-US" altLang="zh-CN" sz="1400">
                          <a:solidFill>
                            <a:srgbClr val="333333"/>
                          </a:solidFill>
                          <a:latin typeface="+mn-ea"/>
                          <a:cs typeface="+mn-ea"/>
                          <a:sym typeface="+mn-ea"/>
                        </a:rPr>
                        <a:t>80</a:t>
                      </a:r>
                      <a:r>
                        <a:rPr lang="zh-CN" altLang="en-US" sz="1400">
                          <a:solidFill>
                            <a:srgbClr val="333333"/>
                          </a:solidFill>
                          <a:latin typeface="+mn-ea"/>
                          <a:cs typeface="+mn-ea"/>
                          <a:sym typeface="+mn-ea"/>
                        </a:rPr>
                        <a:t>周岁； </a:t>
                      </a:r>
                      <a:endParaRPr lang="zh-CN" altLang="en-US" sz="1400" b="0" i="0">
                        <a:solidFill>
                          <a:srgbClr val="333333"/>
                        </a:solidFill>
                        <a:latin typeface="+mn-ea"/>
                        <a:cs typeface="+mn-ea"/>
                      </a:endParaRPr>
                    </a:p>
                    <a:p>
                      <a:pPr marL="0" indent="0" algn="l">
                        <a:lnSpc>
                          <a:spcPct val="150000"/>
                        </a:lnSpc>
                        <a:spcBef>
                          <a:spcPts val="0"/>
                        </a:spcBef>
                        <a:spcAft>
                          <a:spcPts val="0"/>
                        </a:spcAft>
                      </a:pPr>
                      <a:r>
                        <a:rPr lang="en-US" altLang="zh-CN" sz="1400">
                          <a:solidFill>
                            <a:srgbClr val="333333"/>
                          </a:solidFill>
                          <a:latin typeface="+mn-ea"/>
                          <a:cs typeface="+mn-ea"/>
                          <a:sym typeface="+mn-ea"/>
                        </a:rPr>
                        <a:t>3)</a:t>
                      </a:r>
                      <a:r>
                        <a:rPr lang="zh-CN" altLang="en-US" sz="1400">
                          <a:solidFill>
                            <a:srgbClr val="333333"/>
                          </a:solidFill>
                          <a:latin typeface="+mn-ea"/>
                          <a:cs typeface="+mn-ea"/>
                          <a:sym typeface="+mn-ea"/>
                        </a:rPr>
                        <a:t>上一年度保单因各种原因被提前终止； </a:t>
                      </a:r>
                      <a:endParaRPr lang="zh-CN" altLang="en-US" sz="1400" b="0" i="0">
                        <a:solidFill>
                          <a:srgbClr val="333333"/>
                        </a:solidFill>
                        <a:latin typeface="+mn-ea"/>
                        <a:cs typeface="+mn-ea"/>
                      </a:endParaRPr>
                    </a:p>
                    <a:p>
                      <a:pPr marL="0" indent="0" algn="l">
                        <a:lnSpc>
                          <a:spcPct val="150000"/>
                        </a:lnSpc>
                        <a:spcBef>
                          <a:spcPts val="0"/>
                        </a:spcBef>
                        <a:spcAft>
                          <a:spcPts val="0"/>
                        </a:spcAft>
                      </a:pPr>
                      <a:r>
                        <a:rPr lang="en-US" altLang="zh-CN" sz="1400">
                          <a:solidFill>
                            <a:srgbClr val="333333"/>
                          </a:solidFill>
                          <a:latin typeface="+mn-ea"/>
                          <a:cs typeface="+mn-ea"/>
                          <a:sym typeface="+mn-ea"/>
                        </a:rPr>
                        <a:t>4)</a:t>
                      </a:r>
                      <a:r>
                        <a:rPr lang="zh-CN" altLang="en-US" sz="1400">
                          <a:solidFill>
                            <a:srgbClr val="333333"/>
                          </a:solidFill>
                          <a:latin typeface="+mn-ea"/>
                          <a:cs typeface="+mn-ea"/>
                          <a:sym typeface="+mn-ea"/>
                        </a:rPr>
                        <a:t>投保人未在规定时间内提出“重投”、“同转”的申请；</a:t>
                      </a:r>
                      <a:endParaRPr lang="zh-CN" altLang="en-US" sz="1400" b="0" i="0">
                        <a:solidFill>
                          <a:srgbClr val="333333"/>
                        </a:solidFill>
                        <a:latin typeface="+mn-ea"/>
                        <a:cs typeface="+mn-ea"/>
                      </a:endParaRPr>
                    </a:p>
                    <a:p>
                      <a:pPr marL="0" indent="0" algn="l">
                        <a:lnSpc>
                          <a:spcPct val="150000"/>
                        </a:lnSpc>
                        <a:spcBef>
                          <a:spcPts val="0"/>
                        </a:spcBef>
                        <a:spcAft>
                          <a:spcPts val="0"/>
                        </a:spcAft>
                      </a:pPr>
                      <a:r>
                        <a:rPr lang="en-US" altLang="zh-CN" sz="1400">
                          <a:solidFill>
                            <a:srgbClr val="333333"/>
                          </a:solidFill>
                          <a:latin typeface="+mn-ea"/>
                          <a:cs typeface="+mn-ea"/>
                          <a:sym typeface="+mn-ea"/>
                        </a:rPr>
                        <a:t>5)</a:t>
                      </a:r>
                      <a:r>
                        <a:rPr lang="zh-CN" altLang="en-US" sz="1400">
                          <a:solidFill>
                            <a:srgbClr val="333333"/>
                          </a:solidFill>
                          <a:latin typeface="+mn-ea"/>
                          <a:cs typeface="+mn-ea"/>
                          <a:sym typeface="+mn-ea"/>
                        </a:rPr>
                        <a:t>投保人存在未如实告知、欺诈等情形及其他不符合“重投”、“同转”的情形。</a:t>
                      </a:r>
                      <a:endParaRPr lang="zh-CN" altLang="en-US" sz="1400">
                        <a:solidFill>
                          <a:srgbClr val="333333"/>
                        </a:solidFill>
                        <a:latin typeface="+mn-ea"/>
                        <a:cs typeface="+mn-ea"/>
                      </a:endParaRPr>
                    </a:p>
                  </a:txBody>
                  <a:tcPr>
                    <a:solidFill>
                      <a:schemeClr val="accent6">
                        <a:lumMod val="20000"/>
                        <a:lumOff val="80000"/>
                      </a:schemeClr>
                    </a:solidFill>
                  </a:tcPr>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5301" name="image 5301"/>
          <p:cNvPicPr>
            <a:picLocks noChangeAspect="1"/>
          </p:cNvPicPr>
          <p:nvPr/>
        </p:nvPicPr>
        <p:blipFill>
          <a:blip r:embed="rId1"/>
          <a:srcRect r="63353"/>
          <a:stretch>
            <a:fillRect/>
          </a:stretch>
        </p:blipFill>
        <p:spPr>
          <a:xfrm rot="-10800000" flipV="1">
            <a:off x="0" y="635"/>
            <a:ext cx="3286125" cy="7020560"/>
          </a:xfrm>
          <a:prstGeom prst="rect">
            <a:avLst/>
          </a:prstGeom>
        </p:spPr>
      </p:pic>
      <p:sp>
        <p:nvSpPr>
          <p:cNvPr id="5303" name="Object 5303"/>
          <p:cNvSpPr txBox="1"/>
          <p:nvPr/>
        </p:nvSpPr>
        <p:spPr>
          <a:xfrm>
            <a:off x="879372" y="2819392"/>
            <a:ext cx="1879600" cy="615950"/>
          </a:xfrm>
          <a:prstGeom prst="rect">
            <a:avLst/>
          </a:prstGeom>
        </p:spPr>
        <p:txBody>
          <a:bodyPr vert="horz" wrap="square" lIns="0" tIns="54415" rIns="0" bIns="54415" rtlCol="0" anchor="ctr" anchorCtr="0">
            <a:noAutofit/>
          </a:bodyPr>
          <a:lstStyle/>
          <a:p>
            <a:pPr algn="l">
              <a:lnSpc>
                <a:spcPct val="150000"/>
              </a:lnSpc>
            </a:pPr>
            <a:r>
              <a:rPr lang="zh-CN" altLang="en-US" sz="2700" b="1" i="0" dirty="0" smtClean="0">
                <a:solidFill>
                  <a:srgbClr val="FFFFFF"/>
                </a:solidFill>
                <a:latin typeface="+mj-ea"/>
                <a:ea typeface="+mj-ea"/>
                <a:cs typeface="+mj-ea"/>
              </a:rPr>
              <a:t>必选责任计划映射及健康告知规则</a:t>
            </a:r>
            <a:endParaRPr lang="zh-CN" altLang="en-US" sz="2700" b="1" i="0" dirty="0" smtClean="0">
              <a:solidFill>
                <a:srgbClr val="FFFFFF"/>
              </a:solidFill>
              <a:latin typeface="+mj-ea"/>
              <a:ea typeface="+mj-ea"/>
              <a:cs typeface="+mj-ea"/>
            </a:endParaRPr>
          </a:p>
        </p:txBody>
      </p:sp>
      <p:graphicFrame>
        <p:nvGraphicFramePr>
          <p:cNvPr id="2" name="表格 1"/>
          <p:cNvGraphicFramePr/>
          <p:nvPr>
            <p:custDataLst>
              <p:tags r:id="rId2"/>
            </p:custDataLst>
          </p:nvPr>
        </p:nvGraphicFramePr>
        <p:xfrm>
          <a:off x="3582353" y="400050"/>
          <a:ext cx="8039735" cy="5620385"/>
        </p:xfrm>
        <a:graphic>
          <a:graphicData uri="http://schemas.openxmlformats.org/drawingml/2006/table">
            <a:tbl>
              <a:tblPr firstRow="1" bandRow="1">
                <a:tableStyleId>{F7097E96-2DB6-41C2-9824-AFC562F955D9}</a:tableStyleId>
              </a:tblPr>
              <a:tblGrid>
                <a:gridCol w="981075"/>
                <a:gridCol w="859790"/>
                <a:gridCol w="914400"/>
                <a:gridCol w="846455"/>
                <a:gridCol w="859790"/>
                <a:gridCol w="901700"/>
                <a:gridCol w="981075"/>
                <a:gridCol w="834390"/>
                <a:gridCol w="861060"/>
              </a:tblGrid>
              <a:tr h="985520">
                <a:tc rowSpan="2">
                  <a:txBody>
                    <a:bodyPr/>
                    <a:p>
                      <a:pPr algn="ctr">
                        <a:spcBef>
                          <a:spcPct val="0"/>
                        </a:spcBef>
                        <a:spcAft>
                          <a:spcPct val="0"/>
                        </a:spcAft>
                      </a:pPr>
                      <a:endParaRPr sz="1600"/>
                    </a:p>
                  </a:txBody>
                  <a:tcPr marL="34290" marR="34290" marT="0" marB="0" anchor="ctr" anchorCtr="0"/>
                </a:tc>
                <a:tc>
                  <a:txBody>
                    <a:bodyPr/>
                    <a:p>
                      <a:pPr marL="0" indent="0" algn="ctr">
                        <a:spcBef>
                          <a:spcPct val="0"/>
                        </a:spcBef>
                        <a:spcAft>
                          <a:spcPct val="0"/>
                        </a:spcAft>
                      </a:pPr>
                      <a:r>
                        <a:rPr lang="zh-CN" sz="1600"/>
                        <a:t>计划一</a:t>
                      </a:r>
                      <a:endParaRPr lang="zh-CN" sz="1600"/>
                    </a:p>
                  </a:txBody>
                  <a:tcPr marL="34290" marR="34290" marT="0" marB="0" anchor="ctr" anchorCtr="0"/>
                </a:tc>
                <a:tc>
                  <a:txBody>
                    <a:bodyPr/>
                    <a:p>
                      <a:pPr marL="0" indent="0" algn="ctr">
                        <a:spcBef>
                          <a:spcPct val="0"/>
                        </a:spcBef>
                        <a:spcAft>
                          <a:spcPct val="0"/>
                        </a:spcAft>
                      </a:pPr>
                      <a:r>
                        <a:rPr lang="zh-CN" sz="1600"/>
                        <a:t>计划二</a:t>
                      </a:r>
                      <a:endParaRPr lang="zh-CN" sz="1600"/>
                    </a:p>
                  </a:txBody>
                  <a:tcPr marL="34290" marR="34290" marT="0" marB="0" anchor="ctr" anchorCtr="0"/>
                </a:tc>
                <a:tc>
                  <a:txBody>
                    <a:bodyPr/>
                    <a:p>
                      <a:pPr marL="0" indent="0" algn="ctr">
                        <a:spcBef>
                          <a:spcPct val="0"/>
                        </a:spcBef>
                        <a:spcAft>
                          <a:spcPct val="0"/>
                        </a:spcAft>
                      </a:pPr>
                      <a:r>
                        <a:rPr lang="zh-CN" sz="1600"/>
                        <a:t>计划三</a:t>
                      </a:r>
                      <a:endParaRPr lang="zh-CN" sz="1600"/>
                    </a:p>
                  </a:txBody>
                  <a:tcPr marL="34290" marR="34290" marT="0" marB="0" anchor="ctr" anchorCtr="0"/>
                </a:tc>
                <a:tc>
                  <a:txBody>
                    <a:bodyPr/>
                    <a:p>
                      <a:pPr marL="0" indent="0" algn="ctr">
                        <a:spcBef>
                          <a:spcPct val="0"/>
                        </a:spcBef>
                        <a:spcAft>
                          <a:spcPct val="0"/>
                        </a:spcAft>
                      </a:pPr>
                      <a:r>
                        <a:rPr lang="zh-CN" sz="1600"/>
                        <a:t>计划四</a:t>
                      </a:r>
                      <a:endParaRPr lang="zh-CN" sz="1600"/>
                    </a:p>
                  </a:txBody>
                  <a:tcPr marL="34290" marR="34290" marT="0" marB="0" anchor="ctr" anchorCtr="0"/>
                </a:tc>
                <a:tc>
                  <a:txBody>
                    <a:bodyPr/>
                    <a:p>
                      <a:pPr marL="0" indent="0" algn="ctr">
                        <a:spcBef>
                          <a:spcPct val="0"/>
                        </a:spcBef>
                        <a:spcAft>
                          <a:spcPct val="0"/>
                        </a:spcAft>
                      </a:pPr>
                      <a:r>
                        <a:rPr lang="zh-CN" sz="1600"/>
                        <a:t>计划五</a:t>
                      </a:r>
                      <a:endParaRPr lang="zh-CN" sz="1600"/>
                    </a:p>
                  </a:txBody>
                  <a:tcPr marL="34290" marR="34290" marT="0" marB="0" anchor="ctr" anchorCtr="0"/>
                </a:tc>
                <a:tc>
                  <a:txBody>
                    <a:bodyPr/>
                    <a:p>
                      <a:pPr marL="0" indent="0" algn="ctr">
                        <a:spcBef>
                          <a:spcPct val="0"/>
                        </a:spcBef>
                        <a:spcAft>
                          <a:spcPct val="0"/>
                        </a:spcAft>
                      </a:pPr>
                      <a:r>
                        <a:rPr lang="zh-CN" sz="1600"/>
                        <a:t>计划六</a:t>
                      </a:r>
                      <a:endParaRPr lang="zh-CN" sz="1600"/>
                    </a:p>
                  </a:txBody>
                  <a:tcPr marL="34290" marR="34290" marT="0" marB="0" anchor="ctr" anchorCtr="0"/>
                </a:tc>
                <a:tc>
                  <a:txBody>
                    <a:bodyPr/>
                    <a:p>
                      <a:pPr marL="0" indent="0" algn="ctr">
                        <a:spcBef>
                          <a:spcPct val="0"/>
                        </a:spcBef>
                        <a:spcAft>
                          <a:spcPct val="0"/>
                        </a:spcAft>
                      </a:pPr>
                      <a:r>
                        <a:rPr lang="zh-CN" sz="1600"/>
                        <a:t>计划七</a:t>
                      </a:r>
                      <a:endParaRPr lang="zh-CN" sz="1600"/>
                    </a:p>
                  </a:txBody>
                  <a:tcPr marL="34290" marR="34290" marT="0" marB="0" anchor="ctr" anchorCtr="0"/>
                </a:tc>
                <a:tc>
                  <a:txBody>
                    <a:bodyPr/>
                    <a:p>
                      <a:pPr marL="0" indent="0" algn="ctr">
                        <a:spcBef>
                          <a:spcPct val="0"/>
                        </a:spcBef>
                        <a:spcAft>
                          <a:spcPct val="0"/>
                        </a:spcAft>
                      </a:pPr>
                      <a:r>
                        <a:rPr lang="zh-CN" sz="1600"/>
                        <a:t>计划八</a:t>
                      </a:r>
                      <a:endParaRPr lang="zh-CN" sz="1600"/>
                    </a:p>
                  </a:txBody>
                  <a:tcPr marL="34290" marR="34290" marT="0" marB="0" anchor="ctr" anchorCtr="0"/>
                </a:tc>
              </a:tr>
              <a:tr h="514350">
                <a:tc vMerge="1">
                  <a:tcPr/>
                </a:tc>
                <a:tc>
                  <a:txBody>
                    <a:bodyPr/>
                    <a:p>
                      <a:pPr marL="0" indent="0" algn="ctr">
                        <a:spcBef>
                          <a:spcPct val="0"/>
                        </a:spcBef>
                        <a:spcAft>
                          <a:spcPct val="0"/>
                        </a:spcAft>
                      </a:pPr>
                      <a:r>
                        <a:rPr lang="en-US" altLang="zh-CN" sz="1600"/>
                        <a:t>30</a:t>
                      </a:r>
                      <a:r>
                        <a:rPr lang="zh-CN" altLang="en-US" sz="1600"/>
                        <a:t>万</a:t>
                      </a:r>
                      <a:endParaRPr lang="zh-CN" altLang="en-US" sz="1600"/>
                    </a:p>
                  </a:txBody>
                  <a:tcPr marL="34290" marR="34290" marT="0" marB="0" anchor="ctr" anchorCtr="0"/>
                </a:tc>
                <a:tc>
                  <a:txBody>
                    <a:bodyPr/>
                    <a:p>
                      <a:pPr marL="0" indent="0" algn="ctr">
                        <a:spcBef>
                          <a:spcPct val="0"/>
                        </a:spcBef>
                        <a:spcAft>
                          <a:spcPct val="0"/>
                        </a:spcAft>
                      </a:pPr>
                      <a:r>
                        <a:rPr lang="en-US" altLang="zh-CN" sz="1600"/>
                        <a:t>50</a:t>
                      </a:r>
                      <a:r>
                        <a:rPr lang="zh-CN" altLang="en-US" sz="1600"/>
                        <a:t>万</a:t>
                      </a:r>
                      <a:endParaRPr lang="zh-CN" altLang="en-US" sz="1600"/>
                    </a:p>
                  </a:txBody>
                  <a:tcPr marL="34290" marR="34290" marT="0" marB="0" anchor="ctr" anchorCtr="0"/>
                </a:tc>
                <a:tc>
                  <a:txBody>
                    <a:bodyPr/>
                    <a:p>
                      <a:pPr marL="0" indent="0" algn="ctr">
                        <a:spcBef>
                          <a:spcPct val="0"/>
                        </a:spcBef>
                        <a:spcAft>
                          <a:spcPct val="0"/>
                        </a:spcAft>
                      </a:pPr>
                      <a:r>
                        <a:rPr lang="en-US" altLang="zh-CN" sz="1600"/>
                        <a:t>100</a:t>
                      </a:r>
                      <a:r>
                        <a:rPr lang="zh-CN" altLang="en-US" sz="1600"/>
                        <a:t>万</a:t>
                      </a:r>
                      <a:endParaRPr lang="zh-CN" altLang="en-US" sz="1600"/>
                    </a:p>
                  </a:txBody>
                  <a:tcPr marL="34290" marR="34290" marT="0" marB="0" anchor="ctr" anchorCtr="0"/>
                </a:tc>
                <a:tc>
                  <a:txBody>
                    <a:bodyPr/>
                    <a:p>
                      <a:pPr marL="0" indent="0" algn="ctr">
                        <a:spcBef>
                          <a:spcPct val="0"/>
                        </a:spcBef>
                        <a:spcAft>
                          <a:spcPct val="0"/>
                        </a:spcAft>
                      </a:pPr>
                      <a:r>
                        <a:rPr lang="en-US" altLang="zh-CN" sz="1600"/>
                        <a:t>200</a:t>
                      </a:r>
                      <a:r>
                        <a:rPr lang="zh-CN" altLang="en-US" sz="1600"/>
                        <a:t>万</a:t>
                      </a:r>
                      <a:endParaRPr lang="zh-CN" altLang="en-US" sz="1600"/>
                    </a:p>
                  </a:txBody>
                  <a:tcPr marL="34290" marR="34290" marT="0" marB="0" anchor="ctr" anchorCtr="0"/>
                </a:tc>
                <a:tc>
                  <a:txBody>
                    <a:bodyPr/>
                    <a:p>
                      <a:pPr marL="0" indent="0" algn="ctr">
                        <a:spcBef>
                          <a:spcPct val="0"/>
                        </a:spcBef>
                        <a:spcAft>
                          <a:spcPct val="0"/>
                        </a:spcAft>
                      </a:pPr>
                      <a:r>
                        <a:rPr lang="en-US" altLang="zh-CN" sz="1600"/>
                        <a:t>50</a:t>
                      </a:r>
                      <a:r>
                        <a:rPr lang="zh-CN" altLang="en-US" sz="1600"/>
                        <a:t>万</a:t>
                      </a:r>
                      <a:endParaRPr lang="zh-CN" altLang="en-US" sz="1600"/>
                    </a:p>
                  </a:txBody>
                  <a:tcPr marL="34290" marR="34290" marT="0" marB="0" anchor="ctr" anchorCtr="0"/>
                </a:tc>
                <a:tc>
                  <a:txBody>
                    <a:bodyPr/>
                    <a:p>
                      <a:pPr marL="0" indent="0" algn="ctr">
                        <a:spcBef>
                          <a:spcPct val="0"/>
                        </a:spcBef>
                        <a:spcAft>
                          <a:spcPct val="0"/>
                        </a:spcAft>
                      </a:pPr>
                      <a:r>
                        <a:rPr lang="en-US" altLang="zh-CN" sz="1600"/>
                        <a:t>100</a:t>
                      </a:r>
                      <a:r>
                        <a:rPr lang="zh-CN" altLang="en-US" sz="1600"/>
                        <a:t>万</a:t>
                      </a:r>
                      <a:endParaRPr lang="zh-CN" altLang="en-US" sz="1600"/>
                    </a:p>
                  </a:txBody>
                  <a:tcPr marL="34290" marR="34290" marT="0" marB="0" anchor="ctr" anchorCtr="0"/>
                </a:tc>
                <a:tc>
                  <a:txBody>
                    <a:bodyPr/>
                    <a:p>
                      <a:pPr marL="0" indent="0" algn="ctr">
                        <a:spcBef>
                          <a:spcPct val="0"/>
                        </a:spcBef>
                        <a:spcAft>
                          <a:spcPct val="0"/>
                        </a:spcAft>
                      </a:pPr>
                      <a:r>
                        <a:rPr lang="en-US" altLang="zh-CN" sz="1600"/>
                        <a:t>200</a:t>
                      </a:r>
                      <a:r>
                        <a:rPr lang="zh-CN" altLang="en-US" sz="1600"/>
                        <a:t>万</a:t>
                      </a:r>
                      <a:endParaRPr lang="zh-CN" altLang="en-US" sz="1600"/>
                    </a:p>
                  </a:txBody>
                  <a:tcPr marL="34290" marR="34290" marT="0" marB="0" anchor="ctr" anchorCtr="0"/>
                </a:tc>
                <a:tc>
                  <a:txBody>
                    <a:bodyPr/>
                    <a:p>
                      <a:pPr marL="0" indent="0" algn="ctr">
                        <a:spcBef>
                          <a:spcPct val="0"/>
                        </a:spcBef>
                        <a:spcAft>
                          <a:spcPct val="0"/>
                        </a:spcAft>
                      </a:pPr>
                      <a:r>
                        <a:rPr lang="en-US" altLang="zh-CN" sz="1600"/>
                        <a:t>300</a:t>
                      </a:r>
                      <a:r>
                        <a:rPr lang="zh-CN" altLang="en-US" sz="1600"/>
                        <a:t>万</a:t>
                      </a:r>
                      <a:endParaRPr lang="zh-CN" altLang="en-US" sz="1600"/>
                    </a:p>
                  </a:txBody>
                  <a:tcPr marL="34290" marR="34290" marT="0" marB="0" anchor="ctr" anchorCtr="0"/>
                </a:tc>
              </a:tr>
              <a:tr h="515620">
                <a:tc>
                  <a:txBody>
                    <a:bodyPr/>
                    <a:p>
                      <a:pPr marL="0" indent="0" algn="ctr">
                        <a:spcBef>
                          <a:spcPct val="0"/>
                        </a:spcBef>
                        <a:spcAft>
                          <a:spcPct val="0"/>
                        </a:spcAft>
                      </a:pPr>
                      <a:r>
                        <a:rPr lang="zh-CN" sz="1600"/>
                        <a:t>计划一</a:t>
                      </a:r>
                      <a:endParaRPr 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r>
              <a:tr h="514350">
                <a:tc>
                  <a:txBody>
                    <a:bodyPr/>
                    <a:p>
                      <a:pPr marL="0" indent="0" algn="ctr">
                        <a:spcBef>
                          <a:spcPct val="0"/>
                        </a:spcBef>
                        <a:spcAft>
                          <a:spcPct val="0"/>
                        </a:spcAft>
                      </a:pPr>
                      <a:r>
                        <a:rPr lang="zh-CN" sz="1600"/>
                        <a:t>计划二</a:t>
                      </a:r>
                      <a:endParaRPr 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r>
              <a:tr h="514985">
                <a:tc>
                  <a:txBody>
                    <a:bodyPr/>
                    <a:p>
                      <a:pPr marL="0" indent="0" algn="ctr">
                        <a:spcBef>
                          <a:spcPct val="0"/>
                        </a:spcBef>
                        <a:spcAft>
                          <a:spcPct val="0"/>
                        </a:spcAft>
                      </a:pPr>
                      <a:r>
                        <a:rPr lang="zh-CN" sz="1600"/>
                        <a:t>计划三</a:t>
                      </a:r>
                      <a:endParaRPr 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r>
              <a:tr h="515620">
                <a:tc>
                  <a:txBody>
                    <a:bodyPr/>
                    <a:p>
                      <a:pPr marL="0" indent="0" algn="ctr">
                        <a:spcBef>
                          <a:spcPct val="0"/>
                        </a:spcBef>
                        <a:spcAft>
                          <a:spcPct val="0"/>
                        </a:spcAft>
                      </a:pPr>
                      <a:r>
                        <a:rPr lang="zh-CN" sz="1600"/>
                        <a:t>计划四</a:t>
                      </a:r>
                      <a:endParaRPr 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r>
              <a:tr h="514985">
                <a:tc>
                  <a:txBody>
                    <a:bodyPr/>
                    <a:p>
                      <a:pPr marL="0" indent="0" algn="ctr">
                        <a:spcBef>
                          <a:spcPct val="0"/>
                        </a:spcBef>
                        <a:spcAft>
                          <a:spcPct val="0"/>
                        </a:spcAft>
                      </a:pPr>
                      <a:r>
                        <a:rPr lang="zh-CN" sz="1600"/>
                        <a:t>计划五</a:t>
                      </a:r>
                      <a:endParaRPr 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r>
              <a:tr h="514985">
                <a:tc>
                  <a:txBody>
                    <a:bodyPr/>
                    <a:p>
                      <a:pPr marL="0" indent="0" algn="ctr">
                        <a:spcBef>
                          <a:spcPct val="0"/>
                        </a:spcBef>
                        <a:spcAft>
                          <a:spcPct val="0"/>
                        </a:spcAft>
                      </a:pPr>
                      <a:r>
                        <a:rPr lang="zh-CN" sz="1600"/>
                        <a:t>计划六</a:t>
                      </a:r>
                      <a:endParaRPr 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r>
              <a:tr h="514350">
                <a:tc>
                  <a:txBody>
                    <a:bodyPr/>
                    <a:p>
                      <a:pPr marL="0" indent="0" algn="ctr">
                        <a:spcBef>
                          <a:spcPct val="0"/>
                        </a:spcBef>
                        <a:spcAft>
                          <a:spcPct val="0"/>
                        </a:spcAft>
                      </a:pPr>
                      <a:r>
                        <a:rPr lang="zh-CN" sz="1600"/>
                        <a:t>计划七</a:t>
                      </a:r>
                      <a:endParaRPr 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√/Y</a:t>
                      </a:r>
                      <a:endParaRPr lang="en-US" altLang="zh-CN" sz="1600"/>
                    </a:p>
                  </a:txBody>
                  <a:tcPr marL="34290" marR="34290" marT="0" marB="0" anchor="ctr" anchorCtr="0"/>
                </a:tc>
              </a:tr>
              <a:tr h="515620">
                <a:tc>
                  <a:txBody>
                    <a:bodyPr/>
                    <a:p>
                      <a:pPr marL="0" indent="0" algn="ctr">
                        <a:spcBef>
                          <a:spcPct val="0"/>
                        </a:spcBef>
                        <a:spcAft>
                          <a:spcPct val="0"/>
                        </a:spcAft>
                      </a:pPr>
                      <a:r>
                        <a:rPr lang="zh-CN" sz="1600"/>
                        <a:t>计划八</a:t>
                      </a:r>
                      <a:endParaRPr 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r>
            </a:tbl>
          </a:graphicData>
        </a:graphic>
      </p:graphicFrame>
      <p:sp>
        <p:nvSpPr>
          <p:cNvPr id="6" name="文本框 5"/>
          <p:cNvSpPr txBox="1"/>
          <p:nvPr/>
        </p:nvSpPr>
        <p:spPr>
          <a:xfrm>
            <a:off x="3600450" y="6126480"/>
            <a:ext cx="8040053" cy="706755"/>
          </a:xfrm>
          <a:prstGeom prst="rect">
            <a:avLst/>
          </a:prstGeom>
        </p:spPr>
        <p:txBody>
          <a:bodyPr wrap="square">
            <a:spAutoFit/>
          </a:bodyPr>
          <a:p>
            <a:pPr marL="0" indent="0" algn="just" defTabSz="266700">
              <a:spcBef>
                <a:spcPct val="0"/>
              </a:spcBef>
              <a:spcAft>
                <a:spcPct val="0"/>
              </a:spcAft>
            </a:pPr>
            <a:r>
              <a:rPr lang="en-US" altLang="zh-CN" sz="1000">
                <a:latin typeface="+mn-ea"/>
                <a:cs typeface="+mn-ea"/>
              </a:rPr>
              <a:t>√/N</a:t>
            </a:r>
            <a:r>
              <a:rPr lang="zh-CN" altLang="en-US" sz="1000">
                <a:latin typeface="+mn-ea"/>
                <a:cs typeface="+mn-ea"/>
              </a:rPr>
              <a:t>：可选且免重新健康告知；</a:t>
            </a:r>
            <a:endParaRPr lang="zh-CN" altLang="en-US" sz="1000">
              <a:latin typeface="+mn-ea"/>
              <a:cs typeface="+mn-ea"/>
            </a:endParaRPr>
          </a:p>
          <a:p>
            <a:pPr marL="0" indent="0" algn="just" defTabSz="266700">
              <a:spcBef>
                <a:spcPct val="0"/>
              </a:spcBef>
              <a:spcAft>
                <a:spcPct val="0"/>
              </a:spcAft>
            </a:pPr>
            <a:r>
              <a:rPr lang="en-US" altLang="zh-CN" sz="1000" b="0">
                <a:latin typeface="+mn-ea"/>
                <a:cs typeface="+mn-ea"/>
              </a:rPr>
              <a:t>√/Y</a:t>
            </a:r>
            <a:r>
              <a:rPr lang="zh-CN" altLang="en-US" sz="1000" b="0">
                <a:latin typeface="+mn-ea"/>
                <a:cs typeface="+mn-ea"/>
              </a:rPr>
              <a:t>：</a:t>
            </a:r>
            <a:r>
              <a:rPr lang="zh-CN" altLang="en-US" sz="1000">
                <a:latin typeface="+mn-ea"/>
                <a:cs typeface="+mn-ea"/>
              </a:rPr>
              <a:t>若</a:t>
            </a:r>
            <a:r>
              <a:rPr lang="zh-CN" altLang="en-US" sz="1000" b="0">
                <a:latin typeface="+mn-ea"/>
                <a:cs typeface="+mn-ea"/>
              </a:rPr>
              <a:t>被保险人</a:t>
            </a:r>
            <a:r>
              <a:rPr lang="zh-CN" altLang="en-US" sz="1000">
                <a:latin typeface="+mn-ea"/>
                <a:cs typeface="+mn-ea"/>
              </a:rPr>
              <a:t>同时满足以下条件：（</a:t>
            </a:r>
            <a:r>
              <a:rPr lang="en-US" altLang="zh-CN" sz="1000">
                <a:latin typeface="+mn-ea"/>
                <a:cs typeface="+mn-ea"/>
              </a:rPr>
              <a:t>1</a:t>
            </a:r>
            <a:r>
              <a:rPr lang="zh-CN" altLang="en-US" sz="1000">
                <a:latin typeface="+mn-ea"/>
                <a:cs typeface="+mn-ea"/>
              </a:rPr>
              <a:t>）</a:t>
            </a:r>
            <a:r>
              <a:rPr lang="zh-CN" altLang="en-US" sz="1000" b="0">
                <a:latin typeface="+mn-ea"/>
                <a:cs typeface="+mn-ea"/>
              </a:rPr>
              <a:t>在前一保单年度未发生任何理赔，</a:t>
            </a:r>
            <a:r>
              <a:rPr lang="zh-CN" altLang="en-US" sz="1000">
                <a:latin typeface="+mn-ea"/>
                <a:cs typeface="+mn-ea"/>
              </a:rPr>
              <a:t>（</a:t>
            </a:r>
            <a:r>
              <a:rPr lang="en-US" altLang="zh-CN" sz="1000">
                <a:latin typeface="+mn-ea"/>
                <a:cs typeface="+mn-ea"/>
              </a:rPr>
              <a:t>2</a:t>
            </a:r>
            <a:r>
              <a:rPr lang="zh-CN" altLang="en-US" sz="1000">
                <a:latin typeface="+mn-ea"/>
                <a:cs typeface="+mn-ea"/>
              </a:rPr>
              <a:t>）</a:t>
            </a:r>
            <a:r>
              <a:rPr lang="zh-CN" altLang="en-US" sz="1000" b="0">
                <a:latin typeface="+mn-ea"/>
                <a:cs typeface="+mn-ea"/>
              </a:rPr>
              <a:t>“重投”或“同转”时的年龄</a:t>
            </a:r>
            <a:r>
              <a:rPr lang="en-US" altLang="zh-CN" sz="1000" b="0">
                <a:latin typeface="+mn-ea"/>
                <a:cs typeface="+mn-ea"/>
              </a:rPr>
              <a:t>≥3</a:t>
            </a:r>
            <a:r>
              <a:rPr lang="zh-CN" altLang="en-US" sz="1000" b="0">
                <a:latin typeface="+mn-ea"/>
                <a:cs typeface="+mn-ea"/>
              </a:rPr>
              <a:t>周岁，</a:t>
            </a:r>
            <a:r>
              <a:rPr lang="zh-CN" altLang="en-US" sz="1000">
                <a:latin typeface="+mn-ea"/>
                <a:cs typeface="+mn-ea"/>
              </a:rPr>
              <a:t>（</a:t>
            </a:r>
            <a:r>
              <a:rPr lang="en-US" altLang="zh-CN" sz="1000">
                <a:latin typeface="+mn-ea"/>
                <a:cs typeface="+mn-ea"/>
              </a:rPr>
              <a:t>3</a:t>
            </a:r>
            <a:r>
              <a:rPr lang="zh-CN" altLang="en-US" sz="1000">
                <a:latin typeface="+mn-ea"/>
                <a:cs typeface="+mn-ea"/>
              </a:rPr>
              <a:t>）不存在</a:t>
            </a:r>
            <a:r>
              <a:rPr lang="zh-CN" altLang="en-US" sz="1000" b="0">
                <a:latin typeface="+mn-ea"/>
                <a:cs typeface="+mn-ea"/>
              </a:rPr>
              <a:t>健康告知（健康告知模版采用附件</a:t>
            </a:r>
            <a:r>
              <a:rPr lang="en-US" altLang="zh-CN" sz="1000" b="0">
                <a:latin typeface="+mn-ea"/>
                <a:cs typeface="+mn-ea"/>
              </a:rPr>
              <a:t>《</a:t>
            </a:r>
            <a:r>
              <a:rPr lang="zh-CN" altLang="en-US" sz="1000" b="0">
                <a:latin typeface="+mn-ea"/>
                <a:cs typeface="+mn-ea"/>
              </a:rPr>
              <a:t>乐健中端医疗系列产品重新投保健康告知模板</a:t>
            </a:r>
            <a:r>
              <a:rPr lang="en-US" altLang="zh-CN" sz="1000" b="0">
                <a:latin typeface="+mn-ea"/>
                <a:cs typeface="+mn-ea"/>
              </a:rPr>
              <a:t>》</a:t>
            </a:r>
            <a:r>
              <a:rPr lang="zh-CN" altLang="en-US" sz="1000" b="0">
                <a:latin typeface="+mn-ea"/>
                <a:cs typeface="+mn-ea"/>
              </a:rPr>
              <a:t>），</a:t>
            </a:r>
            <a:r>
              <a:rPr lang="zh-CN" altLang="en-US" sz="1000">
                <a:latin typeface="+mn-ea"/>
                <a:cs typeface="+mn-ea"/>
              </a:rPr>
              <a:t>则可选择提升保障计划；</a:t>
            </a:r>
            <a:endParaRPr lang="zh-CN" altLang="en-US" sz="1000">
              <a:latin typeface="+mn-ea"/>
              <a:cs typeface="+mn-ea"/>
            </a:endParaRPr>
          </a:p>
          <a:p>
            <a:pPr marL="0" indent="0" algn="just" defTabSz="266700">
              <a:spcBef>
                <a:spcPct val="0"/>
              </a:spcBef>
              <a:spcAft>
                <a:spcPct val="0"/>
              </a:spcAft>
            </a:pPr>
            <a:r>
              <a:rPr lang="en-US" altLang="zh-CN" sz="1000">
                <a:latin typeface="+mn-ea"/>
                <a:cs typeface="+mn-ea"/>
              </a:rPr>
              <a:t>×</a:t>
            </a:r>
            <a:r>
              <a:rPr lang="zh-CN" altLang="en-US" sz="1000">
                <a:latin typeface="+mn-ea"/>
                <a:cs typeface="+mn-ea"/>
              </a:rPr>
              <a:t>：不可选：</a:t>
            </a:r>
            <a:endParaRPr lang="zh-CN" altLang="en-US" sz="1000">
              <a:latin typeface="+mn-ea"/>
              <a:cs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5301" name="image 5301"/>
          <p:cNvPicPr>
            <a:picLocks noChangeAspect="1"/>
          </p:cNvPicPr>
          <p:nvPr/>
        </p:nvPicPr>
        <p:blipFill>
          <a:blip r:embed="rId1"/>
          <a:srcRect r="57514"/>
          <a:stretch>
            <a:fillRect/>
          </a:stretch>
        </p:blipFill>
        <p:spPr>
          <a:xfrm rot="-10800000" flipV="1">
            <a:off x="0" y="635"/>
            <a:ext cx="3286125" cy="6857365"/>
          </a:xfrm>
          <a:prstGeom prst="rect">
            <a:avLst/>
          </a:prstGeom>
        </p:spPr>
      </p:pic>
      <p:sp>
        <p:nvSpPr>
          <p:cNvPr id="5303" name="Object 5303"/>
          <p:cNvSpPr txBox="1"/>
          <p:nvPr/>
        </p:nvSpPr>
        <p:spPr>
          <a:xfrm>
            <a:off x="879475" y="1928178"/>
            <a:ext cx="1879600" cy="3134678"/>
          </a:xfrm>
          <a:prstGeom prst="rect">
            <a:avLst/>
          </a:prstGeom>
        </p:spPr>
        <p:txBody>
          <a:bodyPr vert="horz" wrap="square" lIns="0" tIns="54415" rIns="0" bIns="54415" rtlCol="0" anchor="ctr" anchorCtr="0">
            <a:noAutofit/>
          </a:bodyPr>
          <a:lstStyle/>
          <a:p>
            <a:pPr algn="l">
              <a:lnSpc>
                <a:spcPct val="150000"/>
              </a:lnSpc>
            </a:pPr>
            <a:r>
              <a:rPr lang="zh-CN" altLang="en-US" sz="2700" b="1" i="0" dirty="0" smtClean="0">
                <a:solidFill>
                  <a:srgbClr val="FFFFFF"/>
                </a:solidFill>
                <a:latin typeface="+mj-ea"/>
                <a:ea typeface="+mj-ea"/>
                <a:cs typeface="+mj-ea"/>
              </a:rPr>
              <a:t>必选责任计划映射及健康告知规则</a:t>
            </a:r>
            <a:endParaRPr lang="zh-CN" altLang="en-US" sz="2700" b="1" i="0" dirty="0" smtClean="0">
              <a:solidFill>
                <a:srgbClr val="FFFFFF"/>
              </a:solidFill>
              <a:latin typeface="+mj-ea"/>
              <a:ea typeface="+mj-ea"/>
              <a:cs typeface="+mj-ea"/>
            </a:endParaRPr>
          </a:p>
        </p:txBody>
      </p:sp>
      <p:sp>
        <p:nvSpPr>
          <p:cNvPr id="4" name="文本框 3"/>
          <p:cNvSpPr txBox="1"/>
          <p:nvPr/>
        </p:nvSpPr>
        <p:spPr>
          <a:xfrm>
            <a:off x="3392170" y="205423"/>
            <a:ext cx="7513638" cy="3954145"/>
          </a:xfrm>
          <a:prstGeom prst="rect">
            <a:avLst/>
          </a:prstGeom>
        </p:spPr>
        <p:txBody>
          <a:bodyPr>
            <a:noAutofit/>
          </a:bodyPr>
          <a:p>
            <a:pPr marL="25400" indent="0" algn="just" defTabSz="266700">
              <a:lnSpc>
                <a:spcPct val="150000"/>
              </a:lnSpc>
              <a:spcBef>
                <a:spcPct val="0"/>
              </a:spcBef>
              <a:spcAft>
                <a:spcPct val="0"/>
              </a:spcAft>
            </a:pPr>
            <a:r>
              <a:rPr lang="zh-CN" altLang="en-US" sz="1400" b="1">
                <a:latin typeface="+mn-ea"/>
                <a:cs typeface="+mn-ea"/>
              </a:rPr>
              <a:t>门急诊责任计划映射规则</a:t>
            </a:r>
            <a:endParaRPr lang="zh-CN" altLang="en-US" sz="1400" b="1">
              <a:latin typeface="+mn-ea"/>
              <a:cs typeface="+mn-ea"/>
            </a:endParaRPr>
          </a:p>
          <a:p>
            <a:pPr marL="25400" indent="304800" algn="just" defTabSz="266700">
              <a:lnSpc>
                <a:spcPct val="150000"/>
              </a:lnSpc>
              <a:spcBef>
                <a:spcPct val="0"/>
              </a:spcBef>
              <a:spcAft>
                <a:spcPct val="0"/>
              </a:spcAft>
            </a:pPr>
            <a:r>
              <a:rPr lang="zh-CN" altLang="en-US" sz="1400">
                <a:latin typeface="+mn-ea"/>
                <a:cs typeface="+mn-ea"/>
              </a:rPr>
              <a:t>“重投”或“同转”的保单不支持新增或提升门急诊责任，具体可投保映射关系如下： </a:t>
            </a:r>
            <a:endParaRPr lang="zh-CN" altLang="en-US" sz="1400">
              <a:latin typeface="+mn-ea"/>
              <a:cs typeface="+mn-ea"/>
            </a:endParaRPr>
          </a:p>
        </p:txBody>
      </p:sp>
      <p:graphicFrame>
        <p:nvGraphicFramePr>
          <p:cNvPr id="7" name="表格 6"/>
          <p:cNvGraphicFramePr/>
          <p:nvPr>
            <p:custDataLst>
              <p:tags r:id="rId2"/>
            </p:custDataLst>
          </p:nvPr>
        </p:nvGraphicFramePr>
        <p:xfrm>
          <a:off x="3485515" y="968375"/>
          <a:ext cx="8251190" cy="1874520"/>
        </p:xfrm>
        <a:graphic>
          <a:graphicData uri="http://schemas.openxmlformats.org/drawingml/2006/table">
            <a:tbl>
              <a:tblPr firstRow="1" bandRow="1">
                <a:tableStyleId>{6F919997-F930-4283-AD08-7DC8DDB05EEC}</a:tableStyleId>
              </a:tblPr>
              <a:tblGrid>
                <a:gridCol w="1294765"/>
                <a:gridCol w="1135380"/>
                <a:gridCol w="1367790"/>
                <a:gridCol w="1350645"/>
                <a:gridCol w="1623695"/>
                <a:gridCol w="1478915"/>
              </a:tblGrid>
              <a:tr h="312420">
                <a:tc>
                  <a:txBody>
                    <a:bodyPr/>
                    <a:p>
                      <a:pPr marL="0" indent="0" algn="ctr">
                        <a:spcBef>
                          <a:spcPct val="0"/>
                        </a:spcBef>
                        <a:spcAft>
                          <a:spcPct val="0"/>
                        </a:spcAft>
                      </a:pPr>
                      <a:r>
                        <a:rPr lang="zh-CN" sz="1400"/>
                        <a:t>门急诊责任</a:t>
                      </a:r>
                      <a:endParaRPr lang="zh-CN" sz="1400"/>
                    </a:p>
                  </a:txBody>
                  <a:tcPr marL="34290" marR="34290" marT="0" marB="0" anchor="ctr" anchorCtr="0"/>
                </a:tc>
                <a:tc>
                  <a:txBody>
                    <a:bodyPr/>
                    <a:p>
                      <a:pPr marL="0" indent="0" algn="ctr">
                        <a:spcBef>
                          <a:spcPct val="0"/>
                        </a:spcBef>
                        <a:spcAft>
                          <a:spcPct val="0"/>
                        </a:spcAft>
                      </a:pPr>
                      <a:r>
                        <a:rPr lang="zh-CN" sz="1400"/>
                        <a:t>不含</a:t>
                      </a:r>
                      <a:endParaRPr lang="zh-CN" sz="1400"/>
                    </a:p>
                  </a:txBody>
                  <a:tcPr marL="34290" marR="34290" marT="0" marB="0" anchor="ctr" anchorCtr="0"/>
                </a:tc>
                <a:tc>
                  <a:txBody>
                    <a:bodyPr/>
                    <a:p>
                      <a:pPr marL="0" indent="0" algn="ctr">
                        <a:spcBef>
                          <a:spcPct val="0"/>
                        </a:spcBef>
                        <a:spcAft>
                          <a:spcPct val="0"/>
                        </a:spcAft>
                      </a:pPr>
                      <a:r>
                        <a:rPr lang="zh-CN" sz="1400"/>
                        <a:t>计划一</a:t>
                      </a:r>
                      <a:endParaRPr lang="zh-CN" sz="1400"/>
                    </a:p>
                  </a:txBody>
                  <a:tcPr marL="34290" marR="34290" marT="0" marB="0" anchor="ctr" anchorCtr="0"/>
                </a:tc>
                <a:tc>
                  <a:txBody>
                    <a:bodyPr/>
                    <a:p>
                      <a:pPr marL="0" indent="0" algn="ctr">
                        <a:spcBef>
                          <a:spcPct val="0"/>
                        </a:spcBef>
                        <a:spcAft>
                          <a:spcPct val="0"/>
                        </a:spcAft>
                      </a:pPr>
                      <a:r>
                        <a:rPr lang="zh-CN" sz="1400"/>
                        <a:t>计划二</a:t>
                      </a:r>
                      <a:endParaRPr lang="zh-CN" sz="1400"/>
                    </a:p>
                  </a:txBody>
                  <a:tcPr marL="34290" marR="34290" marT="0" marB="0" anchor="ctr" anchorCtr="0"/>
                </a:tc>
                <a:tc>
                  <a:txBody>
                    <a:bodyPr/>
                    <a:p>
                      <a:pPr marL="0" indent="0" algn="ctr">
                        <a:spcBef>
                          <a:spcPct val="0"/>
                        </a:spcBef>
                        <a:spcAft>
                          <a:spcPct val="0"/>
                        </a:spcAft>
                      </a:pPr>
                      <a:r>
                        <a:rPr lang="zh-CN" sz="1400"/>
                        <a:t>计划三</a:t>
                      </a:r>
                      <a:endParaRPr lang="zh-CN" sz="1400"/>
                    </a:p>
                  </a:txBody>
                  <a:tcPr marL="34290" marR="34290" marT="0" marB="0" anchor="ctr" anchorCtr="0"/>
                </a:tc>
                <a:tc>
                  <a:txBody>
                    <a:bodyPr/>
                    <a:p>
                      <a:pPr marL="0" indent="0" algn="ctr">
                        <a:spcBef>
                          <a:spcPct val="0"/>
                        </a:spcBef>
                        <a:spcAft>
                          <a:spcPct val="0"/>
                        </a:spcAft>
                      </a:pPr>
                      <a:r>
                        <a:rPr lang="zh-CN" sz="1400"/>
                        <a:t>计划四</a:t>
                      </a:r>
                      <a:endParaRPr lang="zh-CN" sz="1400"/>
                    </a:p>
                  </a:txBody>
                  <a:tcPr marL="34290" marR="34290" marT="0" marB="0" anchor="ctr" anchorCtr="0"/>
                </a:tc>
              </a:tr>
              <a:tr h="312420">
                <a:tc>
                  <a:txBody>
                    <a:bodyPr/>
                    <a:p>
                      <a:pPr marL="0" indent="0" algn="l">
                        <a:spcBef>
                          <a:spcPct val="0"/>
                        </a:spcBef>
                        <a:spcAft>
                          <a:spcPct val="0"/>
                        </a:spcAft>
                      </a:pPr>
                      <a:r>
                        <a:rPr lang="zh-CN" sz="1400"/>
                        <a:t>原不含</a:t>
                      </a:r>
                      <a:endParaRPr 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solidFill>
                            <a:srgbClr val="FF0000"/>
                          </a:solidFill>
                        </a:rPr>
                        <a:t>×</a:t>
                      </a:r>
                      <a:endParaRPr lang="en-US" altLang="zh-CN" sz="1400">
                        <a:solidFill>
                          <a:srgbClr val="FF0000"/>
                        </a:solidFill>
                      </a:endParaRPr>
                    </a:p>
                  </a:txBody>
                  <a:tcPr marL="34290" marR="34290" marT="0" marB="0" anchor="ctr" anchorCtr="0"/>
                </a:tc>
                <a:tc>
                  <a:txBody>
                    <a:bodyPr/>
                    <a:p>
                      <a:pPr marL="0" indent="0" algn="ctr">
                        <a:spcBef>
                          <a:spcPct val="0"/>
                        </a:spcBef>
                        <a:spcAft>
                          <a:spcPct val="0"/>
                        </a:spcAft>
                      </a:pPr>
                      <a:r>
                        <a:rPr lang="en-US" altLang="zh-CN" sz="1400">
                          <a:solidFill>
                            <a:srgbClr val="FF0000"/>
                          </a:solidFill>
                        </a:rPr>
                        <a:t>×</a:t>
                      </a:r>
                      <a:endParaRPr lang="en-US" altLang="zh-CN" sz="1400">
                        <a:solidFill>
                          <a:srgbClr val="FF0000"/>
                        </a:solidFill>
                      </a:endParaRPr>
                    </a:p>
                  </a:txBody>
                  <a:tcPr marL="34290" marR="34290" marT="0" marB="0" anchor="ctr" anchorCtr="0"/>
                </a:tc>
                <a:tc>
                  <a:txBody>
                    <a:bodyPr/>
                    <a:p>
                      <a:pPr marL="0" indent="0" algn="ctr">
                        <a:spcBef>
                          <a:spcPct val="0"/>
                        </a:spcBef>
                        <a:spcAft>
                          <a:spcPct val="0"/>
                        </a:spcAft>
                      </a:pPr>
                      <a:r>
                        <a:rPr lang="en-US" altLang="zh-CN" sz="1400">
                          <a:solidFill>
                            <a:srgbClr val="FF0000"/>
                          </a:solidFill>
                        </a:rPr>
                        <a:t>×</a:t>
                      </a:r>
                      <a:endParaRPr lang="en-US" altLang="zh-CN" sz="1400">
                        <a:solidFill>
                          <a:srgbClr val="FF0000"/>
                        </a:solidFill>
                      </a:endParaRPr>
                    </a:p>
                  </a:txBody>
                  <a:tcPr marL="34290" marR="34290" marT="0" marB="0" anchor="ctr" anchorCtr="0"/>
                </a:tc>
                <a:tc>
                  <a:txBody>
                    <a:bodyPr/>
                    <a:p>
                      <a:pPr marL="0" indent="0" algn="ctr">
                        <a:spcBef>
                          <a:spcPct val="0"/>
                        </a:spcBef>
                        <a:spcAft>
                          <a:spcPct val="0"/>
                        </a:spcAft>
                      </a:pPr>
                      <a:r>
                        <a:rPr lang="en-US" altLang="zh-CN" sz="1400">
                          <a:solidFill>
                            <a:srgbClr val="FF0000"/>
                          </a:solidFill>
                        </a:rPr>
                        <a:t>×</a:t>
                      </a:r>
                      <a:endParaRPr lang="en-US" altLang="zh-CN" sz="1400">
                        <a:solidFill>
                          <a:srgbClr val="FF0000"/>
                        </a:solidFill>
                      </a:endParaRPr>
                    </a:p>
                  </a:txBody>
                  <a:tcPr marL="34290" marR="34290" marT="0" marB="0" anchor="ctr" anchorCtr="0"/>
                </a:tc>
              </a:tr>
              <a:tr h="312420">
                <a:tc>
                  <a:txBody>
                    <a:bodyPr/>
                    <a:p>
                      <a:pPr marL="0" indent="0" algn="l">
                        <a:spcBef>
                          <a:spcPct val="0"/>
                        </a:spcBef>
                        <a:spcAft>
                          <a:spcPct val="0"/>
                        </a:spcAft>
                      </a:pPr>
                      <a:r>
                        <a:rPr lang="zh-CN" sz="1400"/>
                        <a:t>原计划一</a:t>
                      </a:r>
                      <a:endParaRPr 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solidFill>
                            <a:srgbClr val="FF0000"/>
                          </a:solidFill>
                        </a:rPr>
                        <a:t>×</a:t>
                      </a:r>
                      <a:endParaRPr lang="en-US" altLang="zh-CN" sz="1400">
                        <a:solidFill>
                          <a:srgbClr val="FF0000"/>
                        </a:solidFill>
                      </a:endParaRPr>
                    </a:p>
                  </a:txBody>
                  <a:tcPr marL="34290" marR="34290" marT="0" marB="0" anchor="ctr" anchorCtr="0"/>
                </a:tc>
                <a:tc>
                  <a:txBody>
                    <a:bodyPr/>
                    <a:p>
                      <a:pPr marL="0" indent="0" algn="ctr">
                        <a:spcBef>
                          <a:spcPct val="0"/>
                        </a:spcBef>
                        <a:spcAft>
                          <a:spcPct val="0"/>
                        </a:spcAft>
                      </a:pPr>
                      <a:r>
                        <a:rPr lang="en-US" altLang="zh-CN" sz="1400">
                          <a:solidFill>
                            <a:srgbClr val="FF0000"/>
                          </a:solidFill>
                        </a:rPr>
                        <a:t>×</a:t>
                      </a:r>
                      <a:endParaRPr lang="en-US" altLang="zh-CN" sz="1400">
                        <a:solidFill>
                          <a:srgbClr val="FF0000"/>
                        </a:solidFill>
                      </a:endParaRPr>
                    </a:p>
                  </a:txBody>
                  <a:tcPr marL="34290" marR="34290" marT="0" marB="0" anchor="ctr" anchorCtr="0"/>
                </a:tc>
                <a:tc>
                  <a:txBody>
                    <a:bodyPr/>
                    <a:p>
                      <a:pPr marL="0" indent="0" algn="ctr">
                        <a:spcBef>
                          <a:spcPct val="0"/>
                        </a:spcBef>
                        <a:spcAft>
                          <a:spcPct val="0"/>
                        </a:spcAft>
                      </a:pPr>
                      <a:r>
                        <a:rPr lang="en-US" altLang="zh-CN" sz="1400">
                          <a:solidFill>
                            <a:srgbClr val="FF0000"/>
                          </a:solidFill>
                        </a:rPr>
                        <a:t>×</a:t>
                      </a:r>
                      <a:endParaRPr lang="en-US" altLang="zh-CN" sz="1400">
                        <a:solidFill>
                          <a:srgbClr val="FF0000"/>
                        </a:solidFill>
                      </a:endParaRPr>
                    </a:p>
                  </a:txBody>
                  <a:tcPr marL="34290" marR="34290" marT="0" marB="0" anchor="ctr" anchorCtr="0"/>
                </a:tc>
              </a:tr>
              <a:tr h="312420">
                <a:tc>
                  <a:txBody>
                    <a:bodyPr/>
                    <a:p>
                      <a:pPr marL="0" indent="0" algn="l">
                        <a:spcBef>
                          <a:spcPct val="0"/>
                        </a:spcBef>
                        <a:spcAft>
                          <a:spcPct val="0"/>
                        </a:spcAft>
                      </a:pPr>
                      <a:r>
                        <a:rPr lang="zh-CN" sz="1400"/>
                        <a:t>原计划二</a:t>
                      </a:r>
                      <a:endParaRPr 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solidFill>
                            <a:srgbClr val="FF0000"/>
                          </a:solidFill>
                        </a:rPr>
                        <a:t>×</a:t>
                      </a:r>
                      <a:endParaRPr lang="en-US" altLang="zh-CN" sz="1400">
                        <a:solidFill>
                          <a:srgbClr val="FF0000"/>
                        </a:solidFill>
                      </a:endParaRPr>
                    </a:p>
                  </a:txBody>
                  <a:tcPr marL="34290" marR="34290" marT="0" marB="0" anchor="ctr" anchorCtr="0"/>
                </a:tc>
                <a:tc>
                  <a:txBody>
                    <a:bodyPr/>
                    <a:p>
                      <a:pPr marL="0" indent="0" algn="ctr">
                        <a:spcBef>
                          <a:spcPct val="0"/>
                        </a:spcBef>
                        <a:spcAft>
                          <a:spcPct val="0"/>
                        </a:spcAft>
                      </a:pPr>
                      <a:r>
                        <a:rPr lang="en-US" altLang="zh-CN" sz="1400">
                          <a:solidFill>
                            <a:srgbClr val="FF0000"/>
                          </a:solidFill>
                        </a:rPr>
                        <a:t>×</a:t>
                      </a:r>
                      <a:endParaRPr lang="en-US" altLang="zh-CN" sz="1400">
                        <a:solidFill>
                          <a:srgbClr val="FF0000"/>
                        </a:solidFill>
                      </a:endParaRPr>
                    </a:p>
                  </a:txBody>
                  <a:tcPr marL="34290" marR="34290" marT="0" marB="0" anchor="ctr" anchorCtr="0"/>
                </a:tc>
              </a:tr>
              <a:tr h="312420">
                <a:tc>
                  <a:txBody>
                    <a:bodyPr/>
                    <a:p>
                      <a:pPr marL="0" indent="0" algn="l">
                        <a:spcBef>
                          <a:spcPct val="0"/>
                        </a:spcBef>
                        <a:spcAft>
                          <a:spcPct val="0"/>
                        </a:spcAft>
                      </a:pPr>
                      <a:r>
                        <a:rPr lang="zh-CN" sz="1400"/>
                        <a:t>原计划三</a:t>
                      </a:r>
                      <a:endParaRPr 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solidFill>
                            <a:srgbClr val="FF0000"/>
                          </a:solidFill>
                        </a:rPr>
                        <a:t>×</a:t>
                      </a:r>
                      <a:endParaRPr lang="en-US" altLang="zh-CN" sz="1400">
                        <a:solidFill>
                          <a:srgbClr val="FF0000"/>
                        </a:solidFill>
                      </a:endParaRPr>
                    </a:p>
                  </a:txBody>
                  <a:tcPr marL="34290" marR="34290" marT="0" marB="0" anchor="ctr" anchorCtr="0"/>
                </a:tc>
              </a:tr>
              <a:tr h="312420">
                <a:tc>
                  <a:txBody>
                    <a:bodyPr/>
                    <a:p>
                      <a:pPr marL="0" indent="0" algn="l">
                        <a:spcBef>
                          <a:spcPct val="0"/>
                        </a:spcBef>
                        <a:spcAft>
                          <a:spcPct val="0"/>
                        </a:spcAft>
                      </a:pPr>
                      <a:r>
                        <a:rPr lang="zh-CN" sz="1400"/>
                        <a:t>原计划四</a:t>
                      </a:r>
                      <a:endParaRPr 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c>
                  <a:txBody>
                    <a:bodyPr/>
                    <a:p>
                      <a:pPr marL="0" indent="0" algn="ctr">
                        <a:spcBef>
                          <a:spcPct val="0"/>
                        </a:spcBef>
                        <a:spcAft>
                          <a:spcPct val="0"/>
                        </a:spcAft>
                      </a:pPr>
                      <a:r>
                        <a:rPr lang="en-US" altLang="zh-CN" sz="1400"/>
                        <a:t>√/N</a:t>
                      </a:r>
                      <a:endParaRPr lang="en-US" altLang="zh-CN" sz="1400"/>
                    </a:p>
                  </a:txBody>
                  <a:tcPr marL="34290" marR="34290" marT="0" marB="0" anchor="ctr" anchorCtr="0"/>
                </a:tc>
              </a:tr>
            </a:tbl>
          </a:graphicData>
        </a:graphic>
      </p:graphicFrame>
      <p:sp>
        <p:nvSpPr>
          <p:cNvPr id="8" name="文本框 7"/>
          <p:cNvSpPr txBox="1"/>
          <p:nvPr/>
        </p:nvSpPr>
        <p:spPr>
          <a:xfrm>
            <a:off x="3485515" y="3114040"/>
            <a:ext cx="7513638" cy="771525"/>
          </a:xfrm>
          <a:prstGeom prst="rect">
            <a:avLst/>
          </a:prstGeom>
        </p:spPr>
        <p:txBody>
          <a:bodyPr>
            <a:noAutofit/>
          </a:bodyPr>
          <a:p>
            <a:endParaRPr lang="en-US" altLang="zh-CN" sz="1400">
              <a:latin typeface="+mn-ea"/>
              <a:cs typeface="+mn-ea"/>
            </a:endParaRPr>
          </a:p>
          <a:p>
            <a:pPr marL="0" indent="0" algn="l" defTabSz="266700">
              <a:lnSpc>
                <a:spcPct val="150000"/>
              </a:lnSpc>
              <a:spcBef>
                <a:spcPts val="700"/>
              </a:spcBef>
              <a:spcAft>
                <a:spcPct val="0"/>
              </a:spcAft>
            </a:pPr>
            <a:r>
              <a:rPr lang="zh-CN" altLang="en-US" sz="1400" b="1">
                <a:latin typeface="+mn-ea"/>
                <a:cs typeface="+mn-ea"/>
              </a:rPr>
              <a:t>海外医疗计划映射</a:t>
            </a:r>
            <a:endParaRPr lang="zh-CN" altLang="en-US" sz="1400" b="1">
              <a:latin typeface="+mn-ea"/>
              <a:cs typeface="+mn-ea"/>
            </a:endParaRPr>
          </a:p>
          <a:p>
            <a:pPr marL="25400" indent="304800" algn="just" defTabSz="266700">
              <a:lnSpc>
                <a:spcPct val="150000"/>
              </a:lnSpc>
              <a:spcBef>
                <a:spcPct val="0"/>
              </a:spcBef>
              <a:spcAft>
                <a:spcPct val="0"/>
              </a:spcAft>
            </a:pPr>
            <a:r>
              <a:rPr lang="zh-CN" altLang="en-US" sz="1400">
                <a:latin typeface="+mn-ea"/>
                <a:cs typeface="+mn-ea"/>
              </a:rPr>
              <a:t>“重投”或“同转”的保单不支持新增或提升海外医疗责任，具体可投保映射关系如下：</a:t>
            </a:r>
            <a:endParaRPr lang="zh-CN" altLang="en-US" sz="1400">
              <a:latin typeface="+mn-ea"/>
              <a:cs typeface="+mn-ea"/>
            </a:endParaRPr>
          </a:p>
        </p:txBody>
      </p:sp>
      <p:graphicFrame>
        <p:nvGraphicFramePr>
          <p:cNvPr id="9" name="表格 8"/>
          <p:cNvGraphicFramePr/>
          <p:nvPr>
            <p:custDataLst>
              <p:tags r:id="rId3"/>
            </p:custDataLst>
          </p:nvPr>
        </p:nvGraphicFramePr>
        <p:xfrm>
          <a:off x="3485515" y="4159568"/>
          <a:ext cx="8272780" cy="2279650"/>
        </p:xfrm>
        <a:graphic>
          <a:graphicData uri="http://schemas.openxmlformats.org/drawingml/2006/table">
            <a:tbl>
              <a:tblPr firstRow="1" bandRow="1">
                <a:tableStyleId>{25428BEC-75F9-4302-A52C-F3321C2C261A}</a:tableStyleId>
              </a:tblPr>
              <a:tblGrid>
                <a:gridCol w="2331085"/>
                <a:gridCol w="2055495"/>
                <a:gridCol w="2021840"/>
                <a:gridCol w="1864360"/>
              </a:tblGrid>
              <a:tr h="883285">
                <a:tc>
                  <a:txBody>
                    <a:bodyPr/>
                    <a:p>
                      <a:pPr marL="0" indent="0" algn="ctr">
                        <a:spcBef>
                          <a:spcPct val="0"/>
                        </a:spcBef>
                        <a:spcAft>
                          <a:spcPct val="0"/>
                        </a:spcAft>
                      </a:pPr>
                      <a:r>
                        <a:rPr lang="zh-CN" sz="1600"/>
                        <a:t>海外医疗责任</a:t>
                      </a:r>
                      <a:endParaRPr lang="zh-CN" sz="1600"/>
                    </a:p>
                  </a:txBody>
                  <a:tcPr marL="34290" marR="34290" marT="0" marB="0" anchor="ctr" anchorCtr="0"/>
                </a:tc>
                <a:tc>
                  <a:txBody>
                    <a:bodyPr/>
                    <a:p>
                      <a:pPr marL="0" indent="0" algn="ctr">
                        <a:spcBef>
                          <a:spcPct val="0"/>
                        </a:spcBef>
                        <a:spcAft>
                          <a:spcPct val="0"/>
                        </a:spcAft>
                      </a:pPr>
                      <a:r>
                        <a:rPr lang="zh-CN" sz="1600"/>
                        <a:t>不含</a:t>
                      </a:r>
                      <a:endParaRPr lang="zh-CN" sz="1600"/>
                    </a:p>
                  </a:txBody>
                  <a:tcPr marL="34290" marR="34290" marT="0" marB="0" anchor="ctr" anchorCtr="0"/>
                </a:tc>
                <a:tc>
                  <a:txBody>
                    <a:bodyPr/>
                    <a:p>
                      <a:pPr marL="0" indent="0" algn="ctr">
                        <a:spcBef>
                          <a:spcPct val="0"/>
                        </a:spcBef>
                        <a:spcAft>
                          <a:spcPct val="0"/>
                        </a:spcAft>
                      </a:pPr>
                      <a:r>
                        <a:rPr lang="zh-CN" sz="1600"/>
                        <a:t>计划一</a:t>
                      </a:r>
                      <a:endParaRPr lang="zh-CN" sz="1600"/>
                    </a:p>
                  </a:txBody>
                  <a:tcPr marL="34290" marR="34290" marT="0" marB="0" anchor="ctr" anchorCtr="0"/>
                </a:tc>
                <a:tc>
                  <a:txBody>
                    <a:bodyPr/>
                    <a:p>
                      <a:pPr marL="0" indent="0" algn="ctr">
                        <a:spcBef>
                          <a:spcPct val="0"/>
                        </a:spcBef>
                        <a:spcAft>
                          <a:spcPct val="0"/>
                        </a:spcAft>
                      </a:pPr>
                      <a:r>
                        <a:rPr lang="zh-CN" sz="1600"/>
                        <a:t>计划二</a:t>
                      </a:r>
                      <a:endParaRPr lang="zh-CN" sz="1600"/>
                    </a:p>
                  </a:txBody>
                  <a:tcPr marL="34290" marR="34290" marT="0" marB="0" anchor="ctr" anchorCtr="0"/>
                </a:tc>
              </a:tr>
              <a:tr h="466090">
                <a:tc>
                  <a:txBody>
                    <a:bodyPr/>
                    <a:p>
                      <a:pPr marL="0" indent="0" algn="l">
                        <a:spcBef>
                          <a:spcPct val="0"/>
                        </a:spcBef>
                        <a:spcAft>
                          <a:spcPct val="0"/>
                        </a:spcAft>
                      </a:pPr>
                      <a:r>
                        <a:rPr lang="zh-CN" sz="1600"/>
                        <a:t>原不含</a:t>
                      </a:r>
                      <a:endParaRPr 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r>
              <a:tr h="464820">
                <a:tc>
                  <a:txBody>
                    <a:bodyPr/>
                    <a:p>
                      <a:pPr marL="0" indent="0" algn="l">
                        <a:spcBef>
                          <a:spcPct val="0"/>
                        </a:spcBef>
                        <a:spcAft>
                          <a:spcPct val="0"/>
                        </a:spcAft>
                      </a:pPr>
                      <a:r>
                        <a:rPr lang="zh-CN" sz="1600"/>
                        <a:t>原计划一</a:t>
                      </a:r>
                      <a:endParaRPr 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solidFill>
                            <a:srgbClr val="FF0000"/>
                          </a:solidFill>
                        </a:rPr>
                        <a:t>×</a:t>
                      </a:r>
                      <a:endParaRPr lang="en-US" altLang="zh-CN" sz="1600">
                        <a:solidFill>
                          <a:srgbClr val="FF0000"/>
                        </a:solidFill>
                      </a:endParaRPr>
                    </a:p>
                  </a:txBody>
                  <a:tcPr marL="34290" marR="34290" marT="0" marB="0" anchor="ctr" anchorCtr="0"/>
                </a:tc>
              </a:tr>
              <a:tr h="465455">
                <a:tc>
                  <a:txBody>
                    <a:bodyPr/>
                    <a:p>
                      <a:pPr marL="0" indent="0" algn="l">
                        <a:spcBef>
                          <a:spcPct val="0"/>
                        </a:spcBef>
                        <a:spcAft>
                          <a:spcPct val="0"/>
                        </a:spcAft>
                      </a:pPr>
                      <a:r>
                        <a:rPr lang="zh-CN" sz="1600"/>
                        <a:t>原计划二</a:t>
                      </a:r>
                      <a:endParaRPr 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c>
                  <a:txBody>
                    <a:bodyPr/>
                    <a:p>
                      <a:pPr marL="0" indent="0" algn="ctr">
                        <a:spcBef>
                          <a:spcPct val="0"/>
                        </a:spcBef>
                        <a:spcAft>
                          <a:spcPct val="0"/>
                        </a:spcAft>
                      </a:pPr>
                      <a:r>
                        <a:rPr lang="en-US" altLang="zh-CN" sz="1600"/>
                        <a:t>√/N</a:t>
                      </a:r>
                      <a:endParaRPr lang="en-US" altLang="zh-CN" sz="1600"/>
                    </a:p>
                  </a:txBody>
                  <a:tcPr marL="34290" marR="34290" marT="0" marB="0" anchor="ctr" anchorCtr="0"/>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01" name="Object 5501"/>
          <p:cNvSpPr txBox="1"/>
          <p:nvPr/>
        </p:nvSpPr>
        <p:spPr>
          <a:xfrm>
            <a:off x="669608" y="372428"/>
            <a:ext cx="2987040" cy="615950"/>
          </a:xfrm>
          <a:prstGeom prst="rect">
            <a:avLst/>
          </a:prstGeom>
        </p:spPr>
        <p:txBody>
          <a:bodyPr vert="horz" wrap="square" lIns="0" tIns="54415" rIns="0" bIns="54415" rtlCol="0" anchor="ctr" anchorCtr="0">
            <a:noAutofit/>
          </a:bodyPr>
          <a:lstStyle/>
          <a:p>
            <a:pPr algn="l">
              <a:lnSpc>
                <a:spcPct val="100000"/>
              </a:lnSpc>
            </a:pPr>
            <a:r>
              <a:rPr lang="zh-CN" sz="3065" b="1" i="0" dirty="0" smtClean="0">
                <a:solidFill>
                  <a:srgbClr val="000000"/>
                </a:solidFill>
                <a:latin typeface="Impact" panose="020B0806030902050204" charset="0"/>
                <a:ea typeface="微软雅黑" panose="020B0503020204020204" charset="-122"/>
              </a:rPr>
              <a:t>保全规则</a:t>
            </a:r>
            <a:endParaRPr lang="zh-CN" altLang="en-US" sz="3065" b="1" i="0" dirty="0" smtClean="0">
              <a:solidFill>
                <a:srgbClr val="000000"/>
              </a:solidFill>
              <a:latin typeface="Impact" panose="020B0806030902050204" charset="0"/>
              <a:ea typeface="微软雅黑" panose="020B0503020204020204" charset="-122"/>
            </a:endParaRPr>
          </a:p>
        </p:txBody>
      </p:sp>
      <p:pic>
        <p:nvPicPr>
          <p:cNvPr id="95503" name="image 5503"/>
          <p:cNvPicPr>
            <a:picLocks noChangeAspect="1"/>
          </p:cNvPicPr>
          <p:nvPr/>
        </p:nvPicPr>
        <p:blipFill>
          <a:blip r:embed="rId1"/>
          <a:srcRect/>
          <a:stretch>
            <a:fillRect/>
          </a:stretch>
        </p:blipFill>
        <p:spPr>
          <a:xfrm>
            <a:off x="9004683" y="372533"/>
            <a:ext cx="2713183" cy="802368"/>
          </a:xfrm>
          <a:prstGeom prst="rect">
            <a:avLst/>
          </a:prstGeom>
        </p:spPr>
      </p:pic>
      <p:graphicFrame>
        <p:nvGraphicFramePr>
          <p:cNvPr id="4" name="表格 3"/>
          <p:cNvGraphicFramePr/>
          <p:nvPr>
            <p:custDataLst>
              <p:tags r:id="rId2"/>
            </p:custDataLst>
          </p:nvPr>
        </p:nvGraphicFramePr>
        <p:xfrm>
          <a:off x="669608" y="1461453"/>
          <a:ext cx="11056620" cy="5188585"/>
        </p:xfrm>
        <a:graphic>
          <a:graphicData uri="http://schemas.openxmlformats.org/drawingml/2006/table">
            <a:tbl>
              <a:tblPr firstRow="1" bandRow="1">
                <a:tableStyleId>{5C22544A-7EE6-4342-B048-85BDC9FD1C3A}</a:tableStyleId>
              </a:tblPr>
              <a:tblGrid>
                <a:gridCol w="5528310"/>
                <a:gridCol w="5528310"/>
              </a:tblGrid>
              <a:tr h="457200">
                <a:tc>
                  <a:txBody>
                    <a:bodyPr/>
                    <a:p>
                      <a:pPr algn="ctr">
                        <a:buNone/>
                      </a:pPr>
                      <a:r>
                        <a:rPr lang="zh-CN" altLang="en-US" sz="2700" b="1">
                          <a:solidFill>
                            <a:schemeClr val="bg1"/>
                          </a:solidFill>
                          <a:latin typeface="+mn-ea"/>
                        </a:rPr>
                        <a:t>保全规则</a:t>
                      </a:r>
                      <a:endParaRPr lang="zh-CN" altLang="en-US" sz="2700" b="1">
                        <a:solidFill>
                          <a:schemeClr val="bg1"/>
                        </a:solidFill>
                        <a:latin typeface="+mn-ea"/>
                      </a:endParaRPr>
                    </a:p>
                  </a:txBody>
                  <a:tcPr marL="45720" marR="45720" marT="22860" marB="22860" anchor="ctr" anchorCtr="0">
                    <a:solidFill>
                      <a:schemeClr val="accent6">
                        <a:lumMod val="75000"/>
                      </a:schemeClr>
                    </a:solidFill>
                  </a:tcPr>
                </a:tc>
                <a:tc>
                  <a:txBody>
                    <a:bodyPr/>
                    <a:p>
                      <a:pPr algn="ctr">
                        <a:buNone/>
                      </a:pPr>
                      <a:r>
                        <a:rPr lang="zh-CN" altLang="en-US" sz="2700" b="0">
                          <a:solidFill>
                            <a:schemeClr val="bg1"/>
                          </a:solidFill>
                          <a:latin typeface="+mn-ea"/>
                          <a:sym typeface="+mn-ea"/>
                        </a:rPr>
                        <a:t>微信保全项目</a:t>
                      </a:r>
                      <a:endParaRPr lang="zh-CN" altLang="en-US" sz="2700" b="0">
                        <a:solidFill>
                          <a:schemeClr val="bg1"/>
                        </a:solidFill>
                        <a:latin typeface="+mn-ea"/>
                        <a:sym typeface="+mn-ea"/>
                      </a:endParaRPr>
                    </a:p>
                  </a:txBody>
                  <a:tcPr marL="45720" marR="45720" marT="22860" marB="22860" anchor="ctr" anchorCtr="0">
                    <a:solidFill>
                      <a:schemeClr val="accent6">
                        <a:lumMod val="75000"/>
                      </a:schemeClr>
                    </a:solidFill>
                  </a:tcPr>
                </a:tc>
              </a:tr>
              <a:tr h="4731385">
                <a:tc>
                  <a:txBody>
                    <a:bodyPr/>
                    <a:p>
                      <a:pPr algn="l">
                        <a:lnSpc>
                          <a:spcPct val="150000"/>
                        </a:lnSpc>
                        <a:buNone/>
                      </a:pPr>
                      <a:r>
                        <a:rPr lang="en-US" altLang="zh-CN" sz="1400" b="0">
                          <a:solidFill>
                            <a:schemeClr val="tx1"/>
                          </a:solidFill>
                          <a:latin typeface="+mj-ea"/>
                          <a:ea typeface="+mj-ea"/>
                          <a:cs typeface="+mj-ea"/>
                          <a:sym typeface="+mn-ea"/>
                        </a:rPr>
                        <a:t>1</a:t>
                      </a:r>
                      <a:r>
                        <a:rPr lang="zh-CN" altLang="en-US" sz="1400" b="0">
                          <a:solidFill>
                            <a:schemeClr val="tx1"/>
                          </a:solidFill>
                          <a:latin typeface="+mj-ea"/>
                          <a:ea typeface="+mj-ea"/>
                          <a:cs typeface="+mj-ea"/>
                          <a:sym typeface="+mn-ea"/>
                        </a:rPr>
                        <a:t>、保险期间内不能变更保险方案，犹豫期内不能加减被保险人</a:t>
                      </a:r>
                      <a:r>
                        <a:rPr lang="en-US" altLang="zh-CN" sz="1400" b="0">
                          <a:solidFill>
                            <a:schemeClr val="tx1"/>
                          </a:solidFill>
                          <a:latin typeface="+mj-ea"/>
                          <a:ea typeface="+mj-ea"/>
                          <a:cs typeface="+mj-ea"/>
                          <a:sym typeface="+mn-ea"/>
                        </a:rPr>
                        <a:t>。</a:t>
                      </a:r>
                      <a:endParaRPr lang="zh-CN" altLang="en-US" sz="1400" b="0">
                        <a:solidFill>
                          <a:schemeClr val="tx1"/>
                        </a:solidFill>
                        <a:latin typeface="+mj-ea"/>
                        <a:ea typeface="+mj-ea"/>
                        <a:cs typeface="+mj-ea"/>
                        <a:sym typeface="+mn-ea"/>
                      </a:endParaRPr>
                    </a:p>
                    <a:p>
                      <a:pPr algn="l">
                        <a:lnSpc>
                          <a:spcPct val="150000"/>
                        </a:lnSpc>
                        <a:buNone/>
                      </a:pPr>
                      <a:r>
                        <a:rPr lang="en-US" altLang="zh-CN" sz="1400" b="0">
                          <a:solidFill>
                            <a:schemeClr val="tx1"/>
                          </a:solidFill>
                          <a:latin typeface="+mj-ea"/>
                          <a:ea typeface="+mj-ea"/>
                          <a:cs typeface="+mj-ea"/>
                          <a:sym typeface="+mn-ea"/>
                        </a:rPr>
                        <a:t>2</a:t>
                      </a:r>
                      <a:r>
                        <a:rPr lang="zh-CN" altLang="en-US" sz="1400" b="0">
                          <a:solidFill>
                            <a:schemeClr val="tx1"/>
                          </a:solidFill>
                          <a:latin typeface="+mj-ea"/>
                          <a:ea typeface="+mj-ea"/>
                          <a:cs typeface="+mj-ea"/>
                          <a:sym typeface="+mn-ea"/>
                        </a:rPr>
                        <a:t>、因家庭成员变化新增被保险人，需进行健康告知。家庭成员变化指</a:t>
                      </a:r>
                      <a:r>
                        <a:rPr lang="en-US" altLang="zh-CN" sz="1400" b="0">
                          <a:solidFill>
                            <a:schemeClr val="tx1"/>
                          </a:solidFill>
                          <a:latin typeface="+mj-ea"/>
                          <a:ea typeface="+mj-ea"/>
                          <a:cs typeface="+mj-ea"/>
                          <a:sym typeface="+mn-ea"/>
                        </a:rPr>
                        <a:t>：</a:t>
                      </a:r>
                      <a:endParaRPr lang="en-US" altLang="zh-CN" sz="1400" b="0">
                        <a:solidFill>
                          <a:schemeClr val="tx1"/>
                        </a:solidFill>
                        <a:latin typeface="+mj-ea"/>
                        <a:ea typeface="+mj-ea"/>
                        <a:cs typeface="+mj-ea"/>
                        <a:sym typeface="+mn-ea"/>
                      </a:endParaRPr>
                    </a:p>
                    <a:p>
                      <a:pPr algn="l">
                        <a:lnSpc>
                          <a:spcPct val="150000"/>
                        </a:lnSpc>
                        <a:buNone/>
                      </a:pPr>
                      <a:r>
                        <a:rPr lang="zh-CN" altLang="en-US" sz="1400" b="0">
                          <a:solidFill>
                            <a:schemeClr val="tx1"/>
                          </a:solidFill>
                          <a:latin typeface="+mj-ea"/>
                          <a:ea typeface="+mj-ea"/>
                          <a:cs typeface="+mj-ea"/>
                          <a:sym typeface="+mn-ea"/>
                        </a:rPr>
                        <a:t>（</a:t>
                      </a:r>
                      <a:r>
                        <a:rPr lang="en-US" altLang="zh-CN" sz="1400" b="0">
                          <a:solidFill>
                            <a:schemeClr val="tx1"/>
                          </a:solidFill>
                          <a:latin typeface="+mj-ea"/>
                          <a:ea typeface="+mj-ea"/>
                          <a:cs typeface="+mj-ea"/>
                          <a:sym typeface="+mn-ea"/>
                        </a:rPr>
                        <a:t>1</a:t>
                      </a:r>
                      <a:r>
                        <a:rPr lang="zh-CN" altLang="en-US" sz="1400" b="0">
                          <a:solidFill>
                            <a:schemeClr val="tx1"/>
                          </a:solidFill>
                          <a:latin typeface="+mj-ea"/>
                          <a:ea typeface="+mj-ea"/>
                          <a:cs typeface="+mj-ea"/>
                          <a:sym typeface="+mn-ea"/>
                        </a:rPr>
                        <a:t>）新婚配偶，应在登记结婚所在保单年度内申请加保</a:t>
                      </a:r>
                      <a:endParaRPr lang="zh-CN" altLang="en-US" sz="1400" b="0">
                        <a:solidFill>
                          <a:schemeClr val="tx1"/>
                        </a:solidFill>
                        <a:latin typeface="+mj-ea"/>
                        <a:ea typeface="+mj-ea"/>
                        <a:cs typeface="+mj-ea"/>
                        <a:sym typeface="+mn-ea"/>
                      </a:endParaRPr>
                    </a:p>
                    <a:p>
                      <a:pPr algn="l">
                        <a:lnSpc>
                          <a:spcPct val="150000"/>
                        </a:lnSpc>
                        <a:buNone/>
                      </a:pPr>
                      <a:r>
                        <a:rPr lang="zh-CN" altLang="en-US" sz="1400" b="0">
                          <a:solidFill>
                            <a:schemeClr val="tx1"/>
                          </a:solidFill>
                          <a:latin typeface="+mj-ea"/>
                          <a:ea typeface="+mj-ea"/>
                          <a:cs typeface="+mj-ea"/>
                          <a:sym typeface="+mn-ea"/>
                        </a:rPr>
                        <a:t>（</a:t>
                      </a:r>
                      <a:r>
                        <a:rPr lang="en-US" altLang="zh-CN" sz="1400" b="0">
                          <a:solidFill>
                            <a:schemeClr val="tx1"/>
                          </a:solidFill>
                          <a:latin typeface="+mj-ea"/>
                          <a:ea typeface="+mj-ea"/>
                          <a:cs typeface="+mj-ea"/>
                          <a:sym typeface="+mn-ea"/>
                        </a:rPr>
                        <a:t>2</a:t>
                      </a:r>
                      <a:r>
                        <a:rPr lang="zh-CN" altLang="en-US" sz="1400" b="0">
                          <a:solidFill>
                            <a:schemeClr val="tx1"/>
                          </a:solidFill>
                          <a:latin typeface="+mj-ea"/>
                          <a:ea typeface="+mj-ea"/>
                          <a:cs typeface="+mj-ea"/>
                          <a:sym typeface="+mn-ea"/>
                        </a:rPr>
                        <a:t>）新生儿，应在出生满</a:t>
                      </a:r>
                      <a:r>
                        <a:rPr lang="en-US" altLang="zh-CN" sz="1400" b="0">
                          <a:solidFill>
                            <a:schemeClr val="tx1"/>
                          </a:solidFill>
                          <a:latin typeface="+mj-ea"/>
                          <a:ea typeface="+mj-ea"/>
                          <a:cs typeface="+mj-ea"/>
                          <a:sym typeface="+mn-ea"/>
                        </a:rPr>
                        <a:t>30</a:t>
                      </a:r>
                      <a:r>
                        <a:rPr lang="zh-CN" altLang="en-US" sz="1400" b="0">
                          <a:solidFill>
                            <a:schemeClr val="tx1"/>
                          </a:solidFill>
                          <a:latin typeface="+mj-ea"/>
                          <a:ea typeface="+mj-ea"/>
                          <a:cs typeface="+mj-ea"/>
                          <a:sym typeface="+mn-ea"/>
                        </a:rPr>
                        <a:t>天后（含）申请加保。</a:t>
                      </a:r>
                      <a:endParaRPr lang="zh-CN" altLang="en-US" sz="1400" b="0">
                        <a:solidFill>
                          <a:schemeClr val="tx1"/>
                        </a:solidFill>
                        <a:latin typeface="+mj-ea"/>
                        <a:ea typeface="+mj-ea"/>
                        <a:cs typeface="+mj-ea"/>
                        <a:sym typeface="+mn-ea"/>
                      </a:endParaRPr>
                    </a:p>
                    <a:p>
                      <a:pPr algn="l">
                        <a:lnSpc>
                          <a:spcPct val="150000"/>
                        </a:lnSpc>
                        <a:buNone/>
                      </a:pPr>
                      <a:r>
                        <a:rPr lang="en-US" altLang="zh-CN" sz="1400" b="0">
                          <a:solidFill>
                            <a:schemeClr val="tx1"/>
                          </a:solidFill>
                          <a:latin typeface="+mj-ea"/>
                          <a:ea typeface="+mj-ea"/>
                          <a:cs typeface="+mj-ea"/>
                          <a:sym typeface="+mn-ea"/>
                        </a:rPr>
                        <a:t>3</a:t>
                      </a:r>
                      <a:r>
                        <a:rPr lang="zh-CN" altLang="en-US" sz="1400" b="0">
                          <a:solidFill>
                            <a:schemeClr val="tx1"/>
                          </a:solidFill>
                          <a:latin typeface="+mj-ea"/>
                          <a:ea typeface="+mj-ea"/>
                          <a:cs typeface="+mj-ea"/>
                          <a:sym typeface="+mn-ea"/>
                        </a:rPr>
                        <a:t>、家庭单，如部分被保险人退保，退保的被保险人不能在原保单再次加保。</a:t>
                      </a:r>
                      <a:endParaRPr lang="zh-CN" altLang="en-US" sz="1400" b="0">
                        <a:solidFill>
                          <a:schemeClr val="tx1"/>
                        </a:solidFill>
                        <a:latin typeface="+mj-ea"/>
                        <a:ea typeface="+mj-ea"/>
                        <a:cs typeface="+mj-ea"/>
                        <a:sym typeface="+mn-ea"/>
                      </a:endParaRPr>
                    </a:p>
                    <a:p>
                      <a:pPr algn="l">
                        <a:lnSpc>
                          <a:spcPct val="150000"/>
                        </a:lnSpc>
                        <a:buNone/>
                      </a:pPr>
                      <a:r>
                        <a:rPr lang="en-US" altLang="zh-CN" sz="1400" b="0">
                          <a:solidFill>
                            <a:schemeClr val="tx1"/>
                          </a:solidFill>
                          <a:latin typeface="+mj-ea"/>
                          <a:ea typeface="+mj-ea"/>
                          <a:cs typeface="+mj-ea"/>
                          <a:sym typeface="+mn-ea"/>
                        </a:rPr>
                        <a:t>4</a:t>
                      </a:r>
                      <a:r>
                        <a:rPr lang="zh-CN" altLang="en-US" sz="1400" b="0">
                          <a:solidFill>
                            <a:schemeClr val="tx1"/>
                          </a:solidFill>
                          <a:latin typeface="+mj-ea"/>
                          <a:ea typeface="+mj-ea"/>
                          <a:cs typeface="+mj-ea"/>
                          <a:sym typeface="+mn-ea"/>
                        </a:rPr>
                        <a:t>、本产品支持以下保全项目：投保人及投保人资料变更、客户联系方式变更、客户资料变更、客户签名变更、特别约定变更、补充告知、被保险人重要资料变更、客户职业变更、保险合同补发、交费方式及交费账号变更、生效前撤销合同、犹豫期解除合同、协议退保、解除合同、新增附属被保险人</a:t>
                      </a:r>
                      <a:r>
                        <a:rPr lang="en-US" altLang="zh-CN" sz="1400" b="0">
                          <a:solidFill>
                            <a:schemeClr val="tx1"/>
                          </a:solidFill>
                          <a:latin typeface="+mj-ea"/>
                          <a:ea typeface="+mj-ea"/>
                          <a:cs typeface="+mj-ea"/>
                          <a:sym typeface="+mn-ea"/>
                        </a:rPr>
                        <a:t>。</a:t>
                      </a:r>
                      <a:endParaRPr lang="en-US" altLang="zh-CN" sz="1400" b="0">
                        <a:solidFill>
                          <a:schemeClr val="tx1"/>
                        </a:solidFill>
                        <a:latin typeface="+mj-ea"/>
                        <a:ea typeface="+mj-ea"/>
                        <a:cs typeface="+mj-ea"/>
                        <a:sym typeface="+mn-ea"/>
                      </a:endParaRPr>
                    </a:p>
                  </a:txBody>
                  <a:tcPr marL="45720" marR="45720" marT="22860" marB="22860" anchor="ctr" anchorCtr="0">
                    <a:solidFill>
                      <a:schemeClr val="bg1"/>
                    </a:solidFill>
                  </a:tcPr>
                </a:tc>
                <a:tc>
                  <a:txBody>
                    <a:bodyPr/>
                    <a:p>
                      <a:pPr algn="l">
                        <a:lnSpc>
                          <a:spcPct val="150000"/>
                        </a:lnSpc>
                        <a:buNone/>
                      </a:pPr>
                      <a:endParaRPr lang="en-US" altLang="zh-CN" sz="1400" b="0">
                        <a:solidFill>
                          <a:schemeClr val="tx1"/>
                        </a:solidFill>
                        <a:latin typeface="+mn-ea"/>
                        <a:sym typeface="+mn-ea"/>
                      </a:endParaRPr>
                    </a:p>
                  </a:txBody>
                  <a:tcPr marL="45720" marR="45720" marT="22860" marB="22860" anchor="ctr" anchorCtr="0">
                    <a:solidFill>
                      <a:schemeClr val="bg1"/>
                    </a:solidFill>
                  </a:tcPr>
                </a:tc>
              </a:tr>
            </a:tbl>
          </a:graphicData>
        </a:graphic>
      </p:graphicFrame>
      <p:graphicFrame>
        <p:nvGraphicFramePr>
          <p:cNvPr id="3" name="表格 2"/>
          <p:cNvGraphicFramePr/>
          <p:nvPr>
            <p:custDataLst>
              <p:tags r:id="rId3"/>
            </p:custDataLst>
          </p:nvPr>
        </p:nvGraphicFramePr>
        <p:xfrm>
          <a:off x="6471603" y="2038668"/>
          <a:ext cx="5230495" cy="4031615"/>
        </p:xfrm>
        <a:graphic>
          <a:graphicData uri="http://schemas.openxmlformats.org/drawingml/2006/table">
            <a:tbl>
              <a:tblPr firstRow="1" bandRow="1">
                <a:tableStyleId>{3D8293E4-5AEB-4FD7-BC2C-38E53DEF4AE8}</a:tableStyleId>
              </a:tblPr>
              <a:tblGrid>
                <a:gridCol w="1299845"/>
                <a:gridCol w="3930650"/>
              </a:tblGrid>
              <a:tr h="575945">
                <a:tc>
                  <a:txBody>
                    <a:bodyPr/>
                    <a:p>
                      <a:pPr marL="85725" indent="0" algn="ctr" fontAlgn="b">
                        <a:spcBef>
                          <a:spcPct val="0"/>
                        </a:spcBef>
                        <a:spcAft>
                          <a:spcPct val="0"/>
                        </a:spcAft>
                      </a:pPr>
                      <a:r>
                        <a:rPr lang="zh-CN" sz="1800"/>
                        <a:t>保全编码</a:t>
                      </a:r>
                      <a:endParaRPr lang="zh-CN" sz="1800"/>
                    </a:p>
                  </a:txBody>
                  <a:tcPr marL="34290" marR="34290" marT="0" marB="0" anchor="ctr" anchorCtr="0"/>
                </a:tc>
                <a:tc>
                  <a:txBody>
                    <a:bodyPr/>
                    <a:p>
                      <a:pPr marL="85725" indent="0" algn="ctr" fontAlgn="b">
                        <a:spcBef>
                          <a:spcPct val="0"/>
                        </a:spcBef>
                        <a:spcAft>
                          <a:spcPct val="0"/>
                        </a:spcAft>
                      </a:pPr>
                      <a:r>
                        <a:rPr lang="zh-CN" sz="1800"/>
                        <a:t>保全名称</a:t>
                      </a:r>
                      <a:endParaRPr lang="zh-CN" sz="1800"/>
                    </a:p>
                  </a:txBody>
                  <a:tcPr marL="34290" marR="34290" marT="0" marB="0" anchor="ctr" anchorCtr="0"/>
                </a:tc>
              </a:tr>
              <a:tr h="575945">
                <a:tc>
                  <a:txBody>
                    <a:bodyPr/>
                    <a:p>
                      <a:pPr marL="85725" indent="0" algn="ctr" fontAlgn="b">
                        <a:spcBef>
                          <a:spcPct val="0"/>
                        </a:spcBef>
                        <a:spcAft>
                          <a:spcPct val="0"/>
                        </a:spcAft>
                      </a:pPr>
                      <a:r>
                        <a:rPr lang="en-US" altLang="zh-CN" sz="1800"/>
                        <a:t>AM</a:t>
                      </a:r>
                      <a:endParaRPr lang="en-US" altLang="zh-CN" sz="1800"/>
                    </a:p>
                  </a:txBody>
                  <a:tcPr marL="34290" marR="34290" marT="0" marB="0" anchor="ctr" anchorCtr="0"/>
                </a:tc>
                <a:tc>
                  <a:txBody>
                    <a:bodyPr/>
                    <a:p>
                      <a:pPr marL="85725" indent="0" algn="l" fontAlgn="b">
                        <a:spcBef>
                          <a:spcPct val="0"/>
                        </a:spcBef>
                        <a:spcAft>
                          <a:spcPct val="0"/>
                        </a:spcAft>
                      </a:pPr>
                      <a:r>
                        <a:rPr lang="zh-CN" sz="1800"/>
                        <a:t>客户联系方式变更</a:t>
                      </a:r>
                      <a:endParaRPr lang="zh-CN" sz="1800"/>
                    </a:p>
                  </a:txBody>
                  <a:tcPr marL="34290" marR="34290" marT="0" marB="0" anchor="ctr" anchorCtr="0"/>
                </a:tc>
              </a:tr>
              <a:tr h="575945">
                <a:tc>
                  <a:txBody>
                    <a:bodyPr/>
                    <a:p>
                      <a:pPr marL="85725" indent="0" algn="ctr" fontAlgn="b">
                        <a:spcBef>
                          <a:spcPct val="0"/>
                        </a:spcBef>
                        <a:spcAft>
                          <a:spcPct val="0"/>
                        </a:spcAft>
                      </a:pPr>
                      <a:r>
                        <a:rPr lang="en-US" altLang="zh-CN" sz="1800"/>
                        <a:t>BB</a:t>
                      </a:r>
                      <a:endParaRPr lang="en-US" altLang="zh-CN" sz="1800"/>
                    </a:p>
                  </a:txBody>
                  <a:tcPr marL="34290" marR="34290" marT="0" marB="0" anchor="ctr" anchorCtr="0"/>
                </a:tc>
                <a:tc>
                  <a:txBody>
                    <a:bodyPr/>
                    <a:p>
                      <a:pPr marL="85725" indent="0" algn="l" fontAlgn="b">
                        <a:spcBef>
                          <a:spcPct val="0"/>
                        </a:spcBef>
                        <a:spcAft>
                          <a:spcPct val="0"/>
                        </a:spcAft>
                      </a:pPr>
                      <a:r>
                        <a:rPr lang="zh-CN" sz="1800"/>
                        <a:t>客户资料变更</a:t>
                      </a:r>
                      <a:endParaRPr lang="zh-CN" sz="1800"/>
                    </a:p>
                  </a:txBody>
                  <a:tcPr marL="34290" marR="34290" marT="0" marB="0" anchor="ctr" anchorCtr="0"/>
                </a:tc>
              </a:tr>
              <a:tr h="575945">
                <a:tc>
                  <a:txBody>
                    <a:bodyPr/>
                    <a:p>
                      <a:pPr marL="85725" indent="0" algn="ctr" fontAlgn="b">
                        <a:spcBef>
                          <a:spcPct val="0"/>
                        </a:spcBef>
                        <a:spcAft>
                          <a:spcPct val="0"/>
                        </a:spcAft>
                      </a:pPr>
                      <a:r>
                        <a:rPr lang="en-US" altLang="zh-CN" sz="1800"/>
                        <a:t>LR</a:t>
                      </a:r>
                      <a:endParaRPr lang="en-US" altLang="zh-CN" sz="1800"/>
                    </a:p>
                  </a:txBody>
                  <a:tcPr marL="34290" marR="34290" marT="0" marB="0" anchor="ctr" anchorCtr="0"/>
                </a:tc>
                <a:tc>
                  <a:txBody>
                    <a:bodyPr/>
                    <a:p>
                      <a:pPr marL="85725" indent="0" algn="l" fontAlgn="b">
                        <a:spcBef>
                          <a:spcPct val="0"/>
                        </a:spcBef>
                        <a:spcAft>
                          <a:spcPct val="0"/>
                        </a:spcAft>
                      </a:pPr>
                      <a:r>
                        <a:rPr lang="zh-CN" sz="1800"/>
                        <a:t>保险合同补发</a:t>
                      </a:r>
                      <a:endParaRPr lang="zh-CN" sz="1800"/>
                    </a:p>
                  </a:txBody>
                  <a:tcPr marL="34290" marR="34290" marT="0" marB="0" anchor="ctr" anchorCtr="0"/>
                </a:tc>
              </a:tr>
              <a:tr h="575945">
                <a:tc>
                  <a:txBody>
                    <a:bodyPr/>
                    <a:p>
                      <a:pPr marL="85725" indent="0" algn="ctr" fontAlgn="b">
                        <a:spcBef>
                          <a:spcPct val="0"/>
                        </a:spcBef>
                        <a:spcAft>
                          <a:spcPct val="0"/>
                        </a:spcAft>
                      </a:pPr>
                      <a:r>
                        <a:rPr lang="en-US" altLang="zh-CN" sz="1800"/>
                        <a:t>PC</a:t>
                      </a:r>
                      <a:endParaRPr lang="en-US" altLang="zh-CN" sz="1800"/>
                    </a:p>
                  </a:txBody>
                  <a:tcPr marL="34290" marR="34290" marT="0" marB="0" anchor="ctr" anchorCtr="0"/>
                </a:tc>
                <a:tc>
                  <a:txBody>
                    <a:bodyPr/>
                    <a:p>
                      <a:pPr marL="85725" indent="0" algn="l" fontAlgn="b">
                        <a:spcBef>
                          <a:spcPct val="0"/>
                        </a:spcBef>
                        <a:spcAft>
                          <a:spcPct val="0"/>
                        </a:spcAft>
                      </a:pPr>
                      <a:r>
                        <a:rPr lang="zh-CN" sz="1800"/>
                        <a:t>交费方式及交费账号变更</a:t>
                      </a:r>
                      <a:endParaRPr lang="zh-CN" sz="1800"/>
                    </a:p>
                  </a:txBody>
                  <a:tcPr marL="34290" marR="34290" marT="0" marB="0" anchor="ctr" anchorCtr="0"/>
                </a:tc>
              </a:tr>
              <a:tr h="575945">
                <a:tc>
                  <a:txBody>
                    <a:bodyPr/>
                    <a:p>
                      <a:pPr marL="85725" indent="0" algn="ctr" fontAlgn="b">
                        <a:spcBef>
                          <a:spcPct val="0"/>
                        </a:spcBef>
                        <a:spcAft>
                          <a:spcPct val="0"/>
                        </a:spcAft>
                      </a:pPr>
                      <a:r>
                        <a:rPr lang="en-US" altLang="zh-CN" sz="1800"/>
                        <a:t>WT</a:t>
                      </a:r>
                      <a:endParaRPr lang="en-US" altLang="zh-CN" sz="1800"/>
                    </a:p>
                  </a:txBody>
                  <a:tcPr marL="34290" marR="34290" marT="0" marB="0" anchor="ctr" anchorCtr="0"/>
                </a:tc>
                <a:tc>
                  <a:txBody>
                    <a:bodyPr/>
                    <a:p>
                      <a:pPr marL="85725" indent="0" algn="l" fontAlgn="b">
                        <a:spcBef>
                          <a:spcPct val="0"/>
                        </a:spcBef>
                        <a:spcAft>
                          <a:spcPct val="0"/>
                        </a:spcAft>
                      </a:pPr>
                      <a:r>
                        <a:rPr lang="zh-CN" sz="1800"/>
                        <a:t>犹豫期解除合同</a:t>
                      </a:r>
                      <a:endParaRPr lang="zh-CN" sz="1800"/>
                    </a:p>
                  </a:txBody>
                  <a:tcPr marL="34290" marR="34290" marT="0" marB="0" anchor="ctr" anchorCtr="0"/>
                </a:tc>
              </a:tr>
              <a:tr h="575945">
                <a:tc>
                  <a:txBody>
                    <a:bodyPr/>
                    <a:p>
                      <a:pPr marL="85725" indent="0" algn="ctr" fontAlgn="b">
                        <a:spcBef>
                          <a:spcPct val="0"/>
                        </a:spcBef>
                        <a:spcAft>
                          <a:spcPct val="0"/>
                        </a:spcAft>
                      </a:pPr>
                      <a:r>
                        <a:rPr lang="en-US" altLang="zh-CN" sz="1800"/>
                        <a:t>CT</a:t>
                      </a:r>
                      <a:endParaRPr lang="en-US" altLang="zh-CN" sz="1800"/>
                    </a:p>
                  </a:txBody>
                  <a:tcPr marL="34290" marR="34290" marT="0" marB="0" anchor="ctr" anchorCtr="0"/>
                </a:tc>
                <a:tc>
                  <a:txBody>
                    <a:bodyPr/>
                    <a:p>
                      <a:pPr marL="85725" indent="0" algn="l" fontAlgn="b">
                        <a:spcBef>
                          <a:spcPct val="0"/>
                        </a:spcBef>
                        <a:spcAft>
                          <a:spcPct val="0"/>
                        </a:spcAft>
                      </a:pPr>
                      <a:r>
                        <a:rPr lang="zh-CN" sz="1800"/>
                        <a:t>解除合同</a:t>
                      </a:r>
                      <a:endParaRPr lang="zh-CN" sz="1800"/>
                    </a:p>
                  </a:txBody>
                  <a:tcPr marL="34290" marR="34290" marT="0" marB="0" anchor="ctr" anchorCtr="0"/>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501" name="image 501"/>
          <p:cNvPicPr>
            <a:picLocks noChangeAspect="1"/>
          </p:cNvPicPr>
          <p:nvPr/>
        </p:nvPicPr>
        <p:blipFill>
          <a:blip r:embed="rId1"/>
          <a:srcRect/>
          <a:stretch>
            <a:fillRect/>
          </a:stretch>
        </p:blipFill>
        <p:spPr>
          <a:xfrm>
            <a:off x="1155534" y="4376409"/>
            <a:ext cx="1483735" cy="544166"/>
          </a:xfrm>
          <a:prstGeom prst="rect">
            <a:avLst/>
          </a:prstGeom>
        </p:spPr>
      </p:pic>
      <p:sp>
        <p:nvSpPr>
          <p:cNvPr id="502" name="Object 502"/>
          <p:cNvSpPr txBox="1"/>
          <p:nvPr/>
        </p:nvSpPr>
        <p:spPr>
          <a:xfrm>
            <a:off x="1155534" y="4395115"/>
            <a:ext cx="1428750" cy="527050"/>
          </a:xfrm>
          <a:prstGeom prst="rect">
            <a:avLst/>
          </a:prstGeom>
        </p:spPr>
        <p:txBody>
          <a:bodyPr vert="horz" wrap="square" lIns="0" tIns="0" rIns="0" bIns="0" rtlCol="0" anchor="ctr" anchorCtr="0">
            <a:noAutofit/>
          </a:bodyPr>
          <a:lstStyle/>
          <a:p>
            <a:pPr algn="ctr">
              <a:lnSpc>
                <a:spcPct val="100000"/>
              </a:lnSpc>
            </a:pPr>
            <a:r>
              <a:rPr lang="zh-CN" sz="2295" b="1" i="0" dirty="0" smtClean="0">
                <a:solidFill>
                  <a:srgbClr val="FFFFFF"/>
                </a:solidFill>
                <a:latin typeface="Impact" panose="020B0806030902050204" charset="0"/>
                <a:ea typeface="微软雅黑" panose="020B0503020204020204" charset="-122"/>
              </a:rPr>
              <a:t>愿景</a:t>
            </a:r>
            <a:endParaRPr lang="zh-CN" altLang="en-US" sz="2295" b="1" i="0" dirty="0" smtClean="0">
              <a:solidFill>
                <a:srgbClr val="FFFFFF"/>
              </a:solidFill>
              <a:latin typeface="Impact" panose="020B0806030902050204" charset="0"/>
              <a:ea typeface="微软雅黑" panose="020B0503020204020204" charset="-122"/>
            </a:endParaRPr>
          </a:p>
        </p:txBody>
      </p:sp>
      <p:pic>
        <p:nvPicPr>
          <p:cNvPr id="9503" name="image 503"/>
          <p:cNvPicPr>
            <a:picLocks noChangeAspect="1"/>
          </p:cNvPicPr>
          <p:nvPr/>
        </p:nvPicPr>
        <p:blipFill>
          <a:blip r:embed="rId2"/>
          <a:srcRect/>
          <a:stretch>
            <a:fillRect/>
          </a:stretch>
        </p:blipFill>
        <p:spPr>
          <a:xfrm>
            <a:off x="808761" y="5180654"/>
            <a:ext cx="1834003" cy="249471"/>
          </a:xfrm>
          <a:prstGeom prst="rect">
            <a:avLst/>
          </a:prstGeom>
        </p:spPr>
      </p:pic>
      <p:pic>
        <p:nvPicPr>
          <p:cNvPr id="9504" name="image 504"/>
          <p:cNvPicPr>
            <a:picLocks noChangeAspect="1"/>
          </p:cNvPicPr>
          <p:nvPr/>
        </p:nvPicPr>
        <p:blipFill>
          <a:blip r:embed="rId3"/>
          <a:srcRect/>
          <a:stretch>
            <a:fillRect/>
          </a:stretch>
        </p:blipFill>
        <p:spPr>
          <a:xfrm>
            <a:off x="808761" y="5605026"/>
            <a:ext cx="2373433" cy="702640"/>
          </a:xfrm>
          <a:prstGeom prst="rect">
            <a:avLst/>
          </a:prstGeom>
        </p:spPr>
      </p:pic>
      <p:sp>
        <p:nvSpPr>
          <p:cNvPr id="505" name="Object 505"/>
          <p:cNvSpPr txBox="1"/>
          <p:nvPr/>
        </p:nvSpPr>
        <p:spPr>
          <a:xfrm>
            <a:off x="1155534" y="5210507"/>
            <a:ext cx="2324100" cy="1098550"/>
          </a:xfrm>
          <a:prstGeom prst="rect">
            <a:avLst/>
          </a:prstGeom>
        </p:spPr>
        <p:txBody>
          <a:bodyPr vert="horz" wrap="square" lIns="0" tIns="0" rIns="0" bIns="0" rtlCol="0" anchor="t" anchorCtr="0">
            <a:noAutofit/>
          </a:bodyPr>
          <a:lstStyle/>
          <a:p>
            <a:pPr algn="l">
              <a:lnSpc>
                <a:spcPct val="125000"/>
              </a:lnSpc>
            </a:pPr>
            <a:r>
              <a:rPr lang="zh-CN" sz="1765" b="1" i="0" dirty="0" smtClean="0">
                <a:solidFill>
                  <a:srgbClr val="000000"/>
                </a:solidFill>
                <a:latin typeface="Times New Roman" panose="02020503050405090304" charset="0"/>
                <a:ea typeface="微软雅黑" panose="020B0503020204020204" charset="-122"/>
              </a:rPr>
              <a:t>成为中国领先的专业、特色、生态一体化健康解决方案供应商</a:t>
            </a:r>
            <a:endParaRPr lang="zh-CN" altLang="en-US" sz="1765" b="1" i="0" dirty="0" smtClean="0">
              <a:solidFill>
                <a:srgbClr val="000000"/>
              </a:solidFill>
              <a:latin typeface="Times New Roman" panose="02020503050405090304" charset="0"/>
              <a:ea typeface="微软雅黑" panose="020B0503020204020204" charset="-122"/>
            </a:endParaRPr>
          </a:p>
        </p:txBody>
      </p:sp>
      <p:pic>
        <p:nvPicPr>
          <p:cNvPr id="9506" name="image 506"/>
          <p:cNvPicPr>
            <a:picLocks noChangeAspect="1"/>
          </p:cNvPicPr>
          <p:nvPr/>
        </p:nvPicPr>
        <p:blipFill>
          <a:blip r:embed="rId4"/>
          <a:srcRect/>
          <a:stretch>
            <a:fillRect/>
          </a:stretch>
        </p:blipFill>
        <p:spPr>
          <a:xfrm>
            <a:off x="5037054" y="4408806"/>
            <a:ext cx="1443597" cy="529445"/>
          </a:xfrm>
          <a:prstGeom prst="rect">
            <a:avLst/>
          </a:prstGeom>
        </p:spPr>
      </p:pic>
      <p:sp>
        <p:nvSpPr>
          <p:cNvPr id="507" name="Object 507"/>
          <p:cNvSpPr txBox="1"/>
          <p:nvPr/>
        </p:nvSpPr>
        <p:spPr>
          <a:xfrm>
            <a:off x="5067143" y="4427007"/>
            <a:ext cx="1390650" cy="514350"/>
          </a:xfrm>
          <a:prstGeom prst="rect">
            <a:avLst/>
          </a:prstGeom>
        </p:spPr>
        <p:txBody>
          <a:bodyPr vert="horz" wrap="square" lIns="0" tIns="0" rIns="0" bIns="0" rtlCol="0" anchor="ctr" anchorCtr="0">
            <a:noAutofit/>
          </a:bodyPr>
          <a:lstStyle/>
          <a:p>
            <a:pPr algn="ctr">
              <a:lnSpc>
                <a:spcPct val="100000"/>
              </a:lnSpc>
            </a:pPr>
            <a:r>
              <a:rPr lang="zh-CN" sz="2235" b="1" i="0" dirty="0" smtClean="0">
                <a:solidFill>
                  <a:srgbClr val="FFFFFF"/>
                </a:solidFill>
                <a:latin typeface="Impact" panose="020B0806030902050204" charset="0"/>
                <a:ea typeface="微软雅黑" panose="020B0503020204020204" charset="-122"/>
              </a:rPr>
              <a:t>使命</a:t>
            </a:r>
            <a:endParaRPr lang="zh-CN" altLang="en-US" sz="2235" b="1" i="0" dirty="0" smtClean="0">
              <a:solidFill>
                <a:srgbClr val="FFFFFF"/>
              </a:solidFill>
              <a:latin typeface="Impact" panose="020B0806030902050204" charset="0"/>
              <a:ea typeface="微软雅黑" panose="020B0503020204020204" charset="-122"/>
            </a:endParaRPr>
          </a:p>
        </p:txBody>
      </p:sp>
      <p:pic>
        <p:nvPicPr>
          <p:cNvPr id="9508" name="image 508"/>
          <p:cNvPicPr>
            <a:picLocks noChangeAspect="1"/>
          </p:cNvPicPr>
          <p:nvPr/>
        </p:nvPicPr>
        <p:blipFill>
          <a:blip r:embed="rId5"/>
          <a:srcRect/>
          <a:stretch>
            <a:fillRect/>
          </a:stretch>
        </p:blipFill>
        <p:spPr>
          <a:xfrm>
            <a:off x="4866658" y="5191295"/>
            <a:ext cx="1784389" cy="242722"/>
          </a:xfrm>
          <a:prstGeom prst="rect">
            <a:avLst/>
          </a:prstGeom>
        </p:spPr>
      </p:pic>
      <p:pic>
        <p:nvPicPr>
          <p:cNvPr id="9509" name="image 509"/>
          <p:cNvPicPr>
            <a:picLocks noChangeAspect="1"/>
          </p:cNvPicPr>
          <p:nvPr/>
        </p:nvPicPr>
        <p:blipFill>
          <a:blip r:embed="rId6"/>
          <a:srcRect/>
          <a:stretch>
            <a:fillRect/>
          </a:stretch>
        </p:blipFill>
        <p:spPr>
          <a:xfrm>
            <a:off x="5100269" y="5604187"/>
            <a:ext cx="2329344" cy="683632"/>
          </a:xfrm>
          <a:prstGeom prst="rect">
            <a:avLst/>
          </a:prstGeom>
        </p:spPr>
      </p:pic>
      <p:sp>
        <p:nvSpPr>
          <p:cNvPr id="5010" name="Object 5010"/>
          <p:cNvSpPr txBox="1"/>
          <p:nvPr/>
        </p:nvSpPr>
        <p:spPr>
          <a:xfrm>
            <a:off x="4952860" y="5220340"/>
            <a:ext cx="2114550" cy="1073150"/>
          </a:xfrm>
          <a:prstGeom prst="rect">
            <a:avLst/>
          </a:prstGeom>
        </p:spPr>
        <p:txBody>
          <a:bodyPr vert="horz" wrap="square" lIns="0" tIns="0" rIns="0" bIns="0" rtlCol="0" anchor="t" anchorCtr="0">
            <a:noAutofit/>
          </a:bodyPr>
          <a:lstStyle/>
          <a:p>
            <a:pPr algn="l">
              <a:lnSpc>
                <a:spcPct val="125000"/>
              </a:lnSpc>
            </a:pPr>
            <a:r>
              <a:rPr lang="zh-CN" sz="1720" b="1" i="0" dirty="0" smtClean="0">
                <a:solidFill>
                  <a:srgbClr val="000000"/>
                </a:solidFill>
                <a:latin typeface="Times New Roman" panose="02020503050405090304" charset="0"/>
                <a:ea typeface="微软雅黑" panose="020B0503020204020204" charset="-122"/>
              </a:rPr>
              <a:t>守护亿万中国家庭健康生活，为健康中国护航</a:t>
            </a:r>
            <a:endParaRPr lang="zh-CN" altLang="en-US" sz="1720" b="1" i="0" dirty="0" smtClean="0">
              <a:solidFill>
                <a:srgbClr val="000000"/>
              </a:solidFill>
              <a:latin typeface="Times New Roman" panose="02020503050405090304" charset="0"/>
              <a:ea typeface="微软雅黑" panose="020B0503020204020204" charset="-122"/>
            </a:endParaRPr>
          </a:p>
        </p:txBody>
      </p:sp>
      <p:pic>
        <p:nvPicPr>
          <p:cNvPr id="95011" name="image 5011"/>
          <p:cNvPicPr>
            <a:picLocks noChangeAspect="1"/>
          </p:cNvPicPr>
          <p:nvPr/>
        </p:nvPicPr>
        <p:blipFill>
          <a:blip r:embed="rId7"/>
          <a:srcRect/>
          <a:stretch>
            <a:fillRect/>
          </a:stretch>
        </p:blipFill>
        <p:spPr>
          <a:xfrm>
            <a:off x="8779733" y="4412656"/>
            <a:ext cx="1512274" cy="554632"/>
          </a:xfrm>
          <a:prstGeom prst="rect">
            <a:avLst/>
          </a:prstGeom>
        </p:spPr>
      </p:pic>
      <p:sp>
        <p:nvSpPr>
          <p:cNvPr id="5012" name="Object 5012"/>
          <p:cNvSpPr txBox="1"/>
          <p:nvPr/>
        </p:nvSpPr>
        <p:spPr>
          <a:xfrm>
            <a:off x="8842775" y="4431722"/>
            <a:ext cx="1460500" cy="539750"/>
          </a:xfrm>
          <a:prstGeom prst="rect">
            <a:avLst/>
          </a:prstGeom>
        </p:spPr>
        <p:txBody>
          <a:bodyPr vert="horz" wrap="square" lIns="0" tIns="0" rIns="0" bIns="0" rtlCol="0" anchor="ctr" anchorCtr="0">
            <a:noAutofit/>
          </a:bodyPr>
          <a:lstStyle/>
          <a:p>
            <a:pPr algn="ctr">
              <a:lnSpc>
                <a:spcPct val="100000"/>
              </a:lnSpc>
            </a:pPr>
            <a:r>
              <a:rPr lang="zh-CN" sz="2325" b="1" i="0" dirty="0" smtClean="0">
                <a:solidFill>
                  <a:srgbClr val="FFFFFF"/>
                </a:solidFill>
                <a:latin typeface="Impact" panose="020B0806030902050204" charset="0"/>
                <a:ea typeface="微软雅黑" panose="020B0503020204020204" charset="-122"/>
              </a:rPr>
              <a:t>理念</a:t>
            </a:r>
            <a:endParaRPr lang="zh-CN" altLang="en-US" sz="2325" b="1" i="0" dirty="0" smtClean="0">
              <a:solidFill>
                <a:srgbClr val="FFFFFF"/>
              </a:solidFill>
              <a:latin typeface="Impact" panose="020B0806030902050204" charset="0"/>
              <a:ea typeface="微软雅黑" panose="020B0503020204020204" charset="-122"/>
            </a:endParaRPr>
          </a:p>
        </p:txBody>
      </p:sp>
      <p:pic>
        <p:nvPicPr>
          <p:cNvPr id="95013" name="image 5013"/>
          <p:cNvPicPr>
            <a:picLocks noChangeAspect="1"/>
          </p:cNvPicPr>
          <p:nvPr/>
        </p:nvPicPr>
        <p:blipFill>
          <a:blip r:embed="rId8"/>
          <a:srcRect/>
          <a:stretch>
            <a:fillRect/>
          </a:stretch>
        </p:blipFill>
        <p:spPr>
          <a:xfrm>
            <a:off x="8422729" y="5218609"/>
            <a:ext cx="1869278" cy="254269"/>
          </a:xfrm>
          <a:prstGeom prst="rect">
            <a:avLst/>
          </a:prstGeom>
        </p:spPr>
      </p:pic>
      <p:pic>
        <p:nvPicPr>
          <p:cNvPr id="95014" name="image 5014"/>
          <p:cNvPicPr>
            <a:picLocks noChangeAspect="1"/>
          </p:cNvPicPr>
          <p:nvPr/>
        </p:nvPicPr>
        <p:blipFill>
          <a:blip r:embed="rId9"/>
          <a:srcRect/>
          <a:stretch>
            <a:fillRect/>
          </a:stretch>
        </p:blipFill>
        <p:spPr>
          <a:xfrm>
            <a:off x="8883865" y="5511939"/>
            <a:ext cx="2711287" cy="795728"/>
          </a:xfrm>
          <a:prstGeom prst="rect">
            <a:avLst/>
          </a:prstGeom>
        </p:spPr>
      </p:pic>
      <p:sp>
        <p:nvSpPr>
          <p:cNvPr id="5015" name="Object 5015"/>
          <p:cNvSpPr txBox="1"/>
          <p:nvPr/>
        </p:nvSpPr>
        <p:spPr>
          <a:xfrm>
            <a:off x="8560686" y="5065153"/>
            <a:ext cx="2724150" cy="1244600"/>
          </a:xfrm>
          <a:prstGeom prst="rect">
            <a:avLst/>
          </a:prstGeom>
        </p:spPr>
        <p:txBody>
          <a:bodyPr vert="horz" wrap="square" lIns="0" tIns="0" rIns="0" bIns="0" rtlCol="0" anchor="t" anchorCtr="0">
            <a:noAutofit/>
          </a:bodyPr>
          <a:lstStyle/>
          <a:p>
            <a:pPr algn="l">
              <a:lnSpc>
                <a:spcPct val="125000"/>
              </a:lnSpc>
            </a:pPr>
            <a:r>
              <a:rPr lang="zh-CN" sz="1995" b="1" i="0" dirty="0" smtClean="0">
                <a:solidFill>
                  <a:srgbClr val="000000"/>
                </a:solidFill>
                <a:latin typeface="Times New Roman" panose="02020503050405090304" charset="0"/>
                <a:ea typeface="微软雅黑" panose="020B0503020204020204" charset="-122"/>
              </a:rPr>
              <a:t>健康发展、特色经营、创新驱动、体验至上</a:t>
            </a:r>
            <a:endParaRPr lang="zh-CN" altLang="en-US" sz="1995" b="1" i="0" dirty="0" smtClean="0">
              <a:solidFill>
                <a:srgbClr val="000000"/>
              </a:solidFill>
              <a:latin typeface="Times New Roman" panose="02020503050405090304" charset="0"/>
              <a:ea typeface="微软雅黑" panose="020B0503020204020204" charset="-122"/>
            </a:endParaRPr>
          </a:p>
        </p:txBody>
      </p:sp>
      <p:pic>
        <p:nvPicPr>
          <p:cNvPr id="95016" name="image 5016"/>
          <p:cNvPicPr>
            <a:picLocks noChangeAspect="1"/>
          </p:cNvPicPr>
          <p:nvPr/>
        </p:nvPicPr>
        <p:blipFill>
          <a:blip r:embed="rId10"/>
          <a:srcRect/>
          <a:stretch>
            <a:fillRect/>
          </a:stretch>
        </p:blipFill>
        <p:spPr>
          <a:xfrm>
            <a:off x="965200" y="620429"/>
            <a:ext cx="4010353" cy="435541"/>
          </a:xfrm>
          <a:prstGeom prst="rect">
            <a:avLst/>
          </a:prstGeom>
        </p:spPr>
      </p:pic>
      <p:sp>
        <p:nvSpPr>
          <p:cNvPr id="5017" name="Object 5017"/>
          <p:cNvSpPr txBox="1"/>
          <p:nvPr/>
        </p:nvSpPr>
        <p:spPr>
          <a:xfrm>
            <a:off x="1202267" y="520039"/>
            <a:ext cx="5778500" cy="641350"/>
          </a:xfrm>
          <a:prstGeom prst="rect">
            <a:avLst/>
          </a:prstGeom>
        </p:spPr>
        <p:txBody>
          <a:bodyPr vert="horz" wrap="square" lIns="0" tIns="0" rIns="0" bIns="0" rtlCol="0" anchor="ctr" anchorCtr="0">
            <a:noAutofit/>
          </a:bodyPr>
          <a:lstStyle/>
          <a:p>
            <a:pPr algn="l">
              <a:lnSpc>
                <a:spcPct val="100000"/>
              </a:lnSpc>
            </a:pPr>
            <a:r>
              <a:rPr lang="zh-CN" sz="3200" b="1" i="0" dirty="0" smtClean="0">
                <a:solidFill>
                  <a:srgbClr val="EC6E16"/>
                </a:solidFill>
                <a:latin typeface="Impact" panose="020B0806030902050204" charset="0"/>
                <a:ea typeface="微软雅黑" panose="020B0503020204020204" charset="-122"/>
              </a:rPr>
              <a:t>愿景、使命和理念</a:t>
            </a:r>
            <a:endParaRPr lang="zh-CN" altLang="en-US" sz="3200" b="1" i="0" dirty="0" smtClean="0">
              <a:solidFill>
                <a:srgbClr val="EC6E16"/>
              </a:solidFill>
              <a:latin typeface="Impact" panose="020B0806030902050204" charset="0"/>
              <a:ea typeface="微软雅黑" panose="020B0503020204020204" charset="-122"/>
            </a:endParaRPr>
          </a:p>
        </p:txBody>
      </p:sp>
      <p:pic>
        <p:nvPicPr>
          <p:cNvPr id="95018" name="image 5018"/>
          <p:cNvPicPr>
            <a:picLocks noChangeAspect="1"/>
          </p:cNvPicPr>
          <p:nvPr/>
        </p:nvPicPr>
        <p:blipFill>
          <a:blip r:embed="rId11"/>
          <a:srcRect/>
          <a:stretch>
            <a:fillRect/>
          </a:stretch>
        </p:blipFill>
        <p:spPr>
          <a:xfrm>
            <a:off x="965200" y="903935"/>
            <a:ext cx="5238374" cy="213665"/>
          </a:xfrm>
          <a:prstGeom prst="rect">
            <a:avLst/>
          </a:prstGeom>
        </p:spPr>
      </p:pic>
      <p:pic>
        <p:nvPicPr>
          <p:cNvPr id="95019" name="image 5019"/>
          <p:cNvPicPr>
            <a:picLocks noChangeAspect="1"/>
          </p:cNvPicPr>
          <p:nvPr/>
        </p:nvPicPr>
        <p:blipFill>
          <a:blip r:embed="rId12"/>
          <a:srcRect/>
          <a:stretch>
            <a:fillRect/>
          </a:stretch>
        </p:blipFill>
        <p:spPr>
          <a:xfrm>
            <a:off x="596705" y="764019"/>
            <a:ext cx="148361" cy="148361"/>
          </a:xfrm>
          <a:prstGeom prst="rect">
            <a:avLst/>
          </a:prstGeom>
        </p:spPr>
      </p:pic>
      <p:pic>
        <p:nvPicPr>
          <p:cNvPr id="95020" name="image 5020"/>
          <p:cNvPicPr>
            <a:picLocks noChangeAspect="1"/>
          </p:cNvPicPr>
          <p:nvPr/>
        </p:nvPicPr>
        <p:blipFill>
          <a:blip r:embed="rId13"/>
          <a:srcRect/>
          <a:stretch>
            <a:fillRect/>
          </a:stretch>
        </p:blipFill>
        <p:spPr>
          <a:xfrm>
            <a:off x="660400" y="764019"/>
            <a:ext cx="148361" cy="148361"/>
          </a:xfrm>
          <a:prstGeom prst="rect">
            <a:avLst/>
          </a:prstGeom>
        </p:spPr>
      </p:pic>
      <p:pic>
        <p:nvPicPr>
          <p:cNvPr id="95022" name="image 5022"/>
          <p:cNvPicPr>
            <a:picLocks noChangeAspect="1"/>
          </p:cNvPicPr>
          <p:nvPr/>
        </p:nvPicPr>
        <p:blipFill>
          <a:blip r:embed="rId14"/>
          <a:srcRect/>
          <a:stretch>
            <a:fillRect/>
          </a:stretch>
        </p:blipFill>
        <p:spPr>
          <a:xfrm>
            <a:off x="1202267" y="1296291"/>
            <a:ext cx="9160933" cy="2972585"/>
          </a:xfrm>
          <a:prstGeom prst="rect">
            <a:avLst/>
          </a:prstGeom>
        </p:spPr>
      </p:pic>
      <p:grpSp>
        <p:nvGrpSpPr>
          <p:cNvPr id="4" name="组合 3"/>
          <p:cNvGrpSpPr/>
          <p:nvPr/>
        </p:nvGrpSpPr>
        <p:grpSpPr>
          <a:xfrm>
            <a:off x="643255" y="698500"/>
            <a:ext cx="246380" cy="246380"/>
            <a:chOff x="1013" y="1100"/>
            <a:chExt cx="388" cy="388"/>
          </a:xfrm>
        </p:grpSpPr>
        <p:pic>
          <p:nvPicPr>
            <p:cNvPr id="5" name="image 8016"/>
            <p:cNvPicPr>
              <a:picLocks noChangeAspect="1"/>
            </p:cNvPicPr>
            <p:nvPr/>
          </p:nvPicPr>
          <p:blipFill>
            <a:blip r:embed="rId15"/>
            <a:srcRect/>
            <a:stretch>
              <a:fillRect/>
            </a:stretch>
          </p:blipFill>
          <p:spPr>
            <a:xfrm>
              <a:off x="1013" y="1100"/>
              <a:ext cx="389" cy="389"/>
            </a:xfrm>
            <a:prstGeom prst="rect">
              <a:avLst/>
            </a:prstGeom>
          </p:spPr>
        </p:pic>
        <p:pic>
          <p:nvPicPr>
            <p:cNvPr id="6" name="image 8017"/>
            <p:cNvPicPr>
              <a:picLocks noChangeAspect="1"/>
            </p:cNvPicPr>
            <p:nvPr/>
          </p:nvPicPr>
          <p:blipFill>
            <a:blip r:embed="rId16"/>
            <a:srcRect/>
            <a:stretch>
              <a:fillRect/>
            </a:stretch>
          </p:blipFill>
          <p:spPr>
            <a:xfrm>
              <a:off x="1013" y="1100"/>
              <a:ext cx="389" cy="389"/>
            </a:xfrm>
            <a:prstGeom prst="rect">
              <a:avLst/>
            </a:prstGeom>
          </p:spPr>
        </p:pic>
        <p:pic>
          <p:nvPicPr>
            <p:cNvPr id="7" name="image 8018"/>
            <p:cNvPicPr>
              <a:picLocks noChangeAspect="1"/>
            </p:cNvPicPr>
            <p:nvPr/>
          </p:nvPicPr>
          <p:blipFill>
            <a:blip r:embed="rId17"/>
            <a:srcRect/>
            <a:stretch>
              <a:fillRect/>
            </a:stretch>
          </p:blipFill>
          <p:spPr>
            <a:xfrm>
              <a:off x="1013" y="1100"/>
              <a:ext cx="146" cy="146"/>
            </a:xfrm>
            <a:prstGeom prst="rect">
              <a:avLst/>
            </a:prstGeom>
          </p:spPr>
        </p:pic>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4501" name="image 4501"/>
          <p:cNvPicPr>
            <a:picLocks noChangeAspect="1"/>
          </p:cNvPicPr>
          <p:nvPr/>
        </p:nvPicPr>
        <p:blipFill>
          <a:blip r:embed="rId1"/>
          <a:srcRect/>
          <a:stretch>
            <a:fillRect/>
          </a:stretch>
        </p:blipFill>
        <p:spPr>
          <a:xfrm>
            <a:off x="0" y="-1143000"/>
            <a:ext cx="12192152" cy="9144114"/>
          </a:xfrm>
          <a:prstGeom prst="rect">
            <a:avLst/>
          </a:prstGeom>
        </p:spPr>
      </p:pic>
      <p:pic>
        <p:nvPicPr>
          <p:cNvPr id="94502" name="image 4502"/>
          <p:cNvPicPr>
            <a:picLocks noChangeAspect="1"/>
          </p:cNvPicPr>
          <p:nvPr/>
        </p:nvPicPr>
        <p:blipFill>
          <a:blip r:embed="rId2"/>
          <a:srcRect/>
          <a:stretch>
            <a:fillRect/>
          </a:stretch>
        </p:blipFill>
        <p:spPr>
          <a:xfrm>
            <a:off x="0" y="878610"/>
            <a:ext cx="10662585" cy="5254909"/>
          </a:xfrm>
          <a:prstGeom prst="rect">
            <a:avLst/>
          </a:prstGeom>
        </p:spPr>
      </p:pic>
      <p:sp>
        <p:nvSpPr>
          <p:cNvPr id="4503" name="Object 4503"/>
          <p:cNvSpPr txBox="1"/>
          <p:nvPr/>
        </p:nvSpPr>
        <p:spPr>
          <a:xfrm>
            <a:off x="0" y="801259"/>
            <a:ext cx="10102850" cy="5270500"/>
          </a:xfrm>
          <a:prstGeom prst="rect">
            <a:avLst/>
          </a:prstGeom>
        </p:spPr>
        <p:txBody>
          <a:bodyPr vert="horz" wrap="square" lIns="0" tIns="54455" rIns="0" bIns="54039" rtlCol="0" anchor="ctr" anchorCtr="0">
            <a:noAutofit/>
          </a:bodyPr>
          <a:lstStyle/>
          <a:p>
            <a:pPr algn="ctr">
              <a:lnSpc>
                <a:spcPct val="100000"/>
              </a:lnSpc>
            </a:pPr>
            <a:r>
              <a:rPr lang="zh-CN" sz="1555" b="1" i="0" dirty="0" smtClean="0">
                <a:solidFill>
                  <a:srgbClr val="FFFFFF"/>
                </a:solidFill>
                <a:latin typeface="Times New Roman" panose="02020503050405090304" charset="0"/>
                <a:ea typeface="微软雅黑" panose="020B0503020204020204" charset="-122"/>
              </a:rPr>
              <a:t>www.gaoding.com</a:t>
            </a:r>
            <a:endParaRPr lang="zh-CN" altLang="en-US" sz="1555" b="1" i="0" dirty="0" smtClean="0">
              <a:solidFill>
                <a:srgbClr val="FFFFFF"/>
              </a:solidFill>
              <a:latin typeface="Times New Roman" panose="02020503050405090304" charset="0"/>
              <a:ea typeface="微软雅黑" panose="020B0503020204020204" charset="-122"/>
            </a:endParaRPr>
          </a:p>
        </p:txBody>
      </p:sp>
      <p:pic>
        <p:nvPicPr>
          <p:cNvPr id="94504" name="image 4504"/>
          <p:cNvPicPr>
            <a:picLocks noChangeAspect="1"/>
          </p:cNvPicPr>
          <p:nvPr/>
        </p:nvPicPr>
        <p:blipFill>
          <a:blip r:embed="rId3"/>
          <a:srcRect/>
          <a:stretch>
            <a:fillRect/>
          </a:stretch>
        </p:blipFill>
        <p:spPr>
          <a:xfrm>
            <a:off x="6226744" y="1337244"/>
            <a:ext cx="4208913" cy="4208913"/>
          </a:xfrm>
          <a:prstGeom prst="rect">
            <a:avLst/>
          </a:prstGeom>
        </p:spPr>
      </p:pic>
      <p:pic>
        <p:nvPicPr>
          <p:cNvPr id="94505" name="image 4505"/>
          <p:cNvPicPr>
            <a:picLocks noChangeAspect="1"/>
          </p:cNvPicPr>
          <p:nvPr/>
        </p:nvPicPr>
        <p:blipFill>
          <a:blip r:embed="rId4"/>
          <a:srcRect/>
          <a:stretch>
            <a:fillRect/>
          </a:stretch>
        </p:blipFill>
        <p:spPr>
          <a:xfrm>
            <a:off x="6538515" y="1649015"/>
            <a:ext cx="3585370" cy="3585370"/>
          </a:xfrm>
          <a:prstGeom prst="rect">
            <a:avLst/>
          </a:prstGeom>
        </p:spPr>
      </p:pic>
      <p:pic>
        <p:nvPicPr>
          <p:cNvPr id="94506" name="image 4506"/>
          <p:cNvPicPr>
            <a:picLocks noChangeAspect="1"/>
          </p:cNvPicPr>
          <p:nvPr/>
        </p:nvPicPr>
        <p:blipFill>
          <a:blip r:embed="rId5"/>
          <a:srcRect/>
          <a:stretch>
            <a:fillRect/>
          </a:stretch>
        </p:blipFill>
        <p:spPr>
          <a:xfrm>
            <a:off x="6806292" y="1916792"/>
            <a:ext cx="3049816" cy="3049816"/>
          </a:xfrm>
          <a:prstGeom prst="rect">
            <a:avLst/>
          </a:prstGeom>
        </p:spPr>
      </p:pic>
      <p:pic>
        <p:nvPicPr>
          <p:cNvPr id="94507" name="image 4507"/>
          <p:cNvPicPr>
            <a:picLocks noChangeAspect="1"/>
          </p:cNvPicPr>
          <p:nvPr/>
        </p:nvPicPr>
        <p:blipFill>
          <a:blip r:embed="rId6"/>
          <a:srcRect/>
          <a:stretch>
            <a:fillRect/>
          </a:stretch>
        </p:blipFill>
        <p:spPr>
          <a:xfrm>
            <a:off x="6120425" y="1230925"/>
            <a:ext cx="4421551" cy="4421551"/>
          </a:xfrm>
          <a:prstGeom prst="rect">
            <a:avLst/>
          </a:prstGeom>
        </p:spPr>
      </p:pic>
      <p:pic>
        <p:nvPicPr>
          <p:cNvPr id="94508" name="image 4508"/>
          <p:cNvPicPr>
            <a:picLocks noChangeAspect="1"/>
          </p:cNvPicPr>
          <p:nvPr/>
        </p:nvPicPr>
        <p:blipFill>
          <a:blip r:embed="rId7"/>
          <a:srcRect/>
          <a:stretch>
            <a:fillRect/>
          </a:stretch>
        </p:blipFill>
        <p:spPr>
          <a:xfrm>
            <a:off x="7058965" y="2631109"/>
            <a:ext cx="2544470" cy="1621181"/>
          </a:xfrm>
          <a:prstGeom prst="rect">
            <a:avLst/>
          </a:prstGeom>
        </p:spPr>
      </p:pic>
      <p:sp>
        <p:nvSpPr>
          <p:cNvPr id="4509" name="Object 4509"/>
          <p:cNvSpPr txBox="1"/>
          <p:nvPr/>
        </p:nvSpPr>
        <p:spPr>
          <a:xfrm>
            <a:off x="7396326" y="2781789"/>
            <a:ext cx="1879600" cy="1320800"/>
          </a:xfrm>
          <a:prstGeom prst="rect">
            <a:avLst/>
          </a:prstGeom>
        </p:spPr>
        <p:txBody>
          <a:bodyPr vert="horz" wrap="square" lIns="0" tIns="0" rIns="0" bIns="0" rtlCol="0" anchor="t" anchorCtr="0">
            <a:noAutofit/>
          </a:bodyPr>
          <a:lstStyle/>
          <a:p>
            <a:pPr algn="ctr">
              <a:lnSpc>
                <a:spcPct val="100000"/>
              </a:lnSpc>
            </a:pPr>
            <a:r>
              <a:rPr lang="zh-CN" sz="10390" b="1" i="0" dirty="0" smtClean="0">
                <a:solidFill>
                  <a:srgbClr val="FFFFFF"/>
                </a:solidFill>
                <a:latin typeface="Times New Roman" panose="02020503050405090304" charset="0"/>
                <a:ea typeface="微软雅黑" panose="020B0503020204020204" charset="-122"/>
              </a:rPr>
              <a:t>0</a:t>
            </a:r>
            <a:r>
              <a:rPr lang="en-US" altLang="zh-CN" sz="10390" b="1" i="0" dirty="0" smtClean="0">
                <a:solidFill>
                  <a:srgbClr val="FFFFFF"/>
                </a:solidFill>
                <a:latin typeface="Times New Roman" panose="02020503050405090304" charset="0"/>
                <a:ea typeface="微软雅黑" panose="020B0503020204020204" charset="-122"/>
              </a:rPr>
              <a:t>7</a:t>
            </a:r>
            <a:endParaRPr lang="en-US" altLang="zh-CN" sz="10390" b="1" i="0" dirty="0" smtClean="0">
              <a:solidFill>
                <a:srgbClr val="FFFFFF"/>
              </a:solidFill>
              <a:latin typeface="Times New Roman" panose="02020503050405090304" charset="0"/>
              <a:ea typeface="微软雅黑" panose="020B0503020204020204" charset="-122"/>
            </a:endParaRPr>
          </a:p>
        </p:txBody>
      </p:sp>
      <p:pic>
        <p:nvPicPr>
          <p:cNvPr id="945010" name="image 45010"/>
          <p:cNvPicPr>
            <a:picLocks noChangeAspect="1"/>
          </p:cNvPicPr>
          <p:nvPr/>
        </p:nvPicPr>
        <p:blipFill>
          <a:blip r:embed="rId8"/>
          <a:srcRect/>
          <a:stretch>
            <a:fillRect/>
          </a:stretch>
        </p:blipFill>
        <p:spPr>
          <a:xfrm>
            <a:off x="862478" y="1704912"/>
            <a:ext cx="171577" cy="171577"/>
          </a:xfrm>
          <a:prstGeom prst="rect">
            <a:avLst/>
          </a:prstGeom>
        </p:spPr>
      </p:pic>
      <p:pic>
        <p:nvPicPr>
          <p:cNvPr id="945011" name="image 45011"/>
          <p:cNvPicPr>
            <a:picLocks noChangeAspect="1"/>
          </p:cNvPicPr>
          <p:nvPr/>
        </p:nvPicPr>
        <p:blipFill>
          <a:blip r:embed="rId9"/>
          <a:srcRect/>
          <a:stretch>
            <a:fillRect/>
          </a:stretch>
        </p:blipFill>
        <p:spPr>
          <a:xfrm>
            <a:off x="1422400" y="1637527"/>
            <a:ext cx="1903037" cy="306345"/>
          </a:xfrm>
          <a:prstGeom prst="rect">
            <a:avLst/>
          </a:prstGeom>
        </p:spPr>
      </p:pic>
      <p:pic>
        <p:nvPicPr>
          <p:cNvPr id="945012" name="image 45012"/>
          <p:cNvPicPr>
            <a:picLocks noChangeAspect="1"/>
          </p:cNvPicPr>
          <p:nvPr/>
        </p:nvPicPr>
        <p:blipFill>
          <a:blip r:embed="rId10"/>
          <a:srcRect/>
          <a:stretch>
            <a:fillRect/>
          </a:stretch>
        </p:blipFill>
        <p:spPr>
          <a:xfrm>
            <a:off x="812800" y="2628900"/>
            <a:ext cx="2932741" cy="793239"/>
          </a:xfrm>
          <a:prstGeom prst="rect">
            <a:avLst/>
          </a:prstGeom>
        </p:spPr>
      </p:pic>
      <p:sp>
        <p:nvSpPr>
          <p:cNvPr id="45013" name="Object 45013"/>
          <p:cNvSpPr txBox="1"/>
          <p:nvPr/>
        </p:nvSpPr>
        <p:spPr>
          <a:xfrm>
            <a:off x="1008574" y="3142823"/>
            <a:ext cx="5092700" cy="965200"/>
          </a:xfrm>
          <a:prstGeom prst="rect">
            <a:avLst/>
          </a:prstGeom>
        </p:spPr>
        <p:txBody>
          <a:bodyPr vert="horz" wrap="square" lIns="0" tIns="0" rIns="0" bIns="0" rtlCol="0" anchor="t" anchorCtr="0">
            <a:noAutofit/>
          </a:bodyPr>
          <a:lstStyle/>
          <a:p>
            <a:pPr algn="l">
              <a:lnSpc>
                <a:spcPct val="100000"/>
              </a:lnSpc>
            </a:pPr>
            <a:r>
              <a:rPr lang="zh-CN" sz="6230" b="0" i="0" dirty="0" smtClean="0">
                <a:blipFill>
                  <a:blip r:embed="rId11"/>
                  <a:stretch>
                    <a:fillRect/>
                  </a:stretch>
                </a:blipFill>
                <a:latin typeface="Impact" panose="020B0806030902050204" charset="0"/>
                <a:ea typeface="微软雅黑" panose="020B0503020204020204" charset="-122"/>
              </a:rPr>
              <a:t>同行形态对比</a:t>
            </a:r>
            <a:endParaRPr lang="zh-CN" altLang="en-US" sz="6230" b="0" i="0" dirty="0" smtClean="0">
              <a:blipFill>
                <a:blip r:embed="rId11"/>
                <a:stretch>
                  <a:fillRect/>
                </a:stretch>
              </a:blipFill>
              <a:latin typeface="Impact" panose="020B0806030902050204" charset="0"/>
              <a:ea typeface="微软雅黑" panose="020B0503020204020204" charset="-122"/>
            </a:endParaRPr>
          </a:p>
        </p:txBody>
      </p:sp>
      <p:pic>
        <p:nvPicPr>
          <p:cNvPr id="945014" name="image 45014"/>
          <p:cNvPicPr>
            <a:picLocks noChangeAspect="1"/>
          </p:cNvPicPr>
          <p:nvPr/>
        </p:nvPicPr>
        <p:blipFill>
          <a:blip r:embed="rId12"/>
          <a:srcRect/>
          <a:stretch>
            <a:fillRect/>
          </a:stretch>
        </p:blipFill>
        <p:spPr>
          <a:xfrm>
            <a:off x="812800" y="3624559"/>
            <a:ext cx="3327496" cy="363241"/>
          </a:xfrm>
          <a:prstGeom prst="rect">
            <a:avLst/>
          </a:prstGeom>
        </p:spPr>
      </p:pic>
      <p:pic>
        <p:nvPicPr>
          <p:cNvPr id="945015" name="image 45015"/>
          <p:cNvPicPr>
            <a:picLocks noChangeAspect="1"/>
          </p:cNvPicPr>
          <p:nvPr/>
        </p:nvPicPr>
        <p:blipFill>
          <a:blip r:embed="rId13"/>
          <a:srcRect/>
          <a:stretch>
            <a:fillRect/>
          </a:stretch>
        </p:blipFill>
        <p:spPr>
          <a:xfrm>
            <a:off x="1083342" y="5007267"/>
            <a:ext cx="1321582" cy="199733"/>
          </a:xfrm>
          <a:prstGeom prst="rect">
            <a:avLst/>
          </a:prstGeom>
        </p:spPr>
      </p:pic>
      <p:pic>
        <p:nvPicPr>
          <p:cNvPr id="945016" name="image 45016"/>
          <p:cNvPicPr>
            <a:picLocks noChangeAspect="1"/>
          </p:cNvPicPr>
          <p:nvPr/>
        </p:nvPicPr>
        <p:blipFill>
          <a:blip r:embed="rId14"/>
          <a:srcRect/>
          <a:stretch>
            <a:fillRect/>
          </a:stretch>
        </p:blipFill>
        <p:spPr>
          <a:xfrm>
            <a:off x="812800" y="5011226"/>
            <a:ext cx="195774" cy="195774"/>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114300" y="405130"/>
          <a:ext cx="11833860" cy="6281420"/>
        </p:xfrm>
        <a:graphic>
          <a:graphicData uri="http://schemas.openxmlformats.org/drawingml/2006/table">
            <a:tbl>
              <a:tblPr firstRow="1" bandRow="1">
                <a:tableStyleId>{5C22544A-7EE6-4342-B048-85BDC9FD1C3A}</a:tableStyleId>
              </a:tblPr>
              <a:tblGrid>
                <a:gridCol w="1402080"/>
                <a:gridCol w="2187575"/>
                <a:gridCol w="1645920"/>
                <a:gridCol w="1411605"/>
                <a:gridCol w="1786255"/>
                <a:gridCol w="1579880"/>
                <a:gridCol w="1820545"/>
              </a:tblGrid>
              <a:tr h="579120">
                <a:tc>
                  <a:txBody>
                    <a:bodyPr/>
                    <a:p>
                      <a:pPr>
                        <a:buNone/>
                      </a:pPr>
                      <a:endParaRPr lang="en-US" altLang="zh-CN" sz="1600">
                        <a:latin typeface="+mn-ea"/>
                      </a:endParaRPr>
                    </a:p>
                  </a:txBody>
                  <a:tcPr anchor="ctr" anchorCtr="0">
                    <a:solidFill>
                      <a:schemeClr val="accent6">
                        <a:lumMod val="75000"/>
                      </a:schemeClr>
                    </a:solidFill>
                  </a:tcPr>
                </a:tc>
                <a:tc>
                  <a:txBody>
                    <a:bodyPr/>
                    <a:p>
                      <a:pPr>
                        <a:buNone/>
                      </a:pPr>
                      <a:r>
                        <a:rPr lang="en-US" altLang="zh-CN" sz="1600">
                          <a:latin typeface="+mn-ea"/>
                        </a:rPr>
                        <a:t>产品名称</a:t>
                      </a:r>
                      <a:endParaRPr lang="en-US" altLang="zh-CN" sz="1600">
                        <a:latin typeface="+mn-ea"/>
                      </a:endParaRPr>
                    </a:p>
                  </a:txBody>
                  <a:tcPr anchor="ctr" anchorCtr="0">
                    <a:solidFill>
                      <a:schemeClr val="accent6">
                        <a:lumMod val="75000"/>
                      </a:schemeClr>
                    </a:solidFill>
                  </a:tcPr>
                </a:tc>
                <a:tc>
                  <a:txBody>
                    <a:bodyPr/>
                    <a:p>
                      <a:pPr>
                        <a:buNone/>
                      </a:pPr>
                      <a:r>
                        <a:rPr lang="en-US" altLang="zh-CN" sz="1600">
                          <a:latin typeface="+mn-ea"/>
                        </a:rPr>
                        <a:t>乐健2025</a:t>
                      </a:r>
                      <a:endParaRPr lang="en-US" altLang="zh-CN" sz="1600">
                        <a:latin typeface="+mn-ea"/>
                      </a:endParaRPr>
                    </a:p>
                    <a:p>
                      <a:pPr>
                        <a:buNone/>
                      </a:pPr>
                      <a:r>
                        <a:rPr lang="en-US" altLang="zh-CN" sz="1600">
                          <a:latin typeface="+mn-ea"/>
                        </a:rPr>
                        <a:t>（</a:t>
                      </a:r>
                      <a:r>
                        <a:rPr lang="zh-CN" altLang="en-US" sz="1600">
                          <a:latin typeface="+mn-ea"/>
                        </a:rPr>
                        <a:t>计划</a:t>
                      </a:r>
                      <a:r>
                        <a:rPr lang="en-US" altLang="zh-CN" sz="1600">
                          <a:latin typeface="+mn-ea"/>
                        </a:rPr>
                        <a:t>8）</a:t>
                      </a:r>
                      <a:endParaRPr lang="en-US" altLang="zh-CN" sz="1600">
                        <a:latin typeface="+mn-ea"/>
                      </a:endParaRPr>
                    </a:p>
                  </a:txBody>
                  <a:tcPr anchor="ctr" anchorCtr="0">
                    <a:solidFill>
                      <a:schemeClr val="accent6">
                        <a:lumMod val="75000"/>
                      </a:schemeClr>
                    </a:solidFill>
                  </a:tcPr>
                </a:tc>
                <a:tc>
                  <a:txBody>
                    <a:bodyPr/>
                    <a:p>
                      <a:pPr>
                        <a:buNone/>
                      </a:pPr>
                      <a:r>
                        <a:rPr lang="zh-CN" altLang="en-US" sz="1600">
                          <a:latin typeface="+mn-ea"/>
                        </a:rPr>
                        <a:t>北极星中端医疗</a:t>
                      </a:r>
                      <a:r>
                        <a:rPr lang="en-US" altLang="zh-CN" sz="1600">
                          <a:latin typeface="+mn-ea"/>
                        </a:rPr>
                        <a:t>2023</a:t>
                      </a:r>
                      <a:r>
                        <a:rPr lang="zh-CN" altLang="en-US" sz="1600">
                          <a:latin typeface="+mn-ea"/>
                        </a:rPr>
                        <a:t>版</a:t>
                      </a:r>
                      <a:endParaRPr lang="zh-CN" altLang="en-US" sz="1600">
                        <a:latin typeface="+mn-ea"/>
                      </a:endParaRPr>
                    </a:p>
                  </a:txBody>
                  <a:tcPr anchor="ctr" anchorCtr="0">
                    <a:solidFill>
                      <a:schemeClr val="accent6">
                        <a:lumMod val="75000"/>
                      </a:schemeClr>
                    </a:solidFill>
                  </a:tcPr>
                </a:tc>
                <a:tc>
                  <a:txBody>
                    <a:bodyPr/>
                    <a:p>
                      <a:pPr>
                        <a:buNone/>
                      </a:pPr>
                      <a:r>
                        <a:rPr lang="en-US" altLang="zh-CN" sz="1600">
                          <a:latin typeface="+mn-ea"/>
                        </a:rPr>
                        <a:t>尊享e生2024</a:t>
                      </a:r>
                      <a:endParaRPr lang="en-US" altLang="zh-CN" sz="1600">
                        <a:latin typeface="+mn-ea"/>
                      </a:endParaRPr>
                    </a:p>
                  </a:txBody>
                  <a:tcPr anchor="ctr" anchorCtr="0">
                    <a:solidFill>
                      <a:schemeClr val="accent6">
                        <a:lumMod val="75000"/>
                      </a:schemeClr>
                    </a:solidFill>
                  </a:tcPr>
                </a:tc>
                <a:tc>
                  <a:txBody>
                    <a:bodyPr/>
                    <a:p>
                      <a:pPr>
                        <a:buNone/>
                      </a:pPr>
                      <a:r>
                        <a:rPr lang="en-US" altLang="zh-CN" sz="1600">
                          <a:latin typeface="+mn-ea"/>
                        </a:rPr>
                        <a:t>卓越馨选</a:t>
                      </a:r>
                      <a:endParaRPr lang="en-US" altLang="zh-CN" sz="1600">
                        <a:latin typeface="+mn-ea"/>
                      </a:endParaRPr>
                    </a:p>
                  </a:txBody>
                  <a:tcPr anchor="ctr" anchorCtr="0">
                    <a:solidFill>
                      <a:schemeClr val="accent6">
                        <a:lumMod val="75000"/>
                      </a:schemeClr>
                    </a:solidFill>
                  </a:tcPr>
                </a:tc>
                <a:tc>
                  <a:txBody>
                    <a:bodyPr/>
                    <a:p>
                      <a:pPr>
                        <a:buNone/>
                      </a:pPr>
                      <a:r>
                        <a:rPr lang="en-US" altLang="zh-CN" sz="1600">
                          <a:latin typeface="+mn-ea"/>
                        </a:rPr>
                        <a:t>臻爱无忧</a:t>
                      </a:r>
                      <a:endParaRPr lang="en-US" altLang="zh-CN" sz="1600">
                        <a:latin typeface="+mn-ea"/>
                      </a:endParaRPr>
                    </a:p>
                  </a:txBody>
                  <a:tcPr anchor="ctr" anchorCtr="0">
                    <a:solidFill>
                      <a:schemeClr val="accent6">
                        <a:lumMod val="75000"/>
                      </a:schemeClr>
                    </a:solidFill>
                  </a:tcPr>
                </a:tc>
              </a:tr>
              <a:tr h="464185">
                <a:tc gridSpan="2">
                  <a:txBody>
                    <a:bodyPr/>
                    <a:p>
                      <a:pPr>
                        <a:buNone/>
                      </a:pPr>
                      <a:r>
                        <a:rPr lang="en-US" altLang="zh-CN" sz="1600">
                          <a:latin typeface="微软雅黑" panose="020B0503020204020204" charset="-122"/>
                        </a:rPr>
                        <a:t>投保年龄</a:t>
                      </a:r>
                      <a:endParaRPr lang="en-US" altLang="zh-CN" sz="1600">
                        <a:latin typeface="+mn-ea"/>
                      </a:endParaRPr>
                    </a:p>
                  </a:txBody>
                  <a:tcPr anchor="ctr" anchorCtr="0">
                    <a:solidFill>
                      <a:schemeClr val="accent6">
                        <a:lumMod val="20000"/>
                        <a:lumOff val="80000"/>
                      </a:schemeClr>
                    </a:solidFill>
                  </a:tcPr>
                </a:tc>
                <a:tc hMerge="1">
                  <a:tcPr anchor="ctr" anchorCtr="0">
                    <a:solidFill>
                      <a:schemeClr val="accent6">
                        <a:lumMod val="20000"/>
                        <a:lumOff val="80000"/>
                      </a:schemeClr>
                    </a:solidFill>
                  </a:tcPr>
                </a:tc>
                <a:tc>
                  <a:txBody>
                    <a:bodyPr/>
                    <a:p>
                      <a:pPr>
                        <a:buNone/>
                      </a:pPr>
                      <a:r>
                        <a:rPr lang="en-US" altLang="zh-CN" sz="1600">
                          <a:latin typeface="+mn-ea"/>
                        </a:rPr>
                        <a:t>30</a:t>
                      </a:r>
                      <a:r>
                        <a:rPr lang="zh-CN" altLang="en-US" sz="1600">
                          <a:latin typeface="+mn-ea"/>
                        </a:rPr>
                        <a:t>天</a:t>
                      </a:r>
                      <a:r>
                        <a:rPr lang="en-US" altLang="zh-CN" sz="1600">
                          <a:latin typeface="+mn-ea"/>
                        </a:rPr>
                        <a:t>-64</a:t>
                      </a:r>
                      <a:r>
                        <a:rPr lang="zh-CN" altLang="en-US" sz="1600">
                          <a:latin typeface="+mn-ea"/>
                        </a:rPr>
                        <a:t>周岁</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30</a:t>
                      </a:r>
                      <a:r>
                        <a:rPr lang="zh-CN" altLang="en-US" sz="1600">
                          <a:latin typeface="+mn-ea"/>
                        </a:rPr>
                        <a:t>天</a:t>
                      </a:r>
                      <a:r>
                        <a:rPr lang="en-US" altLang="zh-CN" sz="1600">
                          <a:latin typeface="+mn-ea"/>
                        </a:rPr>
                        <a:t>-60</a:t>
                      </a:r>
                      <a:r>
                        <a:rPr lang="zh-CN" altLang="en-US" sz="1600">
                          <a:latin typeface="+mn-ea"/>
                        </a:rPr>
                        <a:t>周岁</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30天-65周岁</a:t>
                      </a:r>
                      <a:endParaRPr lang="en-US" altLang="zh-CN"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30</a:t>
                      </a:r>
                      <a:r>
                        <a:rPr lang="zh-CN" altLang="en-US" sz="1600">
                          <a:latin typeface="+mn-ea"/>
                        </a:rPr>
                        <a:t>天</a:t>
                      </a:r>
                      <a:r>
                        <a:rPr lang="en-US" altLang="zh-CN" sz="1600">
                          <a:latin typeface="+mn-ea"/>
                        </a:rPr>
                        <a:t>-60</a:t>
                      </a:r>
                      <a:r>
                        <a:rPr lang="zh-CN" altLang="en-US" sz="1600">
                          <a:latin typeface="+mn-ea"/>
                        </a:rPr>
                        <a:t>周岁</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28</a:t>
                      </a:r>
                      <a:r>
                        <a:rPr lang="zh-CN" altLang="en-US" sz="1600">
                          <a:latin typeface="+mn-ea"/>
                        </a:rPr>
                        <a:t>天</a:t>
                      </a:r>
                      <a:r>
                        <a:rPr lang="en-US" altLang="zh-CN" sz="1600">
                          <a:latin typeface="+mn-ea"/>
                        </a:rPr>
                        <a:t>-65</a:t>
                      </a:r>
                      <a:r>
                        <a:rPr lang="zh-CN" altLang="en-US" sz="1600">
                          <a:latin typeface="+mn-ea"/>
                        </a:rPr>
                        <a:t>周岁</a:t>
                      </a:r>
                      <a:endParaRPr lang="zh-CN" altLang="en-US" sz="1600">
                        <a:latin typeface="+mn-ea"/>
                      </a:endParaRPr>
                    </a:p>
                  </a:txBody>
                  <a:tcPr anchor="ctr" anchorCtr="0">
                    <a:solidFill>
                      <a:schemeClr val="accent6">
                        <a:lumMod val="20000"/>
                        <a:lumOff val="80000"/>
                      </a:schemeClr>
                    </a:solidFill>
                  </a:tcPr>
                </a:tc>
              </a:tr>
              <a:tr h="345440">
                <a:tc gridSpan="2">
                  <a:txBody>
                    <a:bodyPr/>
                    <a:p>
                      <a:pPr>
                        <a:buNone/>
                      </a:pPr>
                      <a:r>
                        <a:rPr lang="en-US" altLang="zh-CN" sz="1600">
                          <a:latin typeface="微软雅黑" panose="020B0503020204020204" charset="-122"/>
                        </a:rPr>
                        <a:t>保障期限</a:t>
                      </a:r>
                      <a:endParaRPr lang="en-US" altLang="zh-CN" sz="1600">
                        <a:latin typeface="+mn-ea"/>
                      </a:endParaRPr>
                    </a:p>
                  </a:txBody>
                  <a:tcPr anchor="ctr" anchorCtr="0">
                    <a:solidFill>
                      <a:schemeClr val="bg1"/>
                    </a:solidFill>
                  </a:tcPr>
                </a:tc>
                <a:tc hMerge="1">
                  <a:tcPr anchor="ctr" anchorCtr="0">
                    <a:solidFill>
                      <a:schemeClr val="bg1"/>
                    </a:solidFill>
                  </a:tcPr>
                </a:tc>
                <a:tc>
                  <a:txBody>
                    <a:bodyPr/>
                    <a:p>
                      <a:pPr>
                        <a:buNone/>
                      </a:pPr>
                      <a:r>
                        <a:rPr lang="en-US" altLang="zh-CN" sz="1600">
                          <a:latin typeface="+mn-ea"/>
                        </a:rPr>
                        <a:t>1</a:t>
                      </a:r>
                      <a:r>
                        <a:rPr lang="zh-CN" altLang="en-US" sz="1600">
                          <a:latin typeface="+mn-ea"/>
                        </a:rPr>
                        <a:t>年</a:t>
                      </a:r>
                      <a:endParaRPr lang="zh-CN" altLang="en-US" sz="1600">
                        <a:latin typeface="+mn-ea"/>
                      </a:endParaRPr>
                    </a:p>
                  </a:txBody>
                  <a:tcPr anchor="ctr" anchorCtr="0">
                    <a:solidFill>
                      <a:schemeClr val="bg1"/>
                    </a:solidFill>
                  </a:tcPr>
                </a:tc>
                <a:tc>
                  <a:txBody>
                    <a:bodyPr/>
                    <a:p>
                      <a:pPr>
                        <a:buNone/>
                      </a:pPr>
                      <a:r>
                        <a:rPr lang="en-US" altLang="zh-CN" sz="1600">
                          <a:latin typeface="+mn-ea"/>
                        </a:rPr>
                        <a:t>1</a:t>
                      </a:r>
                      <a:r>
                        <a:rPr lang="zh-CN" altLang="en-US" sz="1600">
                          <a:latin typeface="+mn-ea"/>
                        </a:rPr>
                        <a:t>年</a:t>
                      </a:r>
                      <a:endParaRPr lang="zh-CN" altLang="en-US" sz="1600">
                        <a:latin typeface="+mn-ea"/>
                      </a:endParaRPr>
                    </a:p>
                  </a:txBody>
                  <a:tcPr anchor="ctr" anchorCtr="0">
                    <a:solidFill>
                      <a:schemeClr val="bg1"/>
                    </a:solidFill>
                  </a:tcPr>
                </a:tc>
                <a:tc>
                  <a:txBody>
                    <a:bodyPr/>
                    <a:p>
                      <a:pPr>
                        <a:buNone/>
                      </a:pPr>
                      <a:r>
                        <a:rPr lang="en-US" altLang="zh-CN" sz="1600">
                          <a:latin typeface="+mn-ea"/>
                        </a:rPr>
                        <a:t>1年</a:t>
                      </a:r>
                      <a:endParaRPr lang="en-US" altLang="zh-CN" sz="1600">
                        <a:latin typeface="+mn-ea"/>
                      </a:endParaRPr>
                    </a:p>
                  </a:txBody>
                  <a:tcPr anchor="ctr" anchorCtr="0">
                    <a:solidFill>
                      <a:schemeClr val="bg1"/>
                    </a:solidFill>
                  </a:tcPr>
                </a:tc>
                <a:tc>
                  <a:txBody>
                    <a:bodyPr/>
                    <a:p>
                      <a:pPr>
                        <a:buNone/>
                      </a:pPr>
                      <a:r>
                        <a:rPr lang="en-US" altLang="zh-CN" sz="1600">
                          <a:latin typeface="+mn-ea"/>
                        </a:rPr>
                        <a:t>1</a:t>
                      </a:r>
                      <a:r>
                        <a:rPr lang="zh-CN" altLang="en-US" sz="1600">
                          <a:latin typeface="+mn-ea"/>
                        </a:rPr>
                        <a:t>年</a:t>
                      </a:r>
                      <a:endParaRPr lang="zh-CN" altLang="en-US" sz="1600">
                        <a:latin typeface="+mn-ea"/>
                      </a:endParaRPr>
                    </a:p>
                  </a:txBody>
                  <a:tcPr anchor="ctr" anchorCtr="0">
                    <a:solidFill>
                      <a:schemeClr val="bg1"/>
                    </a:solidFill>
                  </a:tcPr>
                </a:tc>
                <a:tc>
                  <a:txBody>
                    <a:bodyPr/>
                    <a:p>
                      <a:pPr>
                        <a:buNone/>
                      </a:pPr>
                      <a:r>
                        <a:rPr lang="en-US" altLang="zh-CN" sz="1600">
                          <a:latin typeface="+mn-ea"/>
                        </a:rPr>
                        <a:t>1</a:t>
                      </a:r>
                      <a:r>
                        <a:rPr lang="zh-CN" altLang="en-US" sz="1600">
                          <a:latin typeface="+mn-ea"/>
                        </a:rPr>
                        <a:t>年</a:t>
                      </a:r>
                      <a:endParaRPr lang="zh-CN" altLang="en-US" sz="1600">
                        <a:latin typeface="+mn-ea"/>
                      </a:endParaRPr>
                    </a:p>
                  </a:txBody>
                  <a:tcPr anchor="ctr" anchorCtr="0">
                    <a:solidFill>
                      <a:schemeClr val="bg1"/>
                    </a:solidFill>
                  </a:tcPr>
                </a:tc>
              </a:tr>
              <a:tr h="345440">
                <a:tc gridSpan="2">
                  <a:txBody>
                    <a:bodyPr/>
                    <a:p>
                      <a:pPr>
                        <a:buNone/>
                      </a:pPr>
                      <a:r>
                        <a:rPr lang="en-US" altLang="zh-CN" sz="1600">
                          <a:latin typeface="微软雅黑" panose="020B0503020204020204" charset="-122"/>
                        </a:rPr>
                        <a:t>等待期</a:t>
                      </a:r>
                      <a:endParaRPr lang="en-US" altLang="zh-CN" sz="1600">
                        <a:latin typeface="+mn-ea"/>
                      </a:endParaRPr>
                    </a:p>
                  </a:txBody>
                  <a:tcPr anchor="ctr" anchorCtr="0">
                    <a:solidFill>
                      <a:schemeClr val="accent6">
                        <a:lumMod val="20000"/>
                        <a:lumOff val="80000"/>
                      </a:schemeClr>
                    </a:solidFill>
                  </a:tcPr>
                </a:tc>
                <a:tc hMerge="1">
                  <a:tcPr anchor="ctr" anchorCtr="0">
                    <a:solidFill>
                      <a:schemeClr val="accent6">
                        <a:lumMod val="20000"/>
                        <a:lumOff val="80000"/>
                      </a:schemeClr>
                    </a:solidFill>
                  </a:tcPr>
                </a:tc>
                <a:tc>
                  <a:txBody>
                    <a:bodyPr/>
                    <a:p>
                      <a:pPr>
                        <a:buNone/>
                      </a:pPr>
                      <a:r>
                        <a:rPr lang="en-US" altLang="zh-CN" sz="1600">
                          <a:latin typeface="+mn-ea"/>
                        </a:rPr>
                        <a:t>30</a:t>
                      </a:r>
                      <a:r>
                        <a:rPr lang="zh-CN" altLang="en-US" sz="1600">
                          <a:latin typeface="+mn-ea"/>
                        </a:rPr>
                        <a:t>天</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30</a:t>
                      </a:r>
                      <a:r>
                        <a:rPr lang="zh-CN" altLang="en-US" sz="1600">
                          <a:latin typeface="+mn-ea"/>
                        </a:rPr>
                        <a:t>天</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30天</a:t>
                      </a:r>
                      <a:endParaRPr lang="en-US" altLang="zh-CN"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30</a:t>
                      </a:r>
                      <a:r>
                        <a:rPr lang="zh-CN" altLang="en-US" sz="1600">
                          <a:latin typeface="+mn-ea"/>
                        </a:rPr>
                        <a:t>天</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30</a:t>
                      </a:r>
                      <a:r>
                        <a:rPr lang="zh-CN" altLang="en-US" sz="1600">
                          <a:latin typeface="+mn-ea"/>
                        </a:rPr>
                        <a:t>天</a:t>
                      </a:r>
                      <a:endParaRPr lang="zh-CN" altLang="en-US" sz="1600">
                        <a:latin typeface="+mn-ea"/>
                      </a:endParaRPr>
                    </a:p>
                  </a:txBody>
                  <a:tcPr anchor="ctr" anchorCtr="0">
                    <a:solidFill>
                      <a:schemeClr val="accent6">
                        <a:lumMod val="20000"/>
                        <a:lumOff val="80000"/>
                      </a:schemeClr>
                    </a:solidFill>
                  </a:tcPr>
                </a:tc>
              </a:tr>
              <a:tr h="1310640">
                <a:tc gridSpan="2">
                  <a:txBody>
                    <a:bodyPr/>
                    <a:p>
                      <a:pPr>
                        <a:buNone/>
                      </a:pPr>
                      <a:r>
                        <a:rPr lang="en-US" altLang="zh-CN" sz="1600">
                          <a:latin typeface="微软雅黑" panose="020B0503020204020204" charset="-122"/>
                        </a:rPr>
                        <a:t>医院范围</a:t>
                      </a:r>
                      <a:endParaRPr lang="en-US" altLang="zh-CN" sz="1600">
                        <a:latin typeface="+mn-ea"/>
                      </a:endParaRPr>
                    </a:p>
                  </a:txBody>
                  <a:tcPr anchor="ctr" anchorCtr="0">
                    <a:solidFill>
                      <a:schemeClr val="bg1"/>
                    </a:solidFill>
                  </a:tcPr>
                </a:tc>
                <a:tc hMerge="1">
                  <a:tcPr anchor="ctr" anchorCtr="0">
                    <a:solidFill>
                      <a:schemeClr val="bg1"/>
                    </a:solidFill>
                  </a:tcPr>
                </a:tc>
                <a:tc>
                  <a:txBody>
                    <a:bodyPr/>
                    <a:p>
                      <a:pPr>
                        <a:buNone/>
                      </a:pPr>
                      <a:r>
                        <a:rPr lang="zh-CN" altLang="en-US" sz="1600">
                          <a:latin typeface="+mn-ea"/>
                          <a:sym typeface="+mn-ea"/>
                        </a:rPr>
                        <a:t>二级及以上公立医院普通部</a:t>
                      </a:r>
                      <a:r>
                        <a:rPr lang="en-US" altLang="zh-CN" sz="1600">
                          <a:latin typeface="+mn-ea"/>
                          <a:sym typeface="+mn-ea"/>
                        </a:rPr>
                        <a:t>（</a:t>
                      </a:r>
                      <a:r>
                        <a:rPr lang="zh-CN" altLang="en-US" sz="1600">
                          <a:latin typeface="+mn-ea"/>
                          <a:sym typeface="+mn-ea"/>
                        </a:rPr>
                        <a:t>可选特需国际部</a:t>
                      </a:r>
                      <a:r>
                        <a:rPr lang="en-US" altLang="zh-CN" sz="1600">
                          <a:latin typeface="+mn-ea"/>
                          <a:sym typeface="+mn-ea"/>
                        </a:rPr>
                        <a:t>）</a:t>
                      </a:r>
                      <a:endParaRPr lang="zh-CN" altLang="en-US" sz="1600">
                        <a:latin typeface="+mn-ea"/>
                        <a:sym typeface="+mn-ea"/>
                      </a:endParaRPr>
                    </a:p>
                  </a:txBody>
                  <a:tcPr anchor="ctr" anchorCtr="0">
                    <a:solidFill>
                      <a:schemeClr val="bg1"/>
                    </a:solidFill>
                  </a:tcPr>
                </a:tc>
                <a:tc>
                  <a:txBody>
                    <a:bodyPr/>
                    <a:p>
                      <a:pPr>
                        <a:buNone/>
                      </a:pPr>
                      <a:r>
                        <a:rPr lang="zh-CN" altLang="en-US" sz="1600">
                          <a:latin typeface="+mn-ea"/>
                        </a:rPr>
                        <a:t>二级及以上公立医院普通部</a:t>
                      </a:r>
                      <a:r>
                        <a:rPr lang="en-US" altLang="zh-CN" sz="1600">
                          <a:latin typeface="+mn-ea"/>
                        </a:rPr>
                        <a:t>（</a:t>
                      </a:r>
                      <a:r>
                        <a:rPr lang="zh-CN" altLang="en-US" sz="1600">
                          <a:latin typeface="+mn-ea"/>
                        </a:rPr>
                        <a:t>可选特需国际部</a:t>
                      </a:r>
                      <a:r>
                        <a:rPr lang="en-US" altLang="zh-CN" sz="1600">
                          <a:latin typeface="+mn-ea"/>
                        </a:rPr>
                        <a:t>）</a:t>
                      </a:r>
                      <a:endParaRPr lang="en-US" altLang="zh-CN" sz="1600">
                        <a:latin typeface="+mn-ea"/>
                      </a:endParaRPr>
                    </a:p>
                  </a:txBody>
                  <a:tcPr anchor="ctr" anchorCtr="0">
                    <a:solidFill>
                      <a:schemeClr val="bg1"/>
                    </a:solidFill>
                  </a:tcPr>
                </a:tc>
                <a:tc>
                  <a:txBody>
                    <a:bodyPr/>
                    <a:p>
                      <a:pPr>
                        <a:buNone/>
                      </a:pPr>
                      <a:r>
                        <a:rPr lang="en-US" altLang="zh-CN" sz="1600">
                          <a:latin typeface="+mn-ea"/>
                        </a:rPr>
                        <a:t>二级及以上医院普通部及指定民营医院（</a:t>
                      </a:r>
                      <a:r>
                        <a:rPr lang="zh-CN" altLang="en-US" sz="1600">
                          <a:latin typeface="+mn-ea"/>
                        </a:rPr>
                        <a:t>可选特需</a:t>
                      </a:r>
                      <a:r>
                        <a:rPr lang="en-US" altLang="zh-CN" sz="1600">
                          <a:latin typeface="+mn-ea"/>
                        </a:rPr>
                        <a:t>/</a:t>
                      </a:r>
                      <a:r>
                        <a:rPr lang="zh-CN" altLang="en-US" sz="1600">
                          <a:latin typeface="+mn-ea"/>
                        </a:rPr>
                        <a:t>国际部</a:t>
                      </a:r>
                      <a:r>
                        <a:rPr lang="en-US" altLang="zh-CN" sz="1600">
                          <a:latin typeface="+mn-ea"/>
                        </a:rPr>
                        <a:t>）</a:t>
                      </a:r>
                      <a:endParaRPr lang="en-US" altLang="zh-CN" sz="1600">
                        <a:latin typeface="+mn-ea"/>
                      </a:endParaRPr>
                    </a:p>
                  </a:txBody>
                  <a:tcPr anchor="ctr" anchorCtr="0">
                    <a:solidFill>
                      <a:schemeClr val="bg1"/>
                    </a:solidFill>
                  </a:tcPr>
                </a:tc>
                <a:tc>
                  <a:txBody>
                    <a:bodyPr/>
                    <a:p>
                      <a:pPr>
                        <a:buNone/>
                      </a:pPr>
                      <a:r>
                        <a:rPr lang="en-US" altLang="zh-CN" sz="1600">
                          <a:latin typeface="+mn-ea"/>
                          <a:sym typeface="+mn-ea"/>
                        </a:rPr>
                        <a:t>二级及以上医院普通部及指定民营医院（</a:t>
                      </a:r>
                      <a:r>
                        <a:rPr lang="zh-CN" altLang="en-US" sz="1600">
                          <a:latin typeface="+mn-ea"/>
                          <a:sym typeface="+mn-ea"/>
                        </a:rPr>
                        <a:t>可选特需</a:t>
                      </a:r>
                      <a:r>
                        <a:rPr lang="en-US" altLang="zh-CN" sz="1600">
                          <a:latin typeface="+mn-ea"/>
                          <a:sym typeface="+mn-ea"/>
                        </a:rPr>
                        <a:t>/</a:t>
                      </a:r>
                      <a:r>
                        <a:rPr lang="zh-CN" altLang="en-US" sz="1600">
                          <a:latin typeface="+mn-ea"/>
                          <a:sym typeface="+mn-ea"/>
                        </a:rPr>
                        <a:t>国际部</a:t>
                      </a:r>
                      <a:r>
                        <a:rPr lang="en-US" altLang="zh-CN" sz="1600">
                          <a:latin typeface="+mn-ea"/>
                          <a:sym typeface="+mn-ea"/>
                        </a:rPr>
                        <a:t>）</a:t>
                      </a:r>
                      <a:endParaRPr lang="zh-CN" altLang="en-US" sz="1600">
                        <a:latin typeface="+mn-ea"/>
                        <a:sym typeface="+mn-ea"/>
                      </a:endParaRPr>
                    </a:p>
                  </a:txBody>
                  <a:tcPr anchor="ctr" anchorCtr="0">
                    <a:solidFill>
                      <a:schemeClr val="bg1"/>
                    </a:solidFill>
                  </a:tcPr>
                </a:tc>
                <a:tc>
                  <a:txBody>
                    <a:bodyPr/>
                    <a:p>
                      <a:pPr>
                        <a:buNone/>
                      </a:pPr>
                      <a:r>
                        <a:rPr lang="en-US" altLang="zh-CN" sz="1600">
                          <a:latin typeface="+mn-ea"/>
                          <a:sym typeface="+mn-ea"/>
                        </a:rPr>
                        <a:t>二级及以上</a:t>
                      </a:r>
                      <a:r>
                        <a:rPr lang="zh-CN" altLang="en-US" sz="1600">
                          <a:latin typeface="+mn-ea"/>
                          <a:sym typeface="+mn-ea"/>
                        </a:rPr>
                        <a:t>公立医院普通部</a:t>
                      </a:r>
                      <a:r>
                        <a:rPr lang="en-US" altLang="zh-CN" sz="1600">
                          <a:latin typeface="+mn-ea"/>
                          <a:sym typeface="+mn-ea"/>
                        </a:rPr>
                        <a:t>（</a:t>
                      </a:r>
                      <a:r>
                        <a:rPr lang="zh-CN" altLang="en-US" sz="1600">
                          <a:latin typeface="+mn-ea"/>
                          <a:sym typeface="+mn-ea"/>
                        </a:rPr>
                        <a:t>可选特需</a:t>
                      </a:r>
                      <a:r>
                        <a:rPr lang="en-US" altLang="zh-CN" sz="1600">
                          <a:latin typeface="+mn-ea"/>
                          <a:sym typeface="+mn-ea"/>
                        </a:rPr>
                        <a:t>/</a:t>
                      </a:r>
                      <a:r>
                        <a:rPr lang="zh-CN" altLang="en-US" sz="1600">
                          <a:latin typeface="+mn-ea"/>
                          <a:sym typeface="+mn-ea"/>
                        </a:rPr>
                        <a:t>国际部</a:t>
                      </a:r>
                      <a:r>
                        <a:rPr lang="en-US" altLang="zh-CN" sz="1600">
                          <a:latin typeface="+mn-ea"/>
                          <a:sym typeface="+mn-ea"/>
                        </a:rPr>
                        <a:t>）</a:t>
                      </a:r>
                      <a:endParaRPr lang="zh-CN" altLang="en-US" sz="1600">
                        <a:latin typeface="+mn-ea"/>
                        <a:sym typeface="+mn-ea"/>
                      </a:endParaRPr>
                    </a:p>
                  </a:txBody>
                  <a:tcPr anchor="ctr" anchorCtr="0">
                    <a:solidFill>
                      <a:schemeClr val="bg1"/>
                    </a:solidFill>
                  </a:tcPr>
                </a:tc>
              </a:tr>
              <a:tr h="345440">
                <a:tc rowSpan="8">
                  <a:txBody>
                    <a:bodyPr/>
                    <a:p>
                      <a:pPr>
                        <a:buNone/>
                      </a:pPr>
                      <a:r>
                        <a:rPr lang="zh-CN" altLang="en-US" sz="1600">
                          <a:latin typeface="+mn-ea"/>
                        </a:rPr>
                        <a:t>一般住院医疗保险金</a:t>
                      </a:r>
                      <a:r>
                        <a:rPr lang="en-US" altLang="zh-CN" sz="1600">
                          <a:latin typeface="+mn-ea"/>
                        </a:rPr>
                        <a:t>&amp;</a:t>
                      </a:r>
                      <a:r>
                        <a:rPr lang="zh-CN" altLang="en-US" sz="1600">
                          <a:latin typeface="+mn-ea"/>
                        </a:rPr>
                        <a:t>重大疾病</a:t>
                      </a:r>
                      <a:r>
                        <a:rPr lang="zh-CN" altLang="en-US" sz="1600">
                          <a:latin typeface="+mn-ea"/>
                        </a:rPr>
                        <a:t>住院保险金</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住院保额</a:t>
                      </a:r>
                      <a:endParaRPr lang="en-US" altLang="zh-CN"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300</a:t>
                      </a:r>
                      <a:r>
                        <a:rPr lang="zh-CN" altLang="en-US" sz="1600">
                          <a:latin typeface="+mn-ea"/>
                        </a:rPr>
                        <a:t>万</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200</a:t>
                      </a:r>
                      <a:r>
                        <a:rPr lang="zh-CN" altLang="en-US" sz="1600">
                          <a:latin typeface="+mn-ea"/>
                        </a:rPr>
                        <a:t>万</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300万</a:t>
                      </a:r>
                      <a:endParaRPr lang="en-US" altLang="zh-CN"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200</a:t>
                      </a:r>
                      <a:r>
                        <a:rPr lang="zh-CN" altLang="en-US" sz="1600">
                          <a:latin typeface="+mn-ea"/>
                        </a:rPr>
                        <a:t>万</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200</a:t>
                      </a:r>
                      <a:r>
                        <a:rPr lang="zh-CN" altLang="en-US" sz="1600">
                          <a:latin typeface="+mn-ea"/>
                        </a:rPr>
                        <a:t>万</a:t>
                      </a:r>
                      <a:endParaRPr lang="zh-CN" altLang="en-US" sz="1600">
                        <a:latin typeface="+mn-ea"/>
                      </a:endParaRPr>
                    </a:p>
                  </a:txBody>
                  <a:tcPr anchor="ctr" anchorCtr="0">
                    <a:solidFill>
                      <a:schemeClr val="accent6">
                        <a:lumMod val="20000"/>
                        <a:lumOff val="80000"/>
                      </a:schemeClr>
                    </a:solidFill>
                  </a:tcPr>
                </a:tc>
              </a:tr>
              <a:tr h="345440">
                <a:tc vMerge="1">
                  <a:tcPr anchor="ctr" anchorCtr="0">
                    <a:solidFill>
                      <a:schemeClr val="bg1"/>
                    </a:solidFill>
                  </a:tcPr>
                </a:tc>
                <a:tc>
                  <a:txBody>
                    <a:bodyPr/>
                    <a:p>
                      <a:pPr>
                        <a:buNone/>
                      </a:pPr>
                      <a:r>
                        <a:rPr lang="en-US" altLang="zh-CN" sz="1600">
                          <a:latin typeface="+mn-ea"/>
                        </a:rPr>
                        <a:t>赔付比例</a:t>
                      </a:r>
                      <a:endParaRPr lang="en-US" altLang="zh-CN" sz="1600">
                        <a:latin typeface="+mn-ea"/>
                      </a:endParaRPr>
                    </a:p>
                  </a:txBody>
                  <a:tcPr anchor="ctr" anchorCtr="0">
                    <a:solidFill>
                      <a:schemeClr val="bg1"/>
                    </a:solidFill>
                  </a:tcPr>
                </a:tc>
                <a:tc>
                  <a:txBody>
                    <a:bodyPr/>
                    <a:p>
                      <a:pPr>
                        <a:buNone/>
                      </a:pPr>
                      <a:r>
                        <a:rPr lang="en-US" altLang="zh-CN" sz="1600">
                          <a:latin typeface="+mn-ea"/>
                        </a:rPr>
                        <a:t>100%</a:t>
                      </a:r>
                      <a:endParaRPr lang="en-US" altLang="zh-CN" sz="1600">
                        <a:latin typeface="+mn-ea"/>
                      </a:endParaRPr>
                    </a:p>
                  </a:txBody>
                  <a:tcPr anchor="ctr" anchorCtr="0">
                    <a:solidFill>
                      <a:schemeClr val="bg1"/>
                    </a:solidFill>
                  </a:tcPr>
                </a:tc>
                <a:tc>
                  <a:txBody>
                    <a:bodyPr/>
                    <a:p>
                      <a:pPr>
                        <a:buNone/>
                      </a:pPr>
                      <a:r>
                        <a:rPr lang="en-US" altLang="zh-CN" sz="1600">
                          <a:latin typeface="+mn-ea"/>
                        </a:rPr>
                        <a:t>100%</a:t>
                      </a:r>
                      <a:endParaRPr lang="en-US" altLang="zh-CN" sz="1600">
                        <a:latin typeface="+mn-ea"/>
                      </a:endParaRPr>
                    </a:p>
                  </a:txBody>
                  <a:tcPr anchor="ctr" anchorCtr="0">
                    <a:solidFill>
                      <a:schemeClr val="bg1"/>
                    </a:solidFill>
                  </a:tcPr>
                </a:tc>
                <a:tc>
                  <a:txBody>
                    <a:bodyPr/>
                    <a:p>
                      <a:pPr>
                        <a:buNone/>
                      </a:pPr>
                      <a:r>
                        <a:rPr lang="en-US" altLang="zh-CN" sz="1600">
                          <a:latin typeface="+mn-ea"/>
                        </a:rPr>
                        <a:t>100%</a:t>
                      </a:r>
                      <a:endParaRPr lang="en-US" altLang="zh-CN" sz="1600">
                        <a:latin typeface="+mn-ea"/>
                      </a:endParaRPr>
                    </a:p>
                  </a:txBody>
                  <a:tcPr anchor="ctr" anchorCtr="0">
                    <a:solidFill>
                      <a:schemeClr val="bg1"/>
                    </a:solidFill>
                  </a:tcPr>
                </a:tc>
                <a:tc>
                  <a:txBody>
                    <a:bodyPr/>
                    <a:p>
                      <a:pPr>
                        <a:buNone/>
                      </a:pPr>
                      <a:r>
                        <a:rPr lang="en-US" altLang="zh-CN" sz="1600">
                          <a:latin typeface="+mn-ea"/>
                        </a:rPr>
                        <a:t>100%</a:t>
                      </a:r>
                      <a:endParaRPr lang="en-US" altLang="zh-CN" sz="1600">
                        <a:latin typeface="+mn-ea"/>
                      </a:endParaRPr>
                    </a:p>
                  </a:txBody>
                  <a:tcPr anchor="ctr" anchorCtr="0">
                    <a:solidFill>
                      <a:schemeClr val="bg1"/>
                    </a:solidFill>
                  </a:tcPr>
                </a:tc>
                <a:tc>
                  <a:txBody>
                    <a:bodyPr/>
                    <a:p>
                      <a:pPr>
                        <a:buNone/>
                      </a:pPr>
                      <a:r>
                        <a:rPr lang="en-US" altLang="zh-CN" sz="1600">
                          <a:latin typeface="+mn-ea"/>
                        </a:rPr>
                        <a:t>100%</a:t>
                      </a:r>
                      <a:endParaRPr lang="en-US" altLang="zh-CN" sz="1600">
                        <a:latin typeface="+mn-ea"/>
                      </a:endParaRPr>
                    </a:p>
                  </a:txBody>
                  <a:tcPr anchor="ctr" anchorCtr="0">
                    <a:solidFill>
                      <a:schemeClr val="bg1"/>
                    </a:solidFill>
                  </a:tcPr>
                </a:tc>
              </a:tr>
              <a:tr h="345440">
                <a:tc vMerge="1">
                  <a:tcPr anchor="ctr" anchorCtr="0">
                    <a:solidFill>
                      <a:schemeClr val="accent6">
                        <a:lumMod val="20000"/>
                        <a:lumOff val="80000"/>
                      </a:schemeClr>
                    </a:solidFill>
                  </a:tcPr>
                </a:tc>
                <a:tc>
                  <a:txBody>
                    <a:bodyPr/>
                    <a:p>
                      <a:pPr>
                        <a:buNone/>
                      </a:pPr>
                      <a:r>
                        <a:rPr lang="en-US" altLang="zh-CN" sz="1600">
                          <a:latin typeface="+mn-ea"/>
                        </a:rPr>
                        <a:t>免赔额</a:t>
                      </a:r>
                      <a:endParaRPr lang="en-US" altLang="zh-CN"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0</a:t>
                      </a:r>
                      <a:r>
                        <a:rPr lang="zh-CN" altLang="en-US" sz="1600">
                          <a:latin typeface="+mn-ea"/>
                        </a:rPr>
                        <a:t>免赔</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0</a:t>
                      </a:r>
                      <a:r>
                        <a:rPr lang="zh-CN" altLang="en-US" sz="1600">
                          <a:latin typeface="+mn-ea"/>
                        </a:rPr>
                        <a:t>免赔</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0</a:t>
                      </a:r>
                      <a:r>
                        <a:rPr lang="zh-CN" altLang="en-US" sz="1600">
                          <a:latin typeface="+mn-ea"/>
                        </a:rPr>
                        <a:t>免赔</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0</a:t>
                      </a:r>
                      <a:r>
                        <a:rPr lang="zh-CN" altLang="en-US" sz="1600">
                          <a:latin typeface="+mn-ea"/>
                        </a:rPr>
                        <a:t>免赔</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0</a:t>
                      </a:r>
                      <a:r>
                        <a:rPr lang="zh-CN" altLang="en-US" sz="1600">
                          <a:latin typeface="+mn-ea"/>
                        </a:rPr>
                        <a:t>免赔</a:t>
                      </a:r>
                      <a:endParaRPr lang="zh-CN" altLang="en-US" sz="1600">
                        <a:latin typeface="+mn-ea"/>
                      </a:endParaRPr>
                    </a:p>
                  </a:txBody>
                  <a:tcPr anchor="ctr" anchorCtr="0">
                    <a:solidFill>
                      <a:schemeClr val="accent6">
                        <a:lumMod val="20000"/>
                        <a:lumOff val="80000"/>
                      </a:schemeClr>
                    </a:solidFill>
                  </a:tcPr>
                </a:tc>
              </a:tr>
              <a:tr h="464820">
                <a:tc vMerge="1">
                  <a:tcPr anchor="ctr" anchorCtr="0">
                    <a:solidFill>
                      <a:schemeClr val="bg1"/>
                    </a:solidFill>
                  </a:tcPr>
                </a:tc>
                <a:tc>
                  <a:txBody>
                    <a:bodyPr/>
                    <a:p>
                      <a:pPr>
                        <a:buNone/>
                      </a:pPr>
                      <a:r>
                        <a:rPr lang="en-US" altLang="zh-CN" sz="1600">
                          <a:latin typeface="+mn-ea"/>
                        </a:rPr>
                        <a:t>床位费</a:t>
                      </a:r>
                      <a:endParaRPr lang="en-US" altLang="zh-CN" sz="1600">
                        <a:latin typeface="+mn-ea"/>
                      </a:endParaRPr>
                    </a:p>
                  </a:txBody>
                  <a:tcPr anchor="ctr" anchorCtr="0">
                    <a:solidFill>
                      <a:schemeClr val="bg1"/>
                    </a:solidFill>
                  </a:tcPr>
                </a:tc>
                <a:tc>
                  <a:txBody>
                    <a:bodyPr/>
                    <a:p>
                      <a:pPr>
                        <a:buNone/>
                      </a:pPr>
                      <a:r>
                        <a:rPr lang="en-US" altLang="zh-CN" sz="1600">
                          <a:latin typeface="+mn-ea"/>
                        </a:rPr>
                        <a:t>2500</a:t>
                      </a:r>
                      <a:r>
                        <a:rPr lang="zh-CN" altLang="en-US" sz="1600">
                          <a:latin typeface="+mn-ea"/>
                        </a:rPr>
                        <a:t>元</a:t>
                      </a:r>
                      <a:r>
                        <a:rPr lang="en-US" altLang="zh-CN" sz="1600">
                          <a:latin typeface="+mn-ea"/>
                        </a:rPr>
                        <a:t>/</a:t>
                      </a:r>
                      <a:r>
                        <a:rPr lang="zh-CN" altLang="en-US" sz="1600">
                          <a:latin typeface="+mn-ea"/>
                        </a:rPr>
                        <a:t>日</a:t>
                      </a:r>
                      <a:endParaRPr lang="zh-CN" altLang="en-US" sz="1600">
                        <a:latin typeface="+mn-ea"/>
                      </a:endParaRPr>
                    </a:p>
                  </a:txBody>
                  <a:tcPr anchor="ctr" anchorCtr="0">
                    <a:solidFill>
                      <a:schemeClr val="bg1"/>
                    </a:solidFill>
                  </a:tcPr>
                </a:tc>
                <a:tc>
                  <a:txBody>
                    <a:bodyPr/>
                    <a:p>
                      <a:pPr>
                        <a:buNone/>
                      </a:pPr>
                      <a:r>
                        <a:rPr lang="zh-CN" altLang="en-US" sz="1600">
                          <a:latin typeface="+mn-ea"/>
                        </a:rPr>
                        <a:t>含</a:t>
                      </a:r>
                      <a:r>
                        <a:rPr lang="en-US" altLang="zh-CN" sz="1600">
                          <a:latin typeface="+mn-ea"/>
                        </a:rPr>
                        <a:t>（</a:t>
                      </a:r>
                      <a:r>
                        <a:rPr lang="zh-CN" altLang="en-US" sz="1600">
                          <a:latin typeface="+mn-ea"/>
                        </a:rPr>
                        <a:t>不做限额</a:t>
                      </a:r>
                      <a:r>
                        <a:rPr lang="en-US" altLang="zh-CN" sz="1600">
                          <a:latin typeface="+mn-ea"/>
                        </a:rPr>
                        <a:t>）</a:t>
                      </a:r>
                      <a:endParaRPr lang="en-US" altLang="zh-CN" sz="1600">
                        <a:latin typeface="+mn-ea"/>
                      </a:endParaRPr>
                    </a:p>
                  </a:txBody>
                  <a:tcPr anchor="ctr" anchorCtr="0">
                    <a:solidFill>
                      <a:schemeClr val="bg1"/>
                    </a:solidFill>
                  </a:tcPr>
                </a:tc>
                <a:tc>
                  <a:txBody>
                    <a:bodyPr/>
                    <a:p>
                      <a:pPr>
                        <a:buNone/>
                      </a:pPr>
                      <a:r>
                        <a:rPr lang="en-US" altLang="zh-CN" sz="1600">
                          <a:latin typeface="+mn-ea"/>
                        </a:rPr>
                        <a:t>含，双人病房</a:t>
                      </a:r>
                      <a:endParaRPr lang="en-US" altLang="zh-CN" sz="1600">
                        <a:latin typeface="+mn-ea"/>
                      </a:endParaRPr>
                    </a:p>
                  </a:txBody>
                  <a:tcPr anchor="ctr" anchorCtr="0">
                    <a:solidFill>
                      <a:schemeClr val="bg1"/>
                    </a:solidFill>
                  </a:tcPr>
                </a:tc>
                <a:tc>
                  <a:txBody>
                    <a:bodyPr/>
                    <a:p>
                      <a:pPr>
                        <a:buNone/>
                      </a:pPr>
                      <a:r>
                        <a:rPr lang="en-US" altLang="zh-CN" sz="1600">
                          <a:latin typeface="+mn-ea"/>
                          <a:sym typeface="+mn-ea"/>
                        </a:rPr>
                        <a:t>含，双人病房</a:t>
                      </a:r>
                      <a:endParaRPr lang="en-US" altLang="zh-CN" sz="1600">
                        <a:latin typeface="+mn-ea"/>
                        <a:sym typeface="+mn-ea"/>
                      </a:endParaRPr>
                    </a:p>
                  </a:txBody>
                  <a:tcPr anchor="ctr" anchorCtr="0">
                    <a:solidFill>
                      <a:schemeClr val="bg1"/>
                    </a:solidFill>
                  </a:tcPr>
                </a:tc>
                <a:tc>
                  <a:txBody>
                    <a:bodyPr/>
                    <a:p>
                      <a:pPr>
                        <a:buNone/>
                      </a:pPr>
                      <a:r>
                        <a:rPr lang="en-US" altLang="zh-CN" sz="1600">
                          <a:latin typeface="+mn-ea"/>
                          <a:sym typeface="+mn-ea"/>
                        </a:rPr>
                        <a:t>含，双人病房</a:t>
                      </a:r>
                      <a:endParaRPr lang="en-US" altLang="zh-CN" sz="1600">
                        <a:latin typeface="+mn-ea"/>
                        <a:sym typeface="+mn-ea"/>
                      </a:endParaRPr>
                    </a:p>
                  </a:txBody>
                  <a:tcPr anchor="ctr" anchorCtr="0">
                    <a:solidFill>
                      <a:schemeClr val="bg1"/>
                    </a:solidFill>
                  </a:tcPr>
                </a:tc>
              </a:tr>
              <a:tr h="464820">
                <a:tc vMerge="1">
                  <a:tcPr anchor="ctr" anchorCtr="0">
                    <a:solidFill>
                      <a:schemeClr val="accent6">
                        <a:lumMod val="20000"/>
                        <a:lumOff val="80000"/>
                      </a:schemeClr>
                    </a:solidFill>
                  </a:tcPr>
                </a:tc>
                <a:tc>
                  <a:txBody>
                    <a:bodyPr/>
                    <a:p>
                      <a:pPr>
                        <a:buNone/>
                      </a:pPr>
                      <a:r>
                        <a:rPr lang="en-US" altLang="zh-CN" sz="1600">
                          <a:latin typeface="+mn-ea"/>
                        </a:rPr>
                        <a:t>陪床费</a:t>
                      </a:r>
                      <a:endParaRPr lang="en-US" altLang="zh-CN"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600/</a:t>
                      </a:r>
                      <a:r>
                        <a:rPr lang="zh-CN" altLang="en-US" sz="1600">
                          <a:latin typeface="+mn-ea"/>
                        </a:rPr>
                        <a:t>日</a:t>
                      </a:r>
                      <a:endParaRPr lang="zh-CN" altLang="en-US" sz="1600">
                        <a:latin typeface="+mn-ea"/>
                      </a:endParaRPr>
                    </a:p>
                  </a:txBody>
                  <a:tcPr anchor="ctr" anchorCtr="0">
                    <a:solidFill>
                      <a:schemeClr val="accent6">
                        <a:lumMod val="20000"/>
                        <a:lumOff val="80000"/>
                      </a:schemeClr>
                    </a:solidFill>
                  </a:tcPr>
                </a:tc>
                <a:tc>
                  <a:txBody>
                    <a:bodyPr/>
                    <a:p>
                      <a:pPr>
                        <a:buNone/>
                      </a:pPr>
                      <a:r>
                        <a:rPr lang="zh-CN" altLang="en-US" sz="1600">
                          <a:latin typeface="+mn-ea"/>
                        </a:rPr>
                        <a:t>含</a:t>
                      </a:r>
                      <a:r>
                        <a:rPr lang="en-US" altLang="zh-CN" sz="1600">
                          <a:latin typeface="+mn-ea"/>
                        </a:rPr>
                        <a:t>（</a:t>
                      </a:r>
                      <a:r>
                        <a:rPr lang="zh-CN" altLang="en-US" sz="1600">
                          <a:latin typeface="+mn-ea"/>
                        </a:rPr>
                        <a:t>不做限额</a:t>
                      </a:r>
                      <a:r>
                        <a:rPr lang="en-US" altLang="zh-CN" sz="1600">
                          <a:latin typeface="+mn-ea"/>
                        </a:rPr>
                        <a:t>）</a:t>
                      </a:r>
                      <a:endParaRPr lang="en-US" altLang="zh-CN"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600/日</a:t>
                      </a:r>
                      <a:endParaRPr lang="en-US" altLang="zh-CN" sz="1600">
                        <a:latin typeface="+mn-ea"/>
                      </a:endParaRPr>
                    </a:p>
                  </a:txBody>
                  <a:tcPr anchor="ctr" anchorCtr="0">
                    <a:solidFill>
                      <a:schemeClr val="accent6">
                        <a:lumMod val="20000"/>
                        <a:lumOff val="80000"/>
                      </a:schemeClr>
                    </a:solidFill>
                  </a:tcPr>
                </a:tc>
                <a:tc>
                  <a:txBody>
                    <a:bodyPr/>
                    <a:p>
                      <a:pPr>
                        <a:buNone/>
                      </a:pPr>
                      <a:r>
                        <a:rPr lang="zh-CN" altLang="en-US" sz="1600">
                          <a:latin typeface="+mn-ea"/>
                        </a:rPr>
                        <a:t>含</a:t>
                      </a:r>
                      <a:endParaRPr lang="zh-CN" altLang="en-US" sz="1600">
                        <a:latin typeface="+mn-ea"/>
                      </a:endParaRPr>
                    </a:p>
                  </a:txBody>
                  <a:tcPr anchor="ctr" anchorCtr="0">
                    <a:solidFill>
                      <a:schemeClr val="accent6">
                        <a:lumMod val="20000"/>
                        <a:lumOff val="80000"/>
                      </a:schemeClr>
                    </a:solidFill>
                  </a:tcPr>
                </a:tc>
                <a:tc>
                  <a:txBody>
                    <a:bodyPr/>
                    <a:p>
                      <a:pPr>
                        <a:buNone/>
                      </a:pPr>
                      <a:r>
                        <a:rPr lang="zh-CN" altLang="en-US" sz="1600">
                          <a:latin typeface="+mn-ea"/>
                        </a:rPr>
                        <a:t>含</a:t>
                      </a:r>
                      <a:endParaRPr lang="zh-CN" altLang="en-US" sz="1600">
                        <a:latin typeface="+mn-ea"/>
                      </a:endParaRPr>
                    </a:p>
                  </a:txBody>
                  <a:tcPr anchor="ctr" anchorCtr="0">
                    <a:solidFill>
                      <a:schemeClr val="accent6">
                        <a:lumMod val="20000"/>
                        <a:lumOff val="80000"/>
                      </a:schemeClr>
                    </a:solidFill>
                  </a:tcPr>
                </a:tc>
              </a:tr>
              <a:tr h="579120">
                <a:tc vMerge="1">
                  <a:tcPr anchor="ctr" anchorCtr="0">
                    <a:solidFill>
                      <a:schemeClr val="bg1"/>
                    </a:solidFill>
                  </a:tcPr>
                </a:tc>
                <a:tc>
                  <a:txBody>
                    <a:bodyPr/>
                    <a:p>
                      <a:pPr>
                        <a:buNone/>
                      </a:pPr>
                      <a:r>
                        <a:rPr lang="en-US" altLang="zh-CN" sz="1600">
                          <a:latin typeface="+mn-ea"/>
                        </a:rPr>
                        <a:t>住院前后门急诊</a:t>
                      </a:r>
                      <a:endParaRPr lang="en-US" altLang="zh-CN" sz="1600">
                        <a:latin typeface="+mn-ea"/>
                      </a:endParaRPr>
                    </a:p>
                  </a:txBody>
                  <a:tcPr anchor="ctr" anchorCtr="0">
                    <a:solidFill>
                      <a:schemeClr val="bg1"/>
                    </a:solidFill>
                  </a:tcPr>
                </a:tc>
                <a:tc>
                  <a:txBody>
                    <a:bodyPr/>
                    <a:p>
                      <a:pPr>
                        <a:buNone/>
                      </a:pPr>
                      <a:r>
                        <a:rPr lang="zh-CN" altLang="en-US" sz="1600">
                          <a:latin typeface="+mn-ea"/>
                        </a:rPr>
                        <a:t>前</a:t>
                      </a:r>
                      <a:r>
                        <a:rPr lang="en-US" altLang="zh-CN" sz="1600">
                          <a:latin typeface="+mn-ea"/>
                        </a:rPr>
                        <a:t>45</a:t>
                      </a:r>
                      <a:r>
                        <a:rPr lang="zh-CN" altLang="en-US" sz="1600">
                          <a:latin typeface="+mn-ea"/>
                        </a:rPr>
                        <a:t>日</a:t>
                      </a:r>
                      <a:r>
                        <a:rPr lang="en-US" altLang="zh-CN" sz="1600">
                          <a:latin typeface="+mn-ea"/>
                        </a:rPr>
                        <a:t>/</a:t>
                      </a:r>
                      <a:r>
                        <a:rPr lang="zh-CN" altLang="en-US" sz="1600">
                          <a:latin typeface="+mn-ea"/>
                        </a:rPr>
                        <a:t>后</a:t>
                      </a:r>
                      <a:r>
                        <a:rPr lang="en-US" altLang="zh-CN" sz="1600">
                          <a:latin typeface="+mn-ea"/>
                        </a:rPr>
                        <a:t>45</a:t>
                      </a:r>
                      <a:r>
                        <a:rPr lang="zh-CN" altLang="en-US" sz="1600">
                          <a:latin typeface="+mn-ea"/>
                        </a:rPr>
                        <a:t>日</a:t>
                      </a:r>
                      <a:endParaRPr lang="zh-CN" altLang="en-US" sz="1600">
                        <a:latin typeface="+mn-ea"/>
                      </a:endParaRPr>
                    </a:p>
                  </a:txBody>
                  <a:tcPr anchor="ctr" anchorCtr="0">
                    <a:solidFill>
                      <a:schemeClr val="bg1"/>
                    </a:solidFill>
                  </a:tcPr>
                </a:tc>
                <a:tc>
                  <a:txBody>
                    <a:bodyPr/>
                    <a:p>
                      <a:pPr>
                        <a:buNone/>
                      </a:pPr>
                      <a:r>
                        <a:rPr lang="zh-CN" altLang="en-US" sz="1600">
                          <a:latin typeface="+mn-ea"/>
                        </a:rPr>
                        <a:t>前</a:t>
                      </a:r>
                      <a:r>
                        <a:rPr lang="en-US" altLang="zh-CN" sz="1600">
                          <a:latin typeface="+mn-ea"/>
                        </a:rPr>
                        <a:t>7</a:t>
                      </a:r>
                      <a:r>
                        <a:rPr lang="zh-CN" altLang="en-US" sz="1600">
                          <a:latin typeface="+mn-ea"/>
                        </a:rPr>
                        <a:t>日</a:t>
                      </a:r>
                      <a:r>
                        <a:rPr lang="en-US" altLang="zh-CN" sz="1600">
                          <a:latin typeface="+mn-ea"/>
                        </a:rPr>
                        <a:t>/</a:t>
                      </a:r>
                      <a:r>
                        <a:rPr lang="zh-CN" altLang="en-US" sz="1600">
                          <a:latin typeface="+mn-ea"/>
                        </a:rPr>
                        <a:t>后</a:t>
                      </a:r>
                      <a:r>
                        <a:rPr lang="en-US" altLang="zh-CN" sz="1600">
                          <a:latin typeface="+mn-ea"/>
                        </a:rPr>
                        <a:t>30</a:t>
                      </a:r>
                      <a:r>
                        <a:rPr lang="zh-CN" altLang="en-US" sz="1600">
                          <a:latin typeface="+mn-ea"/>
                        </a:rPr>
                        <a:t>日</a:t>
                      </a:r>
                      <a:endParaRPr lang="zh-CN" altLang="en-US" sz="1600">
                        <a:latin typeface="+mn-ea"/>
                      </a:endParaRPr>
                    </a:p>
                  </a:txBody>
                  <a:tcPr anchor="ctr" anchorCtr="0">
                    <a:solidFill>
                      <a:schemeClr val="bg1"/>
                    </a:solidFill>
                  </a:tcPr>
                </a:tc>
                <a:tc>
                  <a:txBody>
                    <a:bodyPr/>
                    <a:p>
                      <a:pPr>
                        <a:buNone/>
                      </a:pPr>
                      <a:r>
                        <a:rPr lang="en-US" altLang="zh-CN" sz="1600">
                          <a:latin typeface="+mn-ea"/>
                        </a:rPr>
                        <a:t>前30</a:t>
                      </a:r>
                      <a:r>
                        <a:rPr lang="zh-CN" altLang="en-US" sz="1600">
                          <a:latin typeface="+mn-ea"/>
                        </a:rPr>
                        <a:t>日</a:t>
                      </a:r>
                      <a:r>
                        <a:rPr lang="en-US" altLang="zh-CN" sz="1600">
                          <a:latin typeface="+mn-ea"/>
                        </a:rPr>
                        <a:t>/后30</a:t>
                      </a:r>
                      <a:r>
                        <a:rPr lang="zh-CN" altLang="en-US" sz="1600">
                          <a:latin typeface="+mn-ea"/>
                        </a:rPr>
                        <a:t>日</a:t>
                      </a:r>
                      <a:endParaRPr lang="zh-CN" altLang="en-US" sz="1600">
                        <a:latin typeface="+mn-ea"/>
                      </a:endParaRPr>
                    </a:p>
                  </a:txBody>
                  <a:tcPr anchor="ctr" anchorCtr="0">
                    <a:solidFill>
                      <a:schemeClr val="bg1"/>
                    </a:solidFill>
                  </a:tcPr>
                </a:tc>
                <a:tc>
                  <a:txBody>
                    <a:bodyPr/>
                    <a:p>
                      <a:pPr>
                        <a:buNone/>
                      </a:pPr>
                      <a:r>
                        <a:rPr lang="zh-CN" altLang="en-US" sz="1600">
                          <a:latin typeface="+mn-ea"/>
                        </a:rPr>
                        <a:t>前</a:t>
                      </a:r>
                      <a:r>
                        <a:rPr lang="en-US" altLang="zh-CN" sz="1600">
                          <a:latin typeface="+mn-ea"/>
                        </a:rPr>
                        <a:t>30</a:t>
                      </a:r>
                      <a:r>
                        <a:rPr lang="zh-CN" altLang="en-US" sz="1600">
                          <a:latin typeface="+mn-ea"/>
                        </a:rPr>
                        <a:t>日</a:t>
                      </a:r>
                      <a:r>
                        <a:rPr lang="en-US" altLang="zh-CN" sz="1600">
                          <a:latin typeface="+mn-ea"/>
                        </a:rPr>
                        <a:t>/</a:t>
                      </a:r>
                      <a:r>
                        <a:rPr lang="zh-CN" altLang="en-US" sz="1600">
                          <a:latin typeface="+mn-ea"/>
                        </a:rPr>
                        <a:t>后</a:t>
                      </a:r>
                      <a:r>
                        <a:rPr lang="en-US" altLang="zh-CN" sz="1600">
                          <a:latin typeface="+mn-ea"/>
                        </a:rPr>
                        <a:t>30</a:t>
                      </a:r>
                      <a:r>
                        <a:rPr lang="zh-CN" altLang="en-US" sz="1600">
                          <a:latin typeface="+mn-ea"/>
                        </a:rPr>
                        <a:t>日</a:t>
                      </a:r>
                      <a:endParaRPr lang="zh-CN" altLang="en-US" sz="1600">
                        <a:latin typeface="+mn-ea"/>
                      </a:endParaRPr>
                    </a:p>
                  </a:txBody>
                  <a:tcPr anchor="ctr" anchorCtr="0">
                    <a:solidFill>
                      <a:schemeClr val="bg1"/>
                    </a:solidFill>
                  </a:tcPr>
                </a:tc>
                <a:tc>
                  <a:txBody>
                    <a:bodyPr/>
                    <a:p>
                      <a:pPr>
                        <a:buNone/>
                      </a:pPr>
                      <a:r>
                        <a:rPr lang="zh-CN" altLang="en-US" sz="1600">
                          <a:latin typeface="+mn-ea"/>
                        </a:rPr>
                        <a:t>前</a:t>
                      </a:r>
                      <a:r>
                        <a:rPr lang="en-US" altLang="zh-CN" sz="1600">
                          <a:latin typeface="+mn-ea"/>
                        </a:rPr>
                        <a:t>7</a:t>
                      </a:r>
                      <a:r>
                        <a:rPr lang="zh-CN" altLang="en-US" sz="1600">
                          <a:latin typeface="+mn-ea"/>
                        </a:rPr>
                        <a:t>日</a:t>
                      </a:r>
                      <a:r>
                        <a:rPr lang="en-US" altLang="zh-CN" sz="1600">
                          <a:latin typeface="+mn-ea"/>
                        </a:rPr>
                        <a:t>/</a:t>
                      </a:r>
                      <a:r>
                        <a:rPr lang="zh-CN" altLang="en-US" sz="1600">
                          <a:latin typeface="+mn-ea"/>
                        </a:rPr>
                        <a:t>后</a:t>
                      </a:r>
                      <a:r>
                        <a:rPr lang="en-US" altLang="zh-CN" sz="1600">
                          <a:latin typeface="+mn-ea"/>
                        </a:rPr>
                        <a:t>30</a:t>
                      </a:r>
                      <a:r>
                        <a:rPr lang="zh-CN" altLang="en-US" sz="1600">
                          <a:latin typeface="+mn-ea"/>
                        </a:rPr>
                        <a:t>日</a:t>
                      </a:r>
                      <a:endParaRPr lang="zh-CN" altLang="en-US" sz="1600">
                        <a:latin typeface="+mn-ea"/>
                      </a:endParaRPr>
                    </a:p>
                  </a:txBody>
                  <a:tcPr anchor="ctr" anchorCtr="0">
                    <a:solidFill>
                      <a:schemeClr val="bg1"/>
                    </a:solidFill>
                  </a:tcPr>
                </a:tc>
              </a:tr>
              <a:tr h="346075">
                <a:tc vMerge="1">
                  <a:tcPr anchor="ctr" anchorCtr="0">
                    <a:solidFill>
                      <a:schemeClr val="accent6">
                        <a:lumMod val="20000"/>
                        <a:lumOff val="80000"/>
                      </a:schemeClr>
                    </a:solidFill>
                  </a:tcPr>
                </a:tc>
                <a:tc>
                  <a:txBody>
                    <a:bodyPr/>
                    <a:p>
                      <a:pPr>
                        <a:buNone/>
                      </a:pPr>
                      <a:r>
                        <a:rPr lang="en-US" altLang="zh-CN" sz="1600">
                          <a:latin typeface="+mn-ea"/>
                        </a:rPr>
                        <a:t>手术植入器材费</a:t>
                      </a:r>
                      <a:endParaRPr lang="en-US" altLang="zh-CN"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5</a:t>
                      </a:r>
                      <a:r>
                        <a:rPr lang="zh-CN" altLang="en-US" sz="1600">
                          <a:latin typeface="+mn-ea"/>
                        </a:rPr>
                        <a:t>万</a:t>
                      </a:r>
                      <a:endParaRPr lang="zh-CN" altLang="en-US" sz="1600">
                        <a:latin typeface="+mn-ea"/>
                      </a:endParaRPr>
                    </a:p>
                  </a:txBody>
                  <a:tcPr anchor="ctr" anchorCtr="0">
                    <a:solidFill>
                      <a:schemeClr val="accent6">
                        <a:lumMod val="20000"/>
                        <a:lumOff val="80000"/>
                      </a:schemeClr>
                    </a:solidFill>
                  </a:tcPr>
                </a:tc>
                <a:tc>
                  <a:txBody>
                    <a:bodyPr/>
                    <a:p>
                      <a:pPr>
                        <a:buNone/>
                      </a:pPr>
                      <a:r>
                        <a:rPr lang="zh-CN" altLang="en-US" sz="1600">
                          <a:latin typeface="+mn-ea"/>
                        </a:rPr>
                        <a:t>含</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含</a:t>
                      </a:r>
                      <a:endParaRPr lang="en-US" altLang="zh-CN" sz="1600">
                        <a:latin typeface="+mn-ea"/>
                      </a:endParaRPr>
                    </a:p>
                  </a:txBody>
                  <a:tcPr anchor="ctr" anchorCtr="0">
                    <a:solidFill>
                      <a:schemeClr val="accent6">
                        <a:lumMod val="20000"/>
                        <a:lumOff val="80000"/>
                      </a:schemeClr>
                    </a:solidFill>
                  </a:tcPr>
                </a:tc>
                <a:tc>
                  <a:txBody>
                    <a:bodyPr/>
                    <a:p>
                      <a:pPr>
                        <a:buNone/>
                      </a:pPr>
                      <a:r>
                        <a:rPr lang="zh-CN" altLang="en-US" sz="1600">
                          <a:latin typeface="+mn-ea"/>
                        </a:rPr>
                        <a:t>含</a:t>
                      </a:r>
                      <a:endParaRPr lang="zh-CN" altLang="en-US" sz="1600">
                        <a:latin typeface="+mn-ea"/>
                      </a:endParaRPr>
                    </a:p>
                  </a:txBody>
                  <a:tcPr anchor="ctr" anchorCtr="0">
                    <a:solidFill>
                      <a:schemeClr val="accent6">
                        <a:lumMod val="20000"/>
                        <a:lumOff val="80000"/>
                      </a:schemeClr>
                    </a:solidFill>
                  </a:tcPr>
                </a:tc>
                <a:tc>
                  <a:txBody>
                    <a:bodyPr/>
                    <a:p>
                      <a:pPr>
                        <a:buNone/>
                      </a:pPr>
                      <a:r>
                        <a:rPr lang="en-US" altLang="zh-CN" sz="1600">
                          <a:latin typeface="+mn-ea"/>
                        </a:rPr>
                        <a:t>2</a:t>
                      </a:r>
                      <a:r>
                        <a:rPr lang="zh-CN" altLang="en-US" sz="1600">
                          <a:latin typeface="+mn-ea"/>
                        </a:rPr>
                        <a:t>万</a:t>
                      </a:r>
                      <a:r>
                        <a:rPr lang="en-US" altLang="zh-CN" sz="1600">
                          <a:latin typeface="+mn-ea"/>
                        </a:rPr>
                        <a:t>/</a:t>
                      </a:r>
                      <a:r>
                        <a:rPr lang="zh-CN" altLang="en-US" sz="1600">
                          <a:latin typeface="+mn-ea"/>
                        </a:rPr>
                        <a:t>含</a:t>
                      </a:r>
                      <a:endParaRPr lang="zh-CN" altLang="en-US" sz="1600">
                        <a:latin typeface="+mn-ea"/>
                      </a:endParaRPr>
                    </a:p>
                  </a:txBody>
                  <a:tcPr anchor="ctr" anchorCtr="0">
                    <a:solidFill>
                      <a:schemeClr val="accent6">
                        <a:lumMod val="20000"/>
                        <a:lumOff val="80000"/>
                      </a:schemeClr>
                    </a:solidFill>
                  </a:tcPr>
                </a:tc>
              </a:tr>
              <a:tr h="345440">
                <a:tc vMerge="1">
                  <a:tcPr anchor="ctr" anchorCtr="0">
                    <a:solidFill>
                      <a:schemeClr val="bg1"/>
                    </a:solidFill>
                  </a:tcPr>
                </a:tc>
                <a:tc>
                  <a:txBody>
                    <a:bodyPr/>
                    <a:p>
                      <a:pPr>
                        <a:buNone/>
                      </a:pPr>
                      <a:r>
                        <a:rPr lang="en-US" altLang="zh-CN" sz="1600">
                          <a:latin typeface="+mn-ea"/>
                        </a:rPr>
                        <a:t>耐用医疗设备费</a:t>
                      </a:r>
                      <a:endParaRPr lang="en-US" altLang="zh-CN" sz="1600">
                        <a:latin typeface="+mn-ea"/>
                      </a:endParaRPr>
                    </a:p>
                  </a:txBody>
                  <a:tcPr anchor="ctr" anchorCtr="0">
                    <a:solidFill>
                      <a:schemeClr val="bg1"/>
                    </a:solidFill>
                  </a:tcPr>
                </a:tc>
                <a:tc>
                  <a:txBody>
                    <a:bodyPr/>
                    <a:p>
                      <a:pPr>
                        <a:buNone/>
                      </a:pPr>
                      <a:r>
                        <a:rPr lang="en-US" altLang="zh-CN" sz="1600">
                          <a:latin typeface="+mn-ea"/>
                        </a:rPr>
                        <a:t>2</a:t>
                      </a:r>
                      <a:r>
                        <a:rPr lang="zh-CN" altLang="en-US" sz="1600">
                          <a:latin typeface="+mn-ea"/>
                        </a:rPr>
                        <a:t>万</a:t>
                      </a:r>
                      <a:endParaRPr lang="zh-CN" altLang="en-US" sz="1600">
                        <a:latin typeface="+mn-ea"/>
                      </a:endParaRPr>
                    </a:p>
                  </a:txBody>
                  <a:tcPr anchor="ctr" anchorCtr="0">
                    <a:solidFill>
                      <a:schemeClr val="bg1"/>
                    </a:solidFill>
                  </a:tcPr>
                </a:tc>
                <a:tc>
                  <a:txBody>
                    <a:bodyPr/>
                    <a:p>
                      <a:pPr>
                        <a:buNone/>
                      </a:pPr>
                      <a:r>
                        <a:rPr lang="en-US" altLang="zh-CN" sz="1600">
                          <a:latin typeface="+mn-ea"/>
                        </a:rPr>
                        <a:t>2</a:t>
                      </a:r>
                      <a:r>
                        <a:rPr lang="zh-CN" altLang="en-US" sz="1600">
                          <a:latin typeface="+mn-ea"/>
                        </a:rPr>
                        <a:t>万</a:t>
                      </a:r>
                      <a:endParaRPr lang="zh-CN" altLang="en-US" sz="1600">
                        <a:latin typeface="+mn-ea"/>
                      </a:endParaRPr>
                    </a:p>
                  </a:txBody>
                  <a:tcPr anchor="ctr" anchorCtr="0">
                    <a:solidFill>
                      <a:schemeClr val="bg1"/>
                    </a:solidFill>
                  </a:tcPr>
                </a:tc>
                <a:tc>
                  <a:txBody>
                    <a:bodyPr/>
                    <a:p>
                      <a:pPr>
                        <a:buNone/>
                      </a:pPr>
                      <a:r>
                        <a:rPr lang="en-US" altLang="zh-CN" sz="1600">
                          <a:latin typeface="+mn-ea"/>
                        </a:rPr>
                        <a:t>10万</a:t>
                      </a:r>
                      <a:endParaRPr lang="en-US" altLang="zh-CN" sz="1600">
                        <a:latin typeface="+mn-ea"/>
                      </a:endParaRPr>
                    </a:p>
                  </a:txBody>
                  <a:tcPr anchor="ctr" anchorCtr="0">
                    <a:solidFill>
                      <a:schemeClr val="bg1"/>
                    </a:solidFill>
                  </a:tcPr>
                </a:tc>
                <a:tc>
                  <a:txBody>
                    <a:bodyPr/>
                    <a:p>
                      <a:pPr>
                        <a:buNone/>
                      </a:pPr>
                      <a:r>
                        <a:rPr lang="en-US" altLang="zh-CN" sz="1600">
                          <a:latin typeface="+mn-ea"/>
                        </a:rPr>
                        <a:t>2</a:t>
                      </a:r>
                      <a:r>
                        <a:rPr lang="zh-CN" altLang="en-US" sz="1600">
                          <a:latin typeface="+mn-ea"/>
                        </a:rPr>
                        <a:t>万</a:t>
                      </a:r>
                      <a:endParaRPr lang="zh-CN" altLang="en-US" sz="1600">
                        <a:latin typeface="+mn-ea"/>
                      </a:endParaRPr>
                    </a:p>
                  </a:txBody>
                  <a:tcPr anchor="ctr" anchorCtr="0">
                    <a:solidFill>
                      <a:schemeClr val="bg1"/>
                    </a:solidFill>
                  </a:tcPr>
                </a:tc>
                <a:tc>
                  <a:txBody>
                    <a:bodyPr/>
                    <a:p>
                      <a:pPr>
                        <a:buNone/>
                      </a:pPr>
                      <a:r>
                        <a:rPr lang="zh-CN" altLang="en-US" sz="1600">
                          <a:latin typeface="+mn-ea"/>
                        </a:rPr>
                        <a:t>不含</a:t>
                      </a:r>
                      <a:r>
                        <a:rPr lang="en-US" altLang="zh-CN" sz="1600">
                          <a:latin typeface="+mn-ea"/>
                        </a:rPr>
                        <a:t>/2</a:t>
                      </a:r>
                      <a:r>
                        <a:rPr lang="zh-CN" altLang="en-US" sz="1600">
                          <a:latin typeface="+mn-ea"/>
                        </a:rPr>
                        <a:t>万</a:t>
                      </a:r>
                      <a:endParaRPr lang="zh-CN" altLang="en-US" sz="1600">
                        <a:latin typeface="+mn-ea"/>
                      </a:endParaRPr>
                    </a:p>
                  </a:txBody>
                  <a:tcPr anchor="ctr" anchorCtr="0">
                    <a:solidFill>
                      <a:schemeClr val="bg1"/>
                    </a:solidFill>
                  </a:tcPr>
                </a:tc>
              </a:tr>
            </a:tbl>
          </a:graphicData>
        </a:graphic>
      </p:graphicFrame>
      <p:sp>
        <p:nvSpPr>
          <p:cNvPr id="3" name="文本框 2"/>
          <p:cNvSpPr txBox="1"/>
          <p:nvPr/>
        </p:nvSpPr>
        <p:spPr>
          <a:xfrm>
            <a:off x="114300" y="63500"/>
            <a:ext cx="3691890" cy="364490"/>
          </a:xfrm>
          <a:prstGeom prst="rect">
            <a:avLst/>
          </a:prstGeom>
          <a:solidFill>
            <a:schemeClr val="accent2"/>
          </a:solidFill>
        </p:spPr>
        <p:txBody>
          <a:bodyPr wrap="square" rtlCol="0" anchor="t" anchorCtr="0">
            <a:noAutofit/>
          </a:bodyPr>
          <a:p>
            <a:pPr algn="ctr"/>
            <a:r>
              <a:rPr lang="zh-CN" altLang="en-US" b="1">
                <a:solidFill>
                  <a:schemeClr val="bg1"/>
                </a:solidFill>
              </a:rPr>
              <a:t>本页仅供内部学习，严</a:t>
            </a:r>
            <a:r>
              <a:rPr lang="zh-CN" altLang="en-US" b="1">
                <a:solidFill>
                  <a:schemeClr val="bg1"/>
                </a:solidFill>
              </a:rPr>
              <a:t>禁外发！</a:t>
            </a:r>
            <a:endParaRPr lang="zh-CN" altLang="en-US" b="1">
              <a:solidFill>
                <a:schemeClr val="bg1"/>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57150" y="248285"/>
          <a:ext cx="12047220" cy="6614160"/>
        </p:xfrm>
        <a:graphic>
          <a:graphicData uri="http://schemas.openxmlformats.org/drawingml/2006/table">
            <a:tbl>
              <a:tblPr firstRow="1" bandRow="1">
                <a:tableStyleId>{5C22544A-7EE6-4342-B048-85BDC9FD1C3A}</a:tableStyleId>
              </a:tblPr>
              <a:tblGrid>
                <a:gridCol w="1036320"/>
                <a:gridCol w="2835910"/>
                <a:gridCol w="2052955"/>
                <a:gridCol w="1744345"/>
                <a:gridCol w="2640330"/>
                <a:gridCol w="1737360"/>
              </a:tblGrid>
              <a:tr h="579120">
                <a:tc>
                  <a:txBody>
                    <a:bodyPr/>
                    <a:p>
                      <a:pPr>
                        <a:lnSpc>
                          <a:spcPct val="100000"/>
                        </a:lnSpc>
                        <a:buNone/>
                      </a:pPr>
                      <a:r>
                        <a:rPr lang="en-US" altLang="zh-CN" sz="1600" b="0">
                          <a:latin typeface="+mn-ea"/>
                        </a:rPr>
                        <a:t>产品名称</a:t>
                      </a:r>
                      <a:endParaRPr lang="en-US" altLang="zh-CN" sz="1600" b="0">
                        <a:latin typeface="+mn-ea"/>
                      </a:endParaRPr>
                    </a:p>
                  </a:txBody>
                  <a:tcPr anchor="ctr" anchorCtr="0">
                    <a:solidFill>
                      <a:schemeClr val="accent6">
                        <a:lumMod val="75000"/>
                      </a:schemeClr>
                    </a:solidFill>
                  </a:tcPr>
                </a:tc>
                <a:tc>
                  <a:txBody>
                    <a:bodyPr/>
                    <a:p>
                      <a:pPr algn="ctr">
                        <a:lnSpc>
                          <a:spcPct val="100000"/>
                        </a:lnSpc>
                        <a:buNone/>
                      </a:pPr>
                      <a:r>
                        <a:rPr lang="en-US" altLang="zh-CN" sz="1600" b="0">
                          <a:latin typeface="+mn-ea"/>
                          <a:cs typeface="+mn-ea"/>
                        </a:rPr>
                        <a:t>乐健2025</a:t>
                      </a:r>
                      <a:endParaRPr lang="en-US" altLang="zh-CN" sz="1600" b="0">
                        <a:latin typeface="+mn-ea"/>
                        <a:cs typeface="+mn-ea"/>
                      </a:endParaRPr>
                    </a:p>
                  </a:txBody>
                  <a:tcPr anchor="ctr" anchorCtr="0">
                    <a:solidFill>
                      <a:schemeClr val="accent6">
                        <a:lumMod val="75000"/>
                      </a:schemeClr>
                    </a:solidFill>
                  </a:tcPr>
                </a:tc>
                <a:tc>
                  <a:txBody>
                    <a:bodyPr/>
                    <a:p>
                      <a:pPr algn="ctr">
                        <a:lnSpc>
                          <a:spcPct val="100000"/>
                        </a:lnSpc>
                        <a:buNone/>
                      </a:pPr>
                      <a:r>
                        <a:rPr lang="zh-CN" altLang="en-US" sz="1600" b="0">
                          <a:latin typeface="+mn-ea"/>
                          <a:cs typeface="+mn-ea"/>
                          <a:sym typeface="+mn-ea"/>
                        </a:rPr>
                        <a:t>北极星中端医疗</a:t>
                      </a:r>
                      <a:r>
                        <a:rPr lang="en-US" altLang="zh-CN" sz="1600" b="0">
                          <a:latin typeface="+mn-ea"/>
                          <a:cs typeface="+mn-ea"/>
                          <a:sym typeface="+mn-ea"/>
                        </a:rPr>
                        <a:t>2023</a:t>
                      </a:r>
                      <a:r>
                        <a:rPr lang="zh-CN" altLang="en-US" sz="1600" b="0">
                          <a:latin typeface="+mn-ea"/>
                          <a:cs typeface="+mn-ea"/>
                          <a:sym typeface="+mn-ea"/>
                        </a:rPr>
                        <a:t>版</a:t>
                      </a:r>
                      <a:endParaRPr lang="zh-CN" altLang="en-US" sz="1600" b="0">
                        <a:latin typeface="+mn-ea"/>
                        <a:cs typeface="+mn-ea"/>
                        <a:sym typeface="+mn-ea"/>
                      </a:endParaRPr>
                    </a:p>
                  </a:txBody>
                  <a:tcPr anchor="ctr" anchorCtr="0">
                    <a:solidFill>
                      <a:schemeClr val="accent6">
                        <a:lumMod val="75000"/>
                      </a:schemeClr>
                    </a:solidFill>
                  </a:tcPr>
                </a:tc>
                <a:tc>
                  <a:txBody>
                    <a:bodyPr/>
                    <a:p>
                      <a:pPr algn="ctr">
                        <a:lnSpc>
                          <a:spcPct val="100000"/>
                        </a:lnSpc>
                        <a:buNone/>
                      </a:pPr>
                      <a:r>
                        <a:rPr lang="en-US" altLang="zh-CN" sz="1600" b="0">
                          <a:latin typeface="+mn-ea"/>
                          <a:cs typeface="+mn-ea"/>
                        </a:rPr>
                        <a:t>尊享e生</a:t>
                      </a:r>
                      <a:endParaRPr lang="en-US" altLang="zh-CN" sz="1600" b="0">
                        <a:latin typeface="+mn-ea"/>
                        <a:cs typeface="+mn-ea"/>
                      </a:endParaRPr>
                    </a:p>
                  </a:txBody>
                  <a:tcPr anchor="ctr" anchorCtr="0">
                    <a:solidFill>
                      <a:schemeClr val="accent6">
                        <a:lumMod val="75000"/>
                      </a:schemeClr>
                    </a:solidFill>
                  </a:tcPr>
                </a:tc>
                <a:tc>
                  <a:txBody>
                    <a:bodyPr/>
                    <a:p>
                      <a:pPr algn="ctr">
                        <a:lnSpc>
                          <a:spcPct val="100000"/>
                        </a:lnSpc>
                        <a:buNone/>
                      </a:pPr>
                      <a:r>
                        <a:rPr lang="en-US" altLang="zh-CN" sz="1600" b="0">
                          <a:latin typeface="+mn-ea"/>
                        </a:rPr>
                        <a:t>卓越馨选</a:t>
                      </a:r>
                      <a:endParaRPr lang="en-US" altLang="zh-CN" sz="1600" b="0">
                        <a:latin typeface="+mn-ea"/>
                      </a:endParaRPr>
                    </a:p>
                  </a:txBody>
                  <a:tcPr anchor="ctr" anchorCtr="0">
                    <a:solidFill>
                      <a:schemeClr val="accent6">
                        <a:lumMod val="75000"/>
                      </a:schemeClr>
                    </a:solidFill>
                  </a:tcPr>
                </a:tc>
                <a:tc>
                  <a:txBody>
                    <a:bodyPr/>
                    <a:p>
                      <a:pPr algn="ctr">
                        <a:lnSpc>
                          <a:spcPct val="100000"/>
                        </a:lnSpc>
                        <a:buNone/>
                      </a:pPr>
                      <a:r>
                        <a:rPr lang="en-US" altLang="zh-CN" sz="1600" b="0">
                          <a:latin typeface="+mn-ea"/>
                        </a:rPr>
                        <a:t>臻爱无忧</a:t>
                      </a:r>
                      <a:endParaRPr lang="en-US" altLang="zh-CN" sz="1600" b="0">
                        <a:latin typeface="+mn-ea"/>
                      </a:endParaRPr>
                    </a:p>
                  </a:txBody>
                  <a:tcPr anchor="ctr" anchorCtr="0">
                    <a:solidFill>
                      <a:schemeClr val="accent6">
                        <a:lumMod val="75000"/>
                      </a:schemeClr>
                    </a:solidFill>
                  </a:tcPr>
                </a:tc>
              </a:tr>
              <a:tr h="3261360">
                <a:tc>
                  <a:txBody>
                    <a:bodyPr/>
                    <a:p>
                      <a:pPr>
                        <a:lnSpc>
                          <a:spcPct val="100000"/>
                        </a:lnSpc>
                        <a:buNone/>
                      </a:pPr>
                      <a:r>
                        <a:rPr lang="zh-CN" altLang="en-US" sz="1600" b="0">
                          <a:latin typeface="+mn-ea"/>
                        </a:rPr>
                        <a:t>其他责任</a:t>
                      </a:r>
                      <a:endParaRPr lang="zh-CN" altLang="en-US" sz="1600" b="0">
                        <a:latin typeface="+mn-ea"/>
                      </a:endParaRPr>
                    </a:p>
                  </a:txBody>
                  <a:tcPr anchor="ctr" anchorCtr="0">
                    <a:solidFill>
                      <a:schemeClr val="bg1"/>
                    </a:solidFill>
                  </a:tcPr>
                </a:tc>
                <a:tc>
                  <a:txBody>
                    <a:bodyPr/>
                    <a:p>
                      <a:pPr>
                        <a:lnSpc>
                          <a:spcPct val="100000"/>
                        </a:lnSpc>
                        <a:buNone/>
                      </a:pPr>
                      <a:r>
                        <a:rPr lang="en-US" sz="1600" b="0">
                          <a:latin typeface="+mn-ea"/>
                        </a:rPr>
                        <a:t>1.</a:t>
                      </a:r>
                      <a:r>
                        <a:rPr lang="zh-CN" altLang="en-US" sz="1600" b="0">
                          <a:latin typeface="+mn-ea"/>
                        </a:rPr>
                        <a:t>临终关怀费</a:t>
                      </a:r>
                      <a:r>
                        <a:rPr lang="en-US" altLang="zh-CN" sz="1600" b="0">
                          <a:latin typeface="+mn-ea"/>
                        </a:rPr>
                        <a:t>：</a:t>
                      </a:r>
                      <a:r>
                        <a:rPr lang="zh-CN" altLang="en-US" sz="1600" b="0">
                          <a:latin typeface="+mn-ea"/>
                        </a:rPr>
                        <a:t>日数赔付限额</a:t>
                      </a:r>
                      <a:r>
                        <a:rPr lang="en-US" altLang="zh-CN" sz="1600" b="0">
                          <a:latin typeface="+mn-ea"/>
                        </a:rPr>
                        <a:t>30</a:t>
                      </a:r>
                      <a:r>
                        <a:rPr lang="zh-CN" altLang="en-US" sz="1600" b="0">
                          <a:latin typeface="+mn-ea"/>
                        </a:rPr>
                        <a:t>日</a:t>
                      </a:r>
                      <a:endParaRPr lang="zh-CN" altLang="en-US" sz="1600" b="0">
                        <a:latin typeface="+mn-ea"/>
                      </a:endParaRPr>
                    </a:p>
                    <a:p>
                      <a:pPr>
                        <a:lnSpc>
                          <a:spcPct val="100000"/>
                        </a:lnSpc>
                        <a:buNone/>
                      </a:pPr>
                      <a:r>
                        <a:rPr lang="en-US" altLang="zh-CN" sz="1600" b="0">
                          <a:latin typeface="+mn-ea"/>
                        </a:rPr>
                        <a:t>2.</a:t>
                      </a:r>
                      <a:r>
                        <a:rPr lang="zh-CN" altLang="en-US" sz="1600" b="0">
                          <a:latin typeface="+mn-ea"/>
                        </a:rPr>
                        <a:t>精神和心理障碍治疗费</a:t>
                      </a:r>
                      <a:r>
                        <a:rPr lang="en-US" altLang="zh-CN" sz="1600" b="0">
                          <a:latin typeface="+mn-ea"/>
                        </a:rPr>
                        <a:t>：</a:t>
                      </a:r>
                      <a:r>
                        <a:rPr lang="zh-CN" altLang="en-US" sz="1600" b="0">
                          <a:latin typeface="+mn-ea"/>
                        </a:rPr>
                        <a:t>限额</a:t>
                      </a:r>
                      <a:r>
                        <a:rPr lang="en-US" altLang="zh-CN" sz="1600" b="0">
                          <a:latin typeface="+mn-ea"/>
                        </a:rPr>
                        <a:t>10</a:t>
                      </a:r>
                      <a:r>
                        <a:rPr lang="zh-CN" altLang="en-US" sz="1600" b="0">
                          <a:latin typeface="+mn-ea"/>
                        </a:rPr>
                        <a:t>万元</a:t>
                      </a:r>
                      <a:endParaRPr lang="zh-CN" altLang="en-US" sz="1600" b="0">
                        <a:latin typeface="+mn-ea"/>
                      </a:endParaRPr>
                    </a:p>
                    <a:p>
                      <a:pPr>
                        <a:lnSpc>
                          <a:spcPct val="100000"/>
                        </a:lnSpc>
                        <a:buNone/>
                      </a:pPr>
                      <a:r>
                        <a:rPr lang="en-US" altLang="zh-CN" sz="1600" b="0">
                          <a:solidFill>
                            <a:srgbClr val="C00000"/>
                          </a:solidFill>
                          <a:latin typeface="+mn-ea"/>
                        </a:rPr>
                        <a:t>3.</a:t>
                      </a:r>
                      <a:r>
                        <a:rPr lang="zh-CN" altLang="en-US" sz="1600" b="0">
                          <a:solidFill>
                            <a:srgbClr val="C00000"/>
                          </a:solidFill>
                          <a:latin typeface="+mn-ea"/>
                        </a:rPr>
                        <a:t>恶性肿瘤基因检测费</a:t>
                      </a:r>
                      <a:r>
                        <a:rPr lang="en-US" altLang="zh-CN" sz="1600" b="0">
                          <a:solidFill>
                            <a:srgbClr val="C00000"/>
                          </a:solidFill>
                          <a:latin typeface="+mn-ea"/>
                        </a:rPr>
                        <a:t>：5000</a:t>
                      </a:r>
                      <a:r>
                        <a:rPr lang="zh-CN" altLang="en-US" sz="1600" b="0">
                          <a:solidFill>
                            <a:srgbClr val="C00000"/>
                          </a:solidFill>
                          <a:latin typeface="+mn-ea"/>
                        </a:rPr>
                        <a:t>元</a:t>
                      </a:r>
                      <a:endParaRPr lang="zh-CN" altLang="en-US" sz="1600" b="0">
                        <a:solidFill>
                          <a:srgbClr val="C00000"/>
                        </a:solidFill>
                        <a:latin typeface="+mn-ea"/>
                      </a:endParaRPr>
                    </a:p>
                    <a:p>
                      <a:pPr>
                        <a:lnSpc>
                          <a:spcPct val="100000"/>
                        </a:lnSpc>
                        <a:buNone/>
                      </a:pPr>
                      <a:r>
                        <a:rPr lang="en-US" altLang="zh-CN" sz="1600" b="0">
                          <a:solidFill>
                            <a:schemeClr val="tx1">
                              <a:lumMod val="95000"/>
                              <a:lumOff val="5000"/>
                            </a:schemeClr>
                          </a:solidFill>
                          <a:latin typeface="+mn-ea"/>
                        </a:rPr>
                        <a:t>4.</a:t>
                      </a:r>
                      <a:r>
                        <a:rPr lang="zh-CN" altLang="en-US" sz="1600" b="0">
                          <a:solidFill>
                            <a:schemeClr val="tx1">
                              <a:lumMod val="95000"/>
                              <a:lumOff val="5000"/>
                            </a:schemeClr>
                          </a:solidFill>
                          <a:latin typeface="+mn-ea"/>
                        </a:rPr>
                        <a:t>重大疾病住院日津贴</a:t>
                      </a:r>
                      <a:r>
                        <a:rPr lang="en-US" altLang="zh-CN" sz="1600" b="0">
                          <a:solidFill>
                            <a:schemeClr val="tx1">
                              <a:lumMod val="95000"/>
                              <a:lumOff val="5000"/>
                            </a:schemeClr>
                          </a:solidFill>
                          <a:latin typeface="+mn-ea"/>
                        </a:rPr>
                        <a:t>：300</a:t>
                      </a:r>
                      <a:r>
                        <a:rPr lang="zh-CN" altLang="en-US" sz="1600" b="0">
                          <a:solidFill>
                            <a:schemeClr val="tx1">
                              <a:lumMod val="95000"/>
                              <a:lumOff val="5000"/>
                            </a:schemeClr>
                          </a:solidFill>
                          <a:latin typeface="+mn-ea"/>
                        </a:rPr>
                        <a:t>元，年度最高</a:t>
                      </a:r>
                      <a:r>
                        <a:rPr lang="en-US" altLang="zh-CN" sz="1600" b="0">
                          <a:solidFill>
                            <a:schemeClr val="tx1">
                              <a:lumMod val="95000"/>
                              <a:lumOff val="5000"/>
                            </a:schemeClr>
                          </a:solidFill>
                          <a:latin typeface="+mn-ea"/>
                        </a:rPr>
                        <a:t>60</a:t>
                      </a:r>
                      <a:r>
                        <a:rPr lang="zh-CN" altLang="en-US" sz="1600" b="0">
                          <a:solidFill>
                            <a:schemeClr val="tx1">
                              <a:lumMod val="95000"/>
                              <a:lumOff val="5000"/>
                            </a:schemeClr>
                          </a:solidFill>
                          <a:latin typeface="+mn-ea"/>
                        </a:rPr>
                        <a:t>天</a:t>
                      </a:r>
                      <a:endParaRPr lang="zh-CN" altLang="en-US" sz="1600" b="0">
                        <a:solidFill>
                          <a:schemeClr val="tx1">
                            <a:lumMod val="95000"/>
                            <a:lumOff val="5000"/>
                          </a:schemeClr>
                        </a:solidFill>
                        <a:latin typeface="+mn-ea"/>
                      </a:endParaRPr>
                    </a:p>
                    <a:p>
                      <a:pPr>
                        <a:lnSpc>
                          <a:spcPct val="100000"/>
                        </a:lnSpc>
                        <a:buNone/>
                      </a:pPr>
                      <a:r>
                        <a:rPr lang="en-US" altLang="zh-CN" sz="1600" b="0">
                          <a:solidFill>
                            <a:schemeClr val="tx1">
                              <a:lumMod val="95000"/>
                              <a:lumOff val="5000"/>
                            </a:schemeClr>
                          </a:solidFill>
                          <a:latin typeface="+mn-ea"/>
                        </a:rPr>
                        <a:t>5.</a:t>
                      </a:r>
                      <a:r>
                        <a:rPr lang="zh-CN" altLang="en-US" sz="1600" b="0">
                          <a:solidFill>
                            <a:schemeClr val="tx1">
                              <a:lumMod val="95000"/>
                              <a:lumOff val="5000"/>
                            </a:schemeClr>
                          </a:solidFill>
                          <a:latin typeface="+mn-ea"/>
                        </a:rPr>
                        <a:t>恶性肿瘤</a:t>
                      </a:r>
                      <a:r>
                        <a:rPr lang="en-US" altLang="zh-CN" sz="1600" b="0">
                          <a:solidFill>
                            <a:schemeClr val="tx1">
                              <a:lumMod val="95000"/>
                              <a:lumOff val="5000"/>
                            </a:schemeClr>
                          </a:solidFill>
                          <a:latin typeface="+mn-ea"/>
                        </a:rPr>
                        <a:t>-</a:t>
                      </a:r>
                      <a:r>
                        <a:rPr lang="zh-CN" altLang="en-US" sz="1600" b="0">
                          <a:solidFill>
                            <a:schemeClr val="tx1">
                              <a:lumMod val="95000"/>
                              <a:lumOff val="5000"/>
                            </a:schemeClr>
                          </a:solidFill>
                          <a:latin typeface="+mn-ea"/>
                        </a:rPr>
                        <a:t>重度特定药品医疗保险金</a:t>
                      </a:r>
                      <a:r>
                        <a:rPr lang="en-US" altLang="zh-CN" sz="1600" b="0">
                          <a:solidFill>
                            <a:schemeClr val="tx1">
                              <a:lumMod val="95000"/>
                              <a:lumOff val="5000"/>
                            </a:schemeClr>
                          </a:solidFill>
                          <a:latin typeface="+mn-ea"/>
                        </a:rPr>
                        <a:t>：200</a:t>
                      </a:r>
                      <a:r>
                        <a:rPr lang="zh-CN" altLang="en-US" sz="1600" b="0">
                          <a:solidFill>
                            <a:schemeClr val="tx1">
                              <a:lumMod val="95000"/>
                              <a:lumOff val="5000"/>
                            </a:schemeClr>
                          </a:solidFill>
                          <a:latin typeface="+mn-ea"/>
                        </a:rPr>
                        <a:t>万元</a:t>
                      </a:r>
                      <a:endParaRPr lang="zh-CN" altLang="en-US" sz="1600" b="0">
                        <a:solidFill>
                          <a:schemeClr val="tx1">
                            <a:lumMod val="95000"/>
                            <a:lumOff val="5000"/>
                          </a:schemeClr>
                        </a:solidFill>
                        <a:latin typeface="+mn-ea"/>
                      </a:endParaRPr>
                    </a:p>
                    <a:p>
                      <a:pPr>
                        <a:lnSpc>
                          <a:spcPct val="100000"/>
                        </a:lnSpc>
                        <a:buNone/>
                      </a:pPr>
                      <a:r>
                        <a:rPr lang="en-US" altLang="zh-CN" sz="1600" b="0">
                          <a:solidFill>
                            <a:srgbClr val="C00000"/>
                          </a:solidFill>
                          <a:latin typeface="+mn-ea"/>
                        </a:rPr>
                        <a:t>6.</a:t>
                      </a:r>
                      <a:r>
                        <a:rPr lang="zh-CN" altLang="en-US" sz="1600" b="0">
                          <a:solidFill>
                            <a:srgbClr val="C00000"/>
                          </a:solidFill>
                          <a:latin typeface="+mn-ea"/>
                        </a:rPr>
                        <a:t>重大疾病康复医疗保险金</a:t>
                      </a:r>
                      <a:r>
                        <a:rPr lang="en-US" altLang="zh-CN" sz="1600" b="0">
                          <a:solidFill>
                            <a:srgbClr val="C00000"/>
                          </a:solidFill>
                          <a:latin typeface="+mn-ea"/>
                        </a:rPr>
                        <a:t>：10</a:t>
                      </a:r>
                      <a:r>
                        <a:rPr lang="zh-CN" altLang="en-US" sz="1600" b="0">
                          <a:solidFill>
                            <a:srgbClr val="C00000"/>
                          </a:solidFill>
                          <a:latin typeface="+mn-ea"/>
                        </a:rPr>
                        <a:t>万元</a:t>
                      </a:r>
                      <a:endParaRPr lang="zh-CN" altLang="en-US" sz="1600" b="0">
                        <a:solidFill>
                          <a:srgbClr val="C00000"/>
                        </a:solidFill>
                        <a:latin typeface="+mn-ea"/>
                      </a:endParaRPr>
                    </a:p>
                    <a:p>
                      <a:pPr>
                        <a:buNone/>
                      </a:pPr>
                      <a:endParaRPr lang="zh-CN" altLang="en-US" sz="1600" b="0">
                        <a:solidFill>
                          <a:srgbClr val="C00000"/>
                        </a:solidFill>
                        <a:latin typeface="+mn-ea"/>
                      </a:endParaRPr>
                    </a:p>
                  </a:txBody>
                  <a:tcPr anchor="ctr" anchorCtr="0">
                    <a:solidFill>
                      <a:schemeClr val="bg1"/>
                    </a:solidFill>
                  </a:tcPr>
                </a:tc>
                <a:tc>
                  <a:txBody>
                    <a:bodyPr/>
                    <a:p>
                      <a:pPr>
                        <a:lnSpc>
                          <a:spcPct val="100000"/>
                        </a:lnSpc>
                        <a:buNone/>
                      </a:pPr>
                      <a:r>
                        <a:rPr lang="en-US" altLang="zh-CN" sz="1600" b="0">
                          <a:latin typeface="+mn-ea"/>
                        </a:rPr>
                        <a:t>1.</a:t>
                      </a:r>
                      <a:r>
                        <a:rPr lang="zh-CN" altLang="en-US" sz="1600" b="0">
                          <a:latin typeface="+mn-ea"/>
                        </a:rPr>
                        <a:t>重大疾病住院津贴</a:t>
                      </a:r>
                      <a:r>
                        <a:rPr lang="en-US" altLang="zh-CN" sz="1600" b="0">
                          <a:latin typeface="+mn-ea"/>
                        </a:rPr>
                        <a:t>：300</a:t>
                      </a:r>
                      <a:r>
                        <a:rPr lang="zh-CN" altLang="en-US" sz="1600" b="0">
                          <a:latin typeface="+mn-ea"/>
                        </a:rPr>
                        <a:t>元</a:t>
                      </a:r>
                      <a:r>
                        <a:rPr lang="en-US" altLang="zh-CN" sz="1600" b="0">
                          <a:latin typeface="+mn-ea"/>
                        </a:rPr>
                        <a:t>/</a:t>
                      </a:r>
                      <a:r>
                        <a:rPr lang="zh-CN" altLang="en-US" sz="1600" b="0">
                          <a:latin typeface="+mn-ea"/>
                        </a:rPr>
                        <a:t>天</a:t>
                      </a:r>
                      <a:r>
                        <a:rPr lang="en-US" altLang="zh-CN" sz="1600" b="0">
                          <a:latin typeface="+mn-ea"/>
                        </a:rPr>
                        <a:t>，</a:t>
                      </a:r>
                      <a:r>
                        <a:rPr lang="zh-CN" altLang="en-US" sz="1600" b="0">
                          <a:latin typeface="+mn-ea"/>
                        </a:rPr>
                        <a:t>年累计限</a:t>
                      </a:r>
                      <a:r>
                        <a:rPr lang="en-US" altLang="zh-CN" sz="1600" b="0">
                          <a:latin typeface="+mn-ea"/>
                        </a:rPr>
                        <a:t>60</a:t>
                      </a:r>
                      <a:r>
                        <a:rPr lang="zh-CN" altLang="en-US" sz="1600" b="0">
                          <a:latin typeface="+mn-ea"/>
                        </a:rPr>
                        <a:t>天</a:t>
                      </a:r>
                      <a:endParaRPr lang="zh-CN" altLang="en-US" sz="1600" b="0">
                        <a:latin typeface="+mn-ea"/>
                      </a:endParaRPr>
                    </a:p>
                    <a:p>
                      <a:pPr>
                        <a:lnSpc>
                          <a:spcPct val="100000"/>
                        </a:lnSpc>
                        <a:buNone/>
                      </a:pPr>
                      <a:r>
                        <a:rPr lang="en-US" altLang="zh-CN" sz="1600" b="0">
                          <a:latin typeface="+mn-ea"/>
                        </a:rPr>
                        <a:t>2.</a:t>
                      </a:r>
                      <a:r>
                        <a:rPr lang="zh-CN" altLang="en-US" sz="1600" b="0">
                          <a:latin typeface="+mn-ea"/>
                        </a:rPr>
                        <a:t>重大疾病保险金</a:t>
                      </a:r>
                      <a:r>
                        <a:rPr lang="en-US" altLang="zh-CN" sz="1600" b="0">
                          <a:latin typeface="+mn-ea"/>
                        </a:rPr>
                        <a:t>：2</a:t>
                      </a:r>
                      <a:r>
                        <a:rPr lang="zh-CN" altLang="en-US" sz="1600" b="0">
                          <a:latin typeface="+mn-ea"/>
                        </a:rPr>
                        <a:t>万</a:t>
                      </a:r>
                      <a:endParaRPr lang="zh-CN" altLang="en-US" sz="1600" b="0">
                        <a:latin typeface="+mn-ea"/>
                      </a:endParaRPr>
                    </a:p>
                  </a:txBody>
                  <a:tcPr anchor="ctr" anchorCtr="0">
                    <a:solidFill>
                      <a:schemeClr val="bg1"/>
                    </a:solidFill>
                  </a:tcPr>
                </a:tc>
                <a:tc>
                  <a:txBody>
                    <a:bodyPr/>
                    <a:p>
                      <a:pPr>
                        <a:lnSpc>
                          <a:spcPct val="100000"/>
                        </a:lnSpc>
                        <a:buNone/>
                      </a:pPr>
                      <a:r>
                        <a:rPr lang="en-US" altLang="zh-CN" sz="1600">
                          <a:latin typeface="+mn-ea"/>
                          <a:cs typeface="+mn-ea"/>
                          <a:sym typeface="+mn-ea"/>
                        </a:rPr>
                        <a:t>1.</a:t>
                      </a:r>
                      <a:r>
                        <a:rPr lang="zh-CN" altLang="en-US" sz="1600">
                          <a:latin typeface="+mn-ea"/>
                          <a:cs typeface="+mn-ea"/>
                          <a:sym typeface="+mn-ea"/>
                        </a:rPr>
                        <a:t>恶性肿瘤先进疗法医疗保险</a:t>
                      </a:r>
                      <a:r>
                        <a:rPr lang="en-US" altLang="zh-CN" sz="1600">
                          <a:latin typeface="+mn-ea"/>
                          <a:cs typeface="+mn-ea"/>
                          <a:sym typeface="+mn-ea"/>
                        </a:rPr>
                        <a:t>：300</a:t>
                      </a:r>
                      <a:r>
                        <a:rPr lang="zh-CN" altLang="en-US" sz="1600">
                          <a:latin typeface="+mn-ea"/>
                          <a:cs typeface="+mn-ea"/>
                          <a:sym typeface="+mn-ea"/>
                        </a:rPr>
                        <a:t>万</a:t>
                      </a:r>
                      <a:endParaRPr lang="zh-CN" altLang="en-US" sz="1600">
                        <a:latin typeface="+mn-ea"/>
                        <a:cs typeface="+mn-ea"/>
                        <a:sym typeface="+mn-ea"/>
                      </a:endParaRPr>
                    </a:p>
                    <a:p>
                      <a:pPr>
                        <a:lnSpc>
                          <a:spcPct val="100000"/>
                        </a:lnSpc>
                        <a:buNone/>
                      </a:pPr>
                      <a:r>
                        <a:rPr lang="en-US" altLang="zh-CN" sz="1600">
                          <a:latin typeface="+mn-ea"/>
                          <a:cs typeface="+mn-ea"/>
                          <a:sym typeface="+mn-ea"/>
                        </a:rPr>
                        <a:t>2.</a:t>
                      </a:r>
                      <a:r>
                        <a:rPr lang="zh-CN" altLang="en-US" sz="1600">
                          <a:latin typeface="+mn-ea"/>
                          <a:cs typeface="+mn-ea"/>
                          <a:sym typeface="+mn-ea"/>
                        </a:rPr>
                        <a:t>医疗器械费</a:t>
                      </a:r>
                      <a:r>
                        <a:rPr lang="en-US" altLang="zh-CN" sz="1600">
                          <a:latin typeface="+mn-ea"/>
                          <a:cs typeface="+mn-ea"/>
                          <a:sym typeface="+mn-ea"/>
                        </a:rPr>
                        <a:t>：10</a:t>
                      </a:r>
                      <a:r>
                        <a:rPr lang="zh-CN" altLang="en-US" sz="1600">
                          <a:latin typeface="+mn-ea"/>
                          <a:cs typeface="+mn-ea"/>
                          <a:sym typeface="+mn-ea"/>
                        </a:rPr>
                        <a:t>万</a:t>
                      </a:r>
                      <a:endParaRPr lang="zh-CN" altLang="en-US" sz="1600">
                        <a:latin typeface="+mn-ea"/>
                        <a:cs typeface="+mn-ea"/>
                        <a:sym typeface="+mn-ea"/>
                      </a:endParaRPr>
                    </a:p>
                    <a:p>
                      <a:pPr>
                        <a:lnSpc>
                          <a:spcPct val="100000"/>
                        </a:lnSpc>
                        <a:buNone/>
                      </a:pPr>
                      <a:r>
                        <a:rPr lang="en-US" altLang="zh-CN" sz="1600">
                          <a:latin typeface="+mn-ea"/>
                          <a:cs typeface="+mn-ea"/>
                          <a:sym typeface="+mn-ea"/>
                        </a:rPr>
                        <a:t>3.</a:t>
                      </a:r>
                      <a:r>
                        <a:rPr lang="zh-CN" altLang="en-US" sz="1600">
                          <a:latin typeface="+mn-ea"/>
                          <a:cs typeface="+mn-ea"/>
                          <a:sym typeface="+mn-ea"/>
                        </a:rPr>
                        <a:t>重建手术费</a:t>
                      </a:r>
                      <a:r>
                        <a:rPr lang="en-US" altLang="zh-CN" sz="1600">
                          <a:latin typeface="+mn-ea"/>
                          <a:cs typeface="+mn-ea"/>
                          <a:sym typeface="+mn-ea"/>
                        </a:rPr>
                        <a:t>：4.</a:t>
                      </a:r>
                      <a:r>
                        <a:rPr lang="zh-CN" altLang="en-US" sz="1600">
                          <a:latin typeface="+mn-ea"/>
                          <a:cs typeface="+mn-ea"/>
                          <a:sym typeface="+mn-ea"/>
                        </a:rPr>
                        <a:t>每次手术限</a:t>
                      </a:r>
                      <a:r>
                        <a:rPr lang="en-US" altLang="zh-CN" sz="1600">
                          <a:latin typeface="+mn-ea"/>
                          <a:cs typeface="+mn-ea"/>
                          <a:sym typeface="+mn-ea"/>
                        </a:rPr>
                        <a:t>10</a:t>
                      </a:r>
                      <a:r>
                        <a:rPr lang="zh-CN" altLang="en-US" sz="1600">
                          <a:latin typeface="+mn-ea"/>
                          <a:cs typeface="+mn-ea"/>
                          <a:sym typeface="+mn-ea"/>
                        </a:rPr>
                        <a:t>万</a:t>
                      </a:r>
                      <a:endParaRPr lang="zh-CN" altLang="en-US" sz="1600">
                        <a:latin typeface="+mn-ea"/>
                        <a:cs typeface="+mn-ea"/>
                        <a:sym typeface="+mn-ea"/>
                      </a:endParaRPr>
                    </a:p>
                    <a:p>
                      <a:pPr>
                        <a:lnSpc>
                          <a:spcPct val="100000"/>
                        </a:lnSpc>
                        <a:buNone/>
                      </a:pPr>
                      <a:r>
                        <a:rPr lang="en-US" altLang="zh-CN" sz="1600">
                          <a:latin typeface="+mn-ea"/>
                          <a:cs typeface="+mn-ea"/>
                          <a:sym typeface="+mn-ea"/>
                        </a:rPr>
                        <a:t>5.</a:t>
                      </a:r>
                      <a:r>
                        <a:rPr lang="zh-CN" altLang="en-US" sz="1600">
                          <a:latin typeface="+mn-ea"/>
                          <a:cs typeface="+mn-ea"/>
                          <a:sym typeface="+mn-ea"/>
                        </a:rPr>
                        <a:t>精神和心理障碍治疗费</a:t>
                      </a:r>
                      <a:r>
                        <a:rPr lang="en-US" altLang="zh-CN" sz="1600">
                          <a:latin typeface="+mn-ea"/>
                          <a:cs typeface="+mn-ea"/>
                          <a:sym typeface="+mn-ea"/>
                        </a:rPr>
                        <a:t>：10</a:t>
                      </a:r>
                      <a:r>
                        <a:rPr lang="zh-CN" altLang="en-US" sz="1600">
                          <a:latin typeface="+mn-ea"/>
                          <a:cs typeface="+mn-ea"/>
                          <a:sym typeface="+mn-ea"/>
                        </a:rPr>
                        <a:t>万</a:t>
                      </a:r>
                      <a:endParaRPr lang="zh-CN" altLang="en-US" sz="1600">
                        <a:latin typeface="+mn-ea"/>
                        <a:cs typeface="+mn-ea"/>
                        <a:sym typeface="+mn-ea"/>
                      </a:endParaRPr>
                    </a:p>
                  </a:txBody>
                  <a:tcPr anchor="ctr" anchorCtr="0">
                    <a:solidFill>
                      <a:schemeClr val="bg1"/>
                    </a:solidFill>
                  </a:tcPr>
                </a:tc>
                <a:tc>
                  <a:txBody>
                    <a:bodyPr/>
                    <a:p>
                      <a:pPr>
                        <a:lnSpc>
                          <a:spcPct val="100000"/>
                        </a:lnSpc>
                        <a:buNone/>
                      </a:pPr>
                      <a:r>
                        <a:rPr lang="en-US" sz="1600" b="0">
                          <a:latin typeface="+mn-ea"/>
                          <a:cs typeface="+mn-ea"/>
                        </a:rPr>
                        <a:t>1.</a:t>
                      </a:r>
                      <a:r>
                        <a:rPr lang="zh-CN" altLang="en-US" sz="1600" b="0">
                          <a:latin typeface="+mn-ea"/>
                          <a:cs typeface="+mn-ea"/>
                        </a:rPr>
                        <a:t>重大疾病住院津贴</a:t>
                      </a:r>
                      <a:r>
                        <a:rPr lang="en-US" altLang="zh-CN" sz="1600" b="0">
                          <a:latin typeface="+mn-ea"/>
                          <a:cs typeface="+mn-ea"/>
                        </a:rPr>
                        <a:t>：300</a:t>
                      </a:r>
                      <a:r>
                        <a:rPr lang="zh-CN" altLang="en-US" sz="1600" b="0">
                          <a:latin typeface="+mn-ea"/>
                          <a:cs typeface="+mn-ea"/>
                        </a:rPr>
                        <a:t>元</a:t>
                      </a:r>
                      <a:r>
                        <a:rPr lang="en-US" altLang="zh-CN" sz="1600" b="0">
                          <a:latin typeface="+mn-ea"/>
                          <a:cs typeface="+mn-ea"/>
                        </a:rPr>
                        <a:t>/</a:t>
                      </a:r>
                      <a:r>
                        <a:rPr lang="zh-CN" altLang="en-US" sz="1600" b="0">
                          <a:latin typeface="+mn-ea"/>
                          <a:cs typeface="+mn-ea"/>
                        </a:rPr>
                        <a:t>天</a:t>
                      </a:r>
                      <a:r>
                        <a:rPr lang="en-US" altLang="zh-CN" sz="1600" b="0">
                          <a:latin typeface="+mn-ea"/>
                          <a:cs typeface="+mn-ea"/>
                        </a:rPr>
                        <a:t>，</a:t>
                      </a:r>
                      <a:r>
                        <a:rPr lang="zh-CN" altLang="en-US" sz="1600" b="0">
                          <a:latin typeface="+mn-ea"/>
                          <a:cs typeface="+mn-ea"/>
                        </a:rPr>
                        <a:t>年累计</a:t>
                      </a:r>
                      <a:r>
                        <a:rPr lang="en-US" altLang="zh-CN" sz="1600" b="0">
                          <a:latin typeface="+mn-ea"/>
                          <a:cs typeface="+mn-ea"/>
                        </a:rPr>
                        <a:t>60</a:t>
                      </a:r>
                      <a:r>
                        <a:rPr lang="zh-CN" altLang="en-US" sz="1600" b="0">
                          <a:latin typeface="+mn-ea"/>
                          <a:cs typeface="+mn-ea"/>
                        </a:rPr>
                        <a:t>天为限</a:t>
                      </a:r>
                      <a:endParaRPr lang="zh-CN" altLang="en-US" sz="1600" b="0">
                        <a:latin typeface="+mn-ea"/>
                        <a:cs typeface="+mn-ea"/>
                      </a:endParaRPr>
                    </a:p>
                    <a:p>
                      <a:pPr>
                        <a:lnSpc>
                          <a:spcPct val="100000"/>
                        </a:lnSpc>
                        <a:buNone/>
                      </a:pPr>
                      <a:r>
                        <a:rPr lang="en-US" altLang="zh-CN" sz="1600" b="0">
                          <a:latin typeface="+mn-ea"/>
                          <a:cs typeface="+mn-ea"/>
                        </a:rPr>
                        <a:t>2.</a:t>
                      </a:r>
                      <a:r>
                        <a:rPr lang="zh-CN" altLang="en-US" sz="1600" b="0">
                          <a:latin typeface="+mn-ea"/>
                          <a:cs typeface="+mn-ea"/>
                        </a:rPr>
                        <a:t>临终关怀</a:t>
                      </a:r>
                      <a:r>
                        <a:rPr lang="en-US" altLang="zh-CN" sz="1600" b="0">
                          <a:latin typeface="+mn-ea"/>
                          <a:cs typeface="+mn-ea"/>
                        </a:rPr>
                        <a:t>：</a:t>
                      </a:r>
                      <a:r>
                        <a:rPr lang="zh-CN" altLang="en-US" sz="1600" b="0">
                          <a:latin typeface="+mn-ea"/>
                          <a:cs typeface="+mn-ea"/>
                        </a:rPr>
                        <a:t>限</a:t>
                      </a:r>
                      <a:r>
                        <a:rPr lang="en-US" altLang="zh-CN" sz="1600" b="0">
                          <a:latin typeface="+mn-ea"/>
                          <a:cs typeface="+mn-ea"/>
                        </a:rPr>
                        <a:t>30</a:t>
                      </a:r>
                      <a:r>
                        <a:rPr lang="zh-CN" altLang="en-US" sz="1600" b="0">
                          <a:latin typeface="+mn-ea"/>
                          <a:cs typeface="+mn-ea"/>
                        </a:rPr>
                        <a:t>日</a:t>
                      </a:r>
                      <a:endParaRPr lang="zh-CN" altLang="en-US" sz="1600" b="0">
                        <a:latin typeface="+mn-ea"/>
                        <a:cs typeface="+mn-ea"/>
                      </a:endParaRPr>
                    </a:p>
                    <a:p>
                      <a:pPr>
                        <a:lnSpc>
                          <a:spcPct val="150000"/>
                        </a:lnSpc>
                        <a:buNone/>
                      </a:pPr>
                      <a:endParaRPr lang="zh-CN" altLang="en-US" sz="1600" b="0">
                        <a:latin typeface="+mn-ea"/>
                        <a:cs typeface="+mn-ea"/>
                      </a:endParaRPr>
                    </a:p>
                  </a:txBody>
                  <a:tcPr anchor="ctr" anchorCtr="0">
                    <a:solidFill>
                      <a:schemeClr val="bg1"/>
                    </a:solidFill>
                  </a:tcPr>
                </a:tc>
                <a:tc>
                  <a:txBody>
                    <a:bodyPr/>
                    <a:p>
                      <a:pPr>
                        <a:lnSpc>
                          <a:spcPct val="100000"/>
                        </a:lnSpc>
                        <a:buNone/>
                      </a:pPr>
                      <a:r>
                        <a:rPr lang="en-US" altLang="zh-CN" sz="1600" b="0">
                          <a:latin typeface="+mn-ea"/>
                        </a:rPr>
                        <a:t>1.</a:t>
                      </a:r>
                      <a:r>
                        <a:rPr lang="zh-CN" altLang="en-US" sz="1600">
                          <a:latin typeface="+mn-ea"/>
                          <a:cs typeface="+mn-ea"/>
                          <a:sym typeface="+mn-ea"/>
                        </a:rPr>
                        <a:t>重大疾病住院津贴</a:t>
                      </a:r>
                      <a:r>
                        <a:rPr lang="en-US" altLang="zh-CN" sz="1600">
                          <a:latin typeface="+mn-ea"/>
                          <a:cs typeface="+mn-ea"/>
                          <a:sym typeface="+mn-ea"/>
                        </a:rPr>
                        <a:t>：150</a:t>
                      </a:r>
                      <a:r>
                        <a:rPr lang="zh-CN" altLang="en-US" sz="1600">
                          <a:latin typeface="+mn-ea"/>
                          <a:cs typeface="+mn-ea"/>
                          <a:sym typeface="+mn-ea"/>
                        </a:rPr>
                        <a:t>元</a:t>
                      </a:r>
                      <a:r>
                        <a:rPr lang="en-US" altLang="zh-CN" sz="1600">
                          <a:latin typeface="+mn-ea"/>
                          <a:cs typeface="+mn-ea"/>
                          <a:sym typeface="+mn-ea"/>
                        </a:rPr>
                        <a:t>/</a:t>
                      </a:r>
                      <a:r>
                        <a:rPr lang="zh-CN" altLang="en-US" sz="1600">
                          <a:latin typeface="+mn-ea"/>
                          <a:cs typeface="+mn-ea"/>
                          <a:sym typeface="+mn-ea"/>
                        </a:rPr>
                        <a:t>天</a:t>
                      </a:r>
                      <a:endParaRPr lang="zh-CN" altLang="en-US" sz="1600">
                        <a:latin typeface="+mn-ea"/>
                        <a:cs typeface="+mn-ea"/>
                        <a:sym typeface="+mn-ea"/>
                      </a:endParaRPr>
                    </a:p>
                    <a:p>
                      <a:pPr>
                        <a:lnSpc>
                          <a:spcPct val="100000"/>
                        </a:lnSpc>
                        <a:buNone/>
                      </a:pPr>
                      <a:r>
                        <a:rPr lang="en-US" altLang="zh-CN" sz="1600">
                          <a:latin typeface="+mn-ea"/>
                          <a:cs typeface="+mn-ea"/>
                          <a:sym typeface="+mn-ea"/>
                        </a:rPr>
                        <a:t>2.</a:t>
                      </a:r>
                      <a:r>
                        <a:rPr lang="zh-CN" altLang="en-US" sz="1600">
                          <a:latin typeface="+mn-ea"/>
                          <a:cs typeface="+mn-ea"/>
                          <a:sym typeface="+mn-ea"/>
                        </a:rPr>
                        <a:t>特定药品费用医疗保险金</a:t>
                      </a:r>
                      <a:r>
                        <a:rPr lang="en-US" altLang="zh-CN" sz="1600">
                          <a:latin typeface="+mn-ea"/>
                          <a:cs typeface="+mn-ea"/>
                          <a:sym typeface="+mn-ea"/>
                        </a:rPr>
                        <a:t>：150</a:t>
                      </a:r>
                      <a:r>
                        <a:rPr lang="zh-CN" altLang="en-US" sz="1600">
                          <a:latin typeface="+mn-ea"/>
                          <a:cs typeface="+mn-ea"/>
                          <a:sym typeface="+mn-ea"/>
                        </a:rPr>
                        <a:t>万</a:t>
                      </a:r>
                      <a:endParaRPr lang="zh-CN" altLang="en-US" sz="1600">
                        <a:latin typeface="+mn-ea"/>
                        <a:cs typeface="+mn-ea"/>
                        <a:sym typeface="+mn-ea"/>
                      </a:endParaRPr>
                    </a:p>
                    <a:p>
                      <a:pPr>
                        <a:lnSpc>
                          <a:spcPct val="150000"/>
                        </a:lnSpc>
                        <a:buNone/>
                      </a:pPr>
                      <a:endParaRPr lang="zh-CN" altLang="en-US" sz="1600">
                        <a:latin typeface="+mn-ea"/>
                        <a:cs typeface="+mn-ea"/>
                        <a:sym typeface="+mn-ea"/>
                      </a:endParaRPr>
                    </a:p>
                  </a:txBody>
                  <a:tcPr anchor="ctr" anchorCtr="0">
                    <a:solidFill>
                      <a:schemeClr val="bg1"/>
                    </a:solidFill>
                  </a:tcPr>
                </a:tc>
              </a:tr>
              <a:tr h="2773680">
                <a:tc>
                  <a:txBody>
                    <a:bodyPr/>
                    <a:p>
                      <a:pPr>
                        <a:lnSpc>
                          <a:spcPct val="100000"/>
                        </a:lnSpc>
                        <a:buNone/>
                      </a:pPr>
                      <a:r>
                        <a:rPr lang="zh-CN" altLang="en-US" sz="1600" b="0">
                          <a:latin typeface="+mn-ea"/>
                        </a:rPr>
                        <a:t>可选责任</a:t>
                      </a:r>
                      <a:endParaRPr lang="zh-CN" altLang="en-US" sz="1600" b="0">
                        <a:latin typeface="+mn-ea"/>
                      </a:endParaRPr>
                    </a:p>
                  </a:txBody>
                  <a:tcPr anchor="ctr" anchorCtr="0">
                    <a:solidFill>
                      <a:schemeClr val="accent6">
                        <a:lumMod val="20000"/>
                        <a:lumOff val="80000"/>
                      </a:schemeClr>
                    </a:solidFill>
                  </a:tcPr>
                </a:tc>
                <a:tc>
                  <a:txBody>
                    <a:bodyPr/>
                    <a:p>
                      <a:pPr>
                        <a:lnSpc>
                          <a:spcPct val="100000"/>
                        </a:lnSpc>
                        <a:buNone/>
                      </a:pPr>
                      <a:r>
                        <a:rPr lang="en-US" altLang="zh-CN" sz="1600" b="0">
                          <a:latin typeface="+mn-ea"/>
                        </a:rPr>
                        <a:t>1.</a:t>
                      </a:r>
                      <a:r>
                        <a:rPr lang="zh-CN" altLang="en-US" sz="1600" b="0">
                          <a:latin typeface="+mn-ea"/>
                        </a:rPr>
                        <a:t>门急诊医疗保险金</a:t>
                      </a:r>
                      <a:r>
                        <a:rPr lang="en-US" altLang="zh-CN" sz="1600" b="0">
                          <a:latin typeface="+mn-ea"/>
                        </a:rPr>
                        <a:t>35000</a:t>
                      </a:r>
                      <a:r>
                        <a:rPr lang="zh-CN" altLang="en-US" sz="1600" b="0">
                          <a:latin typeface="+mn-ea"/>
                        </a:rPr>
                        <a:t>元</a:t>
                      </a:r>
                      <a:endParaRPr lang="zh-CN" altLang="en-US" sz="1600" b="0">
                        <a:latin typeface="+mn-ea"/>
                      </a:endParaRPr>
                    </a:p>
                    <a:p>
                      <a:pPr>
                        <a:lnSpc>
                          <a:spcPct val="100000"/>
                        </a:lnSpc>
                        <a:buNone/>
                      </a:pPr>
                      <a:r>
                        <a:rPr lang="en-US" altLang="zh-CN" sz="1600" b="0">
                          <a:latin typeface="+mn-ea"/>
                        </a:rPr>
                        <a:t>2.</a:t>
                      </a:r>
                      <a:r>
                        <a:rPr lang="zh-CN" altLang="en-US" sz="1600" b="0">
                          <a:solidFill>
                            <a:srgbClr val="C00000"/>
                          </a:solidFill>
                          <a:latin typeface="+mn-ea"/>
                        </a:rPr>
                        <a:t>恶性肿瘤</a:t>
                      </a:r>
                      <a:r>
                        <a:rPr lang="en-US" altLang="zh-CN" sz="1600" b="0">
                          <a:solidFill>
                            <a:srgbClr val="C00000"/>
                          </a:solidFill>
                          <a:latin typeface="+mn-ea"/>
                        </a:rPr>
                        <a:t>-</a:t>
                      </a:r>
                      <a:r>
                        <a:rPr lang="zh-CN" altLang="en-US" sz="1600" b="0">
                          <a:solidFill>
                            <a:srgbClr val="C00000"/>
                          </a:solidFill>
                          <a:latin typeface="+mn-ea"/>
                        </a:rPr>
                        <a:t>重度特定地区海外医疗</a:t>
                      </a:r>
                      <a:r>
                        <a:rPr lang="en-US" altLang="zh-CN" sz="1600" b="0">
                          <a:solidFill>
                            <a:srgbClr val="C00000"/>
                          </a:solidFill>
                          <a:latin typeface="+mn-ea"/>
                        </a:rPr>
                        <a:t>（</a:t>
                      </a:r>
                      <a:r>
                        <a:rPr lang="zh-CN" altLang="en-US" sz="1600" b="0">
                          <a:solidFill>
                            <a:srgbClr val="C00000"/>
                          </a:solidFill>
                          <a:latin typeface="+mn-ea"/>
                        </a:rPr>
                        <a:t>新加坡</a:t>
                      </a:r>
                      <a:r>
                        <a:rPr lang="en-US" altLang="zh-CN" sz="1600" b="0">
                          <a:solidFill>
                            <a:srgbClr val="C00000"/>
                          </a:solidFill>
                          <a:latin typeface="+mn-ea"/>
                        </a:rPr>
                        <a:t>、</a:t>
                      </a:r>
                      <a:r>
                        <a:rPr lang="zh-CN" altLang="en-US" sz="1600" b="0">
                          <a:solidFill>
                            <a:srgbClr val="C00000"/>
                          </a:solidFill>
                          <a:latin typeface="+mn-ea"/>
                        </a:rPr>
                        <a:t>日本</a:t>
                      </a:r>
                      <a:r>
                        <a:rPr lang="en-US" altLang="zh-CN" sz="1600" b="0">
                          <a:solidFill>
                            <a:srgbClr val="C00000"/>
                          </a:solidFill>
                          <a:latin typeface="+mn-ea"/>
                        </a:rPr>
                        <a:t>、</a:t>
                      </a:r>
                      <a:r>
                        <a:rPr lang="zh-CN" altLang="en-US" sz="1600" b="0">
                          <a:solidFill>
                            <a:srgbClr val="C00000"/>
                          </a:solidFill>
                          <a:latin typeface="+mn-ea"/>
                        </a:rPr>
                        <a:t>美国</a:t>
                      </a:r>
                      <a:r>
                        <a:rPr lang="en-US" altLang="zh-CN" sz="1600" b="0">
                          <a:solidFill>
                            <a:srgbClr val="C00000"/>
                          </a:solidFill>
                          <a:latin typeface="+mn-ea"/>
                        </a:rPr>
                        <a:t>）100</a:t>
                      </a:r>
                      <a:r>
                        <a:rPr lang="zh-CN" altLang="en-US" sz="1600" b="0">
                          <a:solidFill>
                            <a:srgbClr val="C00000"/>
                          </a:solidFill>
                          <a:latin typeface="+mn-ea"/>
                        </a:rPr>
                        <a:t>万</a:t>
                      </a:r>
                      <a:endParaRPr lang="zh-CN" altLang="en-US" sz="1600" b="0">
                        <a:solidFill>
                          <a:srgbClr val="C00000"/>
                        </a:solidFill>
                        <a:latin typeface="+mn-ea"/>
                      </a:endParaRPr>
                    </a:p>
                  </a:txBody>
                  <a:tcPr anchor="ctr" anchorCtr="0">
                    <a:solidFill>
                      <a:schemeClr val="accent6">
                        <a:lumMod val="20000"/>
                        <a:lumOff val="80000"/>
                      </a:schemeClr>
                    </a:solidFill>
                  </a:tcPr>
                </a:tc>
                <a:tc>
                  <a:txBody>
                    <a:bodyPr/>
                    <a:p>
                      <a:pPr>
                        <a:lnSpc>
                          <a:spcPct val="100000"/>
                        </a:lnSpc>
                        <a:buNone/>
                      </a:pPr>
                      <a:r>
                        <a:rPr lang="en-US" sz="1600" b="0">
                          <a:latin typeface="+mn-ea"/>
                          <a:cs typeface="+mn-ea"/>
                        </a:rPr>
                        <a:t>1.</a:t>
                      </a:r>
                      <a:r>
                        <a:rPr lang="zh-CN" altLang="en-US" sz="1600" b="0">
                          <a:latin typeface="+mn-ea"/>
                          <a:cs typeface="+mn-ea"/>
                        </a:rPr>
                        <a:t>院外特种药品医疗保险金</a:t>
                      </a:r>
                      <a:r>
                        <a:rPr lang="en-US" altLang="zh-CN" sz="1600" b="0">
                          <a:latin typeface="+mn-ea"/>
                          <a:cs typeface="+mn-ea"/>
                        </a:rPr>
                        <a:t>：150</a:t>
                      </a:r>
                      <a:r>
                        <a:rPr lang="zh-CN" altLang="en-US" sz="1600" b="0">
                          <a:latin typeface="+mn-ea"/>
                          <a:cs typeface="+mn-ea"/>
                        </a:rPr>
                        <a:t>万</a:t>
                      </a:r>
                      <a:r>
                        <a:rPr lang="en-US" altLang="zh-CN" sz="1600" b="0">
                          <a:latin typeface="+mn-ea"/>
                          <a:cs typeface="+mn-ea"/>
                        </a:rPr>
                        <a:t>，</a:t>
                      </a:r>
                      <a:r>
                        <a:rPr lang="zh-CN" altLang="en-US" sz="1600" b="0">
                          <a:latin typeface="+mn-ea"/>
                          <a:cs typeface="+mn-ea"/>
                        </a:rPr>
                        <a:t>限药品清单</a:t>
                      </a:r>
                      <a:endParaRPr lang="zh-CN" altLang="en-US" sz="1600" b="0">
                        <a:latin typeface="+mn-ea"/>
                        <a:cs typeface="+mn-ea"/>
                      </a:endParaRPr>
                    </a:p>
                    <a:p>
                      <a:pPr>
                        <a:lnSpc>
                          <a:spcPct val="100000"/>
                        </a:lnSpc>
                        <a:buNone/>
                      </a:pPr>
                      <a:r>
                        <a:rPr lang="en-US" altLang="zh-CN" sz="1600" b="0">
                          <a:latin typeface="+mn-ea"/>
                          <a:cs typeface="+mn-ea"/>
                        </a:rPr>
                        <a:t>2.</a:t>
                      </a:r>
                      <a:r>
                        <a:rPr lang="zh-CN" altLang="en-US" sz="1600" b="0">
                          <a:latin typeface="+mn-ea"/>
                          <a:cs typeface="+mn-ea"/>
                        </a:rPr>
                        <a:t>门急诊费用医疗保险金</a:t>
                      </a:r>
                      <a:r>
                        <a:rPr lang="en-US" altLang="zh-CN" sz="1600" b="0">
                          <a:latin typeface="+mn-ea"/>
                          <a:cs typeface="+mn-ea"/>
                        </a:rPr>
                        <a:t>35000</a:t>
                      </a:r>
                      <a:r>
                        <a:rPr lang="zh-CN" altLang="en-US" sz="1600" b="0">
                          <a:latin typeface="+mn-ea"/>
                          <a:cs typeface="+mn-ea"/>
                        </a:rPr>
                        <a:t>元</a:t>
                      </a:r>
                      <a:endParaRPr lang="zh-CN" altLang="en-US" sz="1600" b="0">
                        <a:latin typeface="+mn-ea"/>
                        <a:cs typeface="+mn-ea"/>
                      </a:endParaRPr>
                    </a:p>
                  </a:txBody>
                  <a:tcPr anchor="ctr" anchorCtr="0">
                    <a:solidFill>
                      <a:schemeClr val="accent6">
                        <a:lumMod val="20000"/>
                        <a:lumOff val="80000"/>
                      </a:schemeClr>
                    </a:solidFill>
                  </a:tcPr>
                </a:tc>
                <a:tc>
                  <a:txBody>
                    <a:bodyPr/>
                    <a:p>
                      <a:pPr>
                        <a:lnSpc>
                          <a:spcPct val="100000"/>
                        </a:lnSpc>
                        <a:buNone/>
                      </a:pPr>
                      <a:r>
                        <a:rPr lang="en-US" altLang="zh-CN" sz="1600" b="0">
                          <a:latin typeface="+mn-ea"/>
                        </a:rPr>
                        <a:t>1.</a:t>
                      </a:r>
                      <a:r>
                        <a:rPr lang="zh-CN" altLang="en-US" sz="1600" b="0">
                          <a:latin typeface="+mn-ea"/>
                        </a:rPr>
                        <a:t>重疾关爱金</a:t>
                      </a:r>
                      <a:r>
                        <a:rPr lang="en-US" altLang="zh-CN" sz="1600" b="0">
                          <a:latin typeface="+mn-ea"/>
                        </a:rPr>
                        <a:t>：20</a:t>
                      </a:r>
                      <a:r>
                        <a:rPr lang="zh-CN" altLang="en-US" sz="1600" b="0">
                          <a:latin typeface="+mn-ea"/>
                        </a:rPr>
                        <a:t>万</a:t>
                      </a:r>
                      <a:endParaRPr lang="zh-CN" altLang="en-US" sz="1600" b="0">
                        <a:latin typeface="+mn-ea"/>
                      </a:endParaRPr>
                    </a:p>
                    <a:p>
                      <a:pPr>
                        <a:lnSpc>
                          <a:spcPct val="100000"/>
                        </a:lnSpc>
                        <a:buNone/>
                      </a:pPr>
                      <a:r>
                        <a:rPr lang="en-US" altLang="zh-CN" sz="1600" b="0">
                          <a:latin typeface="+mn-ea"/>
                        </a:rPr>
                        <a:t>2.</a:t>
                      </a:r>
                      <a:r>
                        <a:rPr lang="zh-CN" altLang="en-US" sz="1600" b="0">
                          <a:latin typeface="+mn-ea"/>
                        </a:rPr>
                        <a:t>门急诊医疗保险金</a:t>
                      </a:r>
                      <a:r>
                        <a:rPr lang="en-US" altLang="zh-CN" sz="1600" b="0">
                          <a:latin typeface="+mn-ea"/>
                        </a:rPr>
                        <a:t>：5</a:t>
                      </a:r>
                      <a:r>
                        <a:rPr lang="zh-CN" altLang="en-US" sz="1600" b="0">
                          <a:latin typeface="+mn-ea"/>
                        </a:rPr>
                        <a:t>万</a:t>
                      </a:r>
                      <a:endParaRPr lang="zh-CN" altLang="en-US" sz="1600" b="0">
                        <a:latin typeface="+mn-ea"/>
                      </a:endParaRPr>
                    </a:p>
                  </a:txBody>
                  <a:tcPr anchor="ctr" anchorCtr="0">
                    <a:solidFill>
                      <a:schemeClr val="accent6">
                        <a:lumMod val="20000"/>
                        <a:lumOff val="80000"/>
                      </a:schemeClr>
                    </a:solidFill>
                  </a:tcPr>
                </a:tc>
                <a:tc>
                  <a:txBody>
                    <a:bodyPr/>
                    <a:p>
                      <a:pPr>
                        <a:lnSpc>
                          <a:spcPct val="100000"/>
                        </a:lnSpc>
                        <a:buNone/>
                      </a:pPr>
                      <a:endParaRPr lang="en-US" altLang="zh-CN" sz="1600" b="0">
                        <a:latin typeface="+mn-ea"/>
                        <a:cs typeface="+mn-ea"/>
                      </a:endParaRPr>
                    </a:p>
                    <a:p>
                      <a:pPr>
                        <a:lnSpc>
                          <a:spcPct val="100000"/>
                        </a:lnSpc>
                        <a:buNone/>
                      </a:pPr>
                      <a:r>
                        <a:rPr lang="en-US" altLang="zh-CN" sz="1600" b="0">
                          <a:latin typeface="+mn-ea"/>
                          <a:cs typeface="+mn-ea"/>
                        </a:rPr>
                        <a:t>1.</a:t>
                      </a:r>
                      <a:r>
                        <a:rPr lang="zh-CN" altLang="en-US" sz="1600" b="0">
                          <a:latin typeface="+mn-ea"/>
                          <a:cs typeface="+mn-ea"/>
                        </a:rPr>
                        <a:t>重大疾病保险金</a:t>
                      </a:r>
                      <a:r>
                        <a:rPr lang="en-US" altLang="zh-CN" sz="1600" b="0">
                          <a:latin typeface="+mn-ea"/>
                          <a:cs typeface="+mn-ea"/>
                        </a:rPr>
                        <a:t>：2</a:t>
                      </a:r>
                      <a:r>
                        <a:rPr lang="zh-CN" altLang="en-US" sz="1600" b="0">
                          <a:latin typeface="+mn-ea"/>
                          <a:cs typeface="+mn-ea"/>
                        </a:rPr>
                        <a:t>万</a:t>
                      </a:r>
                      <a:endParaRPr lang="zh-CN" altLang="en-US" sz="1600" b="0">
                        <a:latin typeface="+mn-ea"/>
                        <a:cs typeface="+mn-ea"/>
                      </a:endParaRPr>
                    </a:p>
                    <a:p>
                      <a:pPr>
                        <a:lnSpc>
                          <a:spcPct val="100000"/>
                        </a:lnSpc>
                        <a:buNone/>
                      </a:pPr>
                      <a:r>
                        <a:rPr lang="en-US" altLang="zh-CN" sz="1600" b="0">
                          <a:latin typeface="+mn-ea"/>
                          <a:cs typeface="+mn-ea"/>
                        </a:rPr>
                        <a:t>2.</a:t>
                      </a:r>
                      <a:r>
                        <a:rPr lang="zh-CN" altLang="en-US" sz="1600" b="0">
                          <a:latin typeface="+mn-ea"/>
                          <a:cs typeface="+mn-ea"/>
                        </a:rPr>
                        <a:t>恶性肿瘤院外特定药品费用保险（</a:t>
                      </a:r>
                      <a:r>
                        <a:rPr lang="en-US" altLang="zh-CN" sz="1600" b="0">
                          <a:latin typeface="+mn-ea"/>
                          <a:cs typeface="+mn-ea"/>
                        </a:rPr>
                        <a:t>77</a:t>
                      </a:r>
                      <a:r>
                        <a:rPr lang="zh-CN" altLang="en-US" sz="1600" b="0">
                          <a:latin typeface="+mn-ea"/>
                          <a:cs typeface="+mn-ea"/>
                        </a:rPr>
                        <a:t>种）：</a:t>
                      </a:r>
                      <a:r>
                        <a:rPr lang="en-US" altLang="zh-CN" sz="1600" b="0">
                          <a:latin typeface="+mn-ea"/>
                          <a:cs typeface="+mn-ea"/>
                        </a:rPr>
                        <a:t>150</a:t>
                      </a:r>
                      <a:r>
                        <a:rPr lang="zh-CN" altLang="en-US" sz="1600" b="0">
                          <a:latin typeface="+mn-ea"/>
                          <a:cs typeface="+mn-ea"/>
                        </a:rPr>
                        <a:t>万</a:t>
                      </a:r>
                      <a:endParaRPr lang="zh-CN" altLang="en-US" sz="1600" b="0">
                        <a:latin typeface="+mn-ea"/>
                        <a:cs typeface="+mn-ea"/>
                      </a:endParaRPr>
                    </a:p>
                    <a:p>
                      <a:pPr>
                        <a:lnSpc>
                          <a:spcPct val="100000"/>
                        </a:lnSpc>
                        <a:buNone/>
                      </a:pPr>
                      <a:r>
                        <a:rPr lang="en-US" altLang="zh-CN" sz="1600" b="0">
                          <a:latin typeface="+mn-ea"/>
                          <a:cs typeface="+mn-ea"/>
                        </a:rPr>
                        <a:t>3</a:t>
                      </a:r>
                      <a:r>
                        <a:rPr lang="zh-CN" altLang="en-US" sz="1600" b="0">
                          <a:latin typeface="+mn-ea"/>
                          <a:cs typeface="+mn-ea"/>
                        </a:rPr>
                        <a:t>、院外特定药品费用保险金（</a:t>
                      </a:r>
                      <a:r>
                        <a:rPr lang="en-US" altLang="zh-CN" sz="1600" b="0">
                          <a:latin typeface="+mn-ea"/>
                          <a:cs typeface="+mn-ea"/>
                        </a:rPr>
                        <a:t>105</a:t>
                      </a:r>
                      <a:r>
                        <a:rPr lang="zh-CN" altLang="en-US" sz="1600" b="0">
                          <a:latin typeface="+mn-ea"/>
                          <a:cs typeface="+mn-ea"/>
                        </a:rPr>
                        <a:t>种）：</a:t>
                      </a:r>
                      <a:r>
                        <a:rPr lang="en-US" altLang="zh-CN" sz="1600" b="0">
                          <a:latin typeface="+mn-ea"/>
                          <a:cs typeface="+mn-ea"/>
                        </a:rPr>
                        <a:t>150</a:t>
                      </a:r>
                      <a:r>
                        <a:rPr lang="zh-CN" altLang="en-US" sz="1600" b="0">
                          <a:latin typeface="+mn-ea"/>
                          <a:cs typeface="+mn-ea"/>
                        </a:rPr>
                        <a:t>万</a:t>
                      </a:r>
                      <a:endParaRPr lang="zh-CN" altLang="en-US" sz="1600" b="0">
                        <a:latin typeface="+mn-ea"/>
                        <a:cs typeface="+mn-ea"/>
                      </a:endParaRPr>
                    </a:p>
                    <a:p>
                      <a:pPr>
                        <a:lnSpc>
                          <a:spcPct val="100000"/>
                        </a:lnSpc>
                        <a:buNone/>
                      </a:pPr>
                      <a:r>
                        <a:rPr lang="en-US" altLang="zh-CN" sz="1600" b="0">
                          <a:latin typeface="+mn-ea"/>
                          <a:cs typeface="+mn-ea"/>
                        </a:rPr>
                        <a:t>4.</a:t>
                      </a:r>
                      <a:r>
                        <a:rPr lang="zh-CN" altLang="en-US" sz="1600" b="0">
                          <a:latin typeface="+mn-ea"/>
                          <a:cs typeface="+mn-ea"/>
                        </a:rPr>
                        <a:t>海南博鳌乐城特定药品费用保险金；</a:t>
                      </a:r>
                      <a:r>
                        <a:rPr lang="en-US" altLang="zh-CN" sz="1600" b="0">
                          <a:latin typeface="+mn-ea"/>
                          <a:cs typeface="+mn-ea"/>
                        </a:rPr>
                        <a:t>150</a:t>
                      </a:r>
                      <a:r>
                        <a:rPr lang="zh-CN" altLang="en-US" sz="1600" b="0">
                          <a:latin typeface="+mn-ea"/>
                          <a:cs typeface="+mn-ea"/>
                        </a:rPr>
                        <a:t>万</a:t>
                      </a:r>
                      <a:r>
                        <a:rPr lang="en-US" altLang="zh-CN" sz="1600" b="0">
                          <a:latin typeface="+mn-ea"/>
                          <a:cs typeface="+mn-ea"/>
                        </a:rPr>
                        <a:t>5</a:t>
                      </a:r>
                      <a:r>
                        <a:rPr lang="zh-CN" altLang="en-US" sz="1600" b="0">
                          <a:latin typeface="+mn-ea"/>
                          <a:cs typeface="+mn-ea"/>
                        </a:rPr>
                        <a:t>、特定医疗器械费用保险金</a:t>
                      </a:r>
                      <a:r>
                        <a:rPr lang="en-US" altLang="zh-CN" sz="1600" b="0">
                          <a:latin typeface="+mn-ea"/>
                          <a:cs typeface="+mn-ea"/>
                        </a:rPr>
                        <a:t>100</a:t>
                      </a:r>
                      <a:r>
                        <a:rPr lang="zh-CN" altLang="en-US" sz="1600" b="0">
                          <a:latin typeface="+mn-ea"/>
                          <a:cs typeface="+mn-ea"/>
                        </a:rPr>
                        <a:t>万</a:t>
                      </a:r>
                      <a:r>
                        <a:rPr lang="en-US" altLang="zh-CN" sz="1600" b="0">
                          <a:latin typeface="+mn-ea"/>
                          <a:cs typeface="+mn-ea"/>
                        </a:rPr>
                        <a:t>/100%</a:t>
                      </a:r>
                      <a:r>
                        <a:rPr lang="zh-CN" altLang="en-US" sz="1600" b="0">
                          <a:latin typeface="+mn-ea"/>
                          <a:cs typeface="+mn-ea"/>
                        </a:rPr>
                        <a:t>赔付</a:t>
                      </a:r>
                      <a:endParaRPr lang="zh-CN" altLang="en-US" sz="1600" b="0">
                        <a:latin typeface="+mn-ea"/>
                        <a:cs typeface="+mn-ea"/>
                      </a:endParaRPr>
                    </a:p>
                    <a:p>
                      <a:pPr>
                        <a:lnSpc>
                          <a:spcPct val="100000"/>
                        </a:lnSpc>
                        <a:buNone/>
                      </a:pPr>
                      <a:r>
                        <a:rPr lang="en-US" altLang="zh-CN" sz="1600" b="0">
                          <a:latin typeface="+mn-ea"/>
                          <a:cs typeface="+mn-ea"/>
                        </a:rPr>
                        <a:t>6.</a:t>
                      </a:r>
                      <a:r>
                        <a:rPr lang="zh-CN" altLang="en-US" sz="1600" b="0">
                          <a:latin typeface="+mn-ea"/>
                          <a:cs typeface="+mn-ea"/>
                        </a:rPr>
                        <a:t>门急诊医疗保险金</a:t>
                      </a:r>
                      <a:endParaRPr lang="zh-CN" altLang="en-US" sz="1600" b="0">
                        <a:latin typeface="+mn-ea"/>
                        <a:cs typeface="+mn-ea"/>
                      </a:endParaRPr>
                    </a:p>
                  </a:txBody>
                  <a:tcPr anchor="ctr" anchorCtr="0">
                    <a:solidFill>
                      <a:schemeClr val="accent6">
                        <a:lumMod val="20000"/>
                        <a:lumOff val="80000"/>
                      </a:schemeClr>
                    </a:solidFill>
                  </a:tcPr>
                </a:tc>
                <a:tc>
                  <a:txBody>
                    <a:bodyPr/>
                    <a:p>
                      <a:pPr>
                        <a:lnSpc>
                          <a:spcPct val="100000"/>
                        </a:lnSpc>
                        <a:buNone/>
                      </a:pPr>
                      <a:r>
                        <a:rPr lang="en-US" sz="1600">
                          <a:latin typeface="+mn-ea"/>
                          <a:cs typeface="+mn-ea"/>
                          <a:sym typeface="+mn-ea"/>
                        </a:rPr>
                        <a:t>1.</a:t>
                      </a:r>
                      <a:r>
                        <a:rPr lang="zh-CN" altLang="en-US" sz="1600">
                          <a:latin typeface="+mn-ea"/>
                          <a:cs typeface="+mn-ea"/>
                          <a:sym typeface="+mn-ea"/>
                        </a:rPr>
                        <a:t>普通门急诊</a:t>
                      </a:r>
                      <a:r>
                        <a:rPr lang="en-US" altLang="zh-CN" sz="1600">
                          <a:latin typeface="+mn-ea"/>
                          <a:cs typeface="+mn-ea"/>
                          <a:sym typeface="+mn-ea"/>
                        </a:rPr>
                        <a:t>：2</a:t>
                      </a:r>
                      <a:r>
                        <a:rPr lang="zh-CN" altLang="en-US" sz="1600">
                          <a:latin typeface="+mn-ea"/>
                          <a:cs typeface="+mn-ea"/>
                          <a:sym typeface="+mn-ea"/>
                        </a:rPr>
                        <a:t>万</a:t>
                      </a:r>
                      <a:endParaRPr lang="zh-CN" altLang="en-US" sz="1600">
                        <a:latin typeface="+mn-ea"/>
                        <a:cs typeface="+mn-ea"/>
                        <a:sym typeface="+mn-ea"/>
                      </a:endParaRPr>
                    </a:p>
                    <a:p>
                      <a:pPr>
                        <a:lnSpc>
                          <a:spcPct val="100000"/>
                        </a:lnSpc>
                        <a:buNone/>
                      </a:pPr>
                      <a:r>
                        <a:rPr lang="en-US" altLang="zh-CN" sz="1600">
                          <a:latin typeface="+mn-ea"/>
                          <a:cs typeface="+mn-ea"/>
                          <a:sym typeface="+mn-ea"/>
                        </a:rPr>
                        <a:t>2.</a:t>
                      </a:r>
                      <a:r>
                        <a:rPr lang="zh-CN" altLang="en-US" sz="1600">
                          <a:latin typeface="+mn-ea"/>
                          <a:cs typeface="+mn-ea"/>
                          <a:sym typeface="+mn-ea"/>
                        </a:rPr>
                        <a:t>重大疾病保险金</a:t>
                      </a:r>
                      <a:r>
                        <a:rPr lang="en-US" altLang="zh-CN" sz="1600">
                          <a:latin typeface="+mn-ea"/>
                          <a:cs typeface="+mn-ea"/>
                          <a:sym typeface="+mn-ea"/>
                        </a:rPr>
                        <a:t>：2</a:t>
                      </a:r>
                      <a:r>
                        <a:rPr lang="zh-CN" altLang="en-US" sz="1600">
                          <a:latin typeface="+mn-ea"/>
                          <a:cs typeface="+mn-ea"/>
                          <a:sym typeface="+mn-ea"/>
                        </a:rPr>
                        <a:t>万</a:t>
                      </a:r>
                      <a:endParaRPr lang="zh-CN" altLang="en-US" sz="1600">
                        <a:latin typeface="+mn-ea"/>
                        <a:cs typeface="+mn-ea"/>
                        <a:sym typeface="+mn-ea"/>
                      </a:endParaRPr>
                    </a:p>
                    <a:p>
                      <a:pPr>
                        <a:lnSpc>
                          <a:spcPct val="100000"/>
                        </a:lnSpc>
                        <a:buNone/>
                      </a:pPr>
                      <a:r>
                        <a:rPr lang="en-US" altLang="zh-CN" sz="1600">
                          <a:latin typeface="+mn-ea"/>
                          <a:cs typeface="+mn-ea"/>
                          <a:sym typeface="+mn-ea"/>
                        </a:rPr>
                        <a:t>3.</a:t>
                      </a:r>
                      <a:r>
                        <a:rPr lang="zh-CN" altLang="en-US" sz="1600">
                          <a:latin typeface="+mn-ea"/>
                          <a:cs typeface="+mn-ea"/>
                          <a:sym typeface="+mn-ea"/>
                        </a:rPr>
                        <a:t>恶性肿瘤</a:t>
                      </a:r>
                      <a:r>
                        <a:rPr lang="en-US" altLang="zh-CN" sz="1600">
                          <a:latin typeface="+mn-ea"/>
                          <a:cs typeface="+mn-ea"/>
                          <a:sym typeface="+mn-ea"/>
                        </a:rPr>
                        <a:t>-</a:t>
                      </a:r>
                      <a:r>
                        <a:rPr lang="zh-CN" altLang="en-US" sz="1600">
                          <a:latin typeface="+mn-ea"/>
                          <a:cs typeface="+mn-ea"/>
                          <a:sym typeface="+mn-ea"/>
                        </a:rPr>
                        <a:t>重度特定药品保险金</a:t>
                      </a:r>
                      <a:r>
                        <a:rPr lang="en-US" altLang="zh-CN" sz="1600">
                          <a:latin typeface="+mn-ea"/>
                          <a:cs typeface="+mn-ea"/>
                          <a:sym typeface="+mn-ea"/>
                        </a:rPr>
                        <a:t>150</a:t>
                      </a:r>
                      <a:r>
                        <a:rPr lang="zh-CN" altLang="en-US" sz="1600">
                          <a:latin typeface="+mn-ea"/>
                          <a:cs typeface="+mn-ea"/>
                          <a:sym typeface="+mn-ea"/>
                        </a:rPr>
                        <a:t>万</a:t>
                      </a:r>
                      <a:endParaRPr lang="zh-CN" altLang="en-US" sz="1600">
                        <a:latin typeface="+mn-ea"/>
                        <a:cs typeface="+mn-ea"/>
                        <a:sym typeface="+mn-ea"/>
                      </a:endParaRPr>
                    </a:p>
                  </a:txBody>
                  <a:tcPr anchor="ctr" anchorCtr="0">
                    <a:solidFill>
                      <a:schemeClr val="accent6">
                        <a:lumMod val="20000"/>
                        <a:lumOff val="80000"/>
                      </a:schemeClr>
                    </a:solidFill>
                  </a:tcPr>
                </a:tc>
              </a:tr>
            </a:tbl>
          </a:graphicData>
        </a:graphic>
      </p:graphicFrame>
      <p:sp>
        <p:nvSpPr>
          <p:cNvPr id="3" name="文本框 2"/>
          <p:cNvSpPr txBox="1"/>
          <p:nvPr/>
        </p:nvSpPr>
        <p:spPr>
          <a:xfrm>
            <a:off x="57150" y="15875"/>
            <a:ext cx="3578860" cy="348615"/>
          </a:xfrm>
          <a:prstGeom prst="rect">
            <a:avLst/>
          </a:prstGeom>
          <a:solidFill>
            <a:schemeClr val="accent2"/>
          </a:solidFill>
        </p:spPr>
        <p:txBody>
          <a:bodyPr wrap="square" rtlCol="0" anchor="t" anchorCtr="0">
            <a:noAutofit/>
          </a:bodyPr>
          <a:p>
            <a:pPr algn="ctr"/>
            <a:r>
              <a:rPr lang="zh-CN" altLang="en-US" b="1">
                <a:solidFill>
                  <a:schemeClr val="bg1"/>
                </a:solidFill>
              </a:rPr>
              <a:t>本页仅供内部学习，严</a:t>
            </a:r>
            <a:r>
              <a:rPr lang="zh-CN" altLang="en-US" b="1">
                <a:solidFill>
                  <a:schemeClr val="bg1"/>
                </a:solidFill>
              </a:rPr>
              <a:t>禁外发！</a:t>
            </a:r>
            <a:endParaRPr lang="zh-CN" altLang="en-US" b="1">
              <a:solidFill>
                <a:schemeClr val="bg1"/>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nvSpPr>
        <p:spPr>
          <a:xfrm>
            <a:off x="609600" y="274637"/>
            <a:ext cx="6645775" cy="598375"/>
          </a:xfrm>
          <a:prstGeom prst="rect">
            <a:avLst/>
          </a:prstGeom>
        </p:spPr>
        <p:txBody>
          <a:bodyPr vert="horz" lIns="108829" tIns="54414" rIns="108829" bIns="54414" rtlCol="0" anchor="ctr">
            <a:normAutofit/>
          </a:bodyPr>
          <a:lstStyle>
            <a:lvl1pPr algn="l" defTabSz="815975" rtl="0" eaLnBrk="1" latinLnBrk="0" hangingPunct="1">
              <a:spcBef>
                <a:spcPct val="0"/>
              </a:spcBef>
              <a:buNone/>
              <a:defRPr lang="zh-CN" altLang="en-US" sz="2300" b="1" kern="1200" dirty="0">
                <a:solidFill>
                  <a:srgbClr val="083B7A"/>
                </a:solidFill>
                <a:latin typeface="微软雅黑" panose="020B0503020204020204" charset="-122"/>
                <a:ea typeface="微软雅黑" panose="020B0503020204020204" charset="-122"/>
                <a:cs typeface="+mn-cs"/>
              </a:defRPr>
            </a:lvl1pPr>
          </a:lstStyle>
          <a:p>
            <a:r>
              <a:rPr sz="3065">
                <a:solidFill>
                  <a:schemeClr val="accent6"/>
                </a:solidFill>
                <a:sym typeface="+mn-ea"/>
              </a:rPr>
              <a:t>费率</a:t>
            </a:r>
            <a:endParaRPr sz="3065">
              <a:solidFill>
                <a:schemeClr val="accent6"/>
              </a:solidFill>
              <a:sym typeface="+mn-ea"/>
            </a:endParaRPr>
          </a:p>
        </p:txBody>
      </p:sp>
      <p:graphicFrame>
        <p:nvGraphicFramePr>
          <p:cNvPr id="6" name="表格 5"/>
          <p:cNvGraphicFramePr/>
          <p:nvPr>
            <p:custDataLst>
              <p:tags r:id="rId1"/>
            </p:custDataLst>
          </p:nvPr>
        </p:nvGraphicFramePr>
        <p:xfrm>
          <a:off x="815340" y="1745403"/>
          <a:ext cx="11220450" cy="1372235"/>
        </p:xfrm>
        <a:graphic>
          <a:graphicData uri="http://schemas.openxmlformats.org/drawingml/2006/table">
            <a:tbl>
              <a:tblPr firstRow="1" bandRow="1">
                <a:tableStyleId>{2A509082-39A2-42B1-BDD8-2988BE8945C4}</a:tableStyleId>
              </a:tblPr>
              <a:tblGrid>
                <a:gridCol w="2258695"/>
                <a:gridCol w="838200"/>
                <a:gridCol w="1676400"/>
                <a:gridCol w="1676400"/>
                <a:gridCol w="1677035"/>
                <a:gridCol w="1431925"/>
                <a:gridCol w="1661795"/>
              </a:tblGrid>
              <a:tr h="534670">
                <a:tc>
                  <a:txBody>
                    <a:bodyPr/>
                    <a:p>
                      <a:pPr algn="ctr" fontAlgn="ctr"/>
                      <a:r>
                        <a:rPr lang="zh-CN" altLang="en-US" sz="1335">
                          <a:latin typeface="微软雅黑" panose="020B0503020204020204" charset="-122"/>
                          <a:ea typeface="微软雅黑" panose="020B0503020204020204" charset="-122"/>
                        </a:rPr>
                        <a:t>计划</a:t>
                      </a:r>
                      <a:endParaRPr lang="zh-CN" altLang="en-US" sz="1335">
                        <a:latin typeface="微软雅黑" panose="020B0503020204020204" charset="-122"/>
                        <a:ea typeface="微软雅黑" panose="020B0503020204020204" charset="-122"/>
                      </a:endParaRPr>
                    </a:p>
                  </a:txBody>
                  <a:tcPr marL="9841" marR="9841" marT="9841" marB="0" anchor="ctr">
                    <a:solidFill>
                      <a:schemeClr val="accent6"/>
                    </a:solidFill>
                  </a:tcPr>
                </a:tc>
                <a:tc>
                  <a:txBody>
                    <a:bodyPr/>
                    <a:p>
                      <a:pPr algn="ctr" fontAlgn="ctr"/>
                      <a:r>
                        <a:rPr lang="zh-CN" altLang="en-US" sz="1335">
                          <a:latin typeface="微软雅黑" panose="020B0503020204020204" charset="-122"/>
                          <a:ea typeface="微软雅黑" panose="020B0503020204020204" charset="-122"/>
                        </a:rPr>
                        <a:t>年龄</a:t>
                      </a:r>
                      <a:endParaRPr lang="zh-CN" altLang="en-US" sz="1335">
                        <a:latin typeface="微软雅黑" panose="020B0503020204020204" charset="-122"/>
                        <a:ea typeface="微软雅黑" panose="020B0503020204020204" charset="-122"/>
                      </a:endParaRPr>
                    </a:p>
                  </a:txBody>
                  <a:tcPr marL="9841" marR="9841" marT="9841" marB="0" anchor="ctr">
                    <a:solidFill>
                      <a:schemeClr val="accent6"/>
                    </a:solidFill>
                  </a:tcPr>
                </a:tc>
                <a:tc>
                  <a:txBody>
                    <a:bodyPr/>
                    <a:p>
                      <a:pPr algn="ctr" fontAlgn="ctr">
                        <a:buNone/>
                      </a:pPr>
                      <a:r>
                        <a:rPr lang="zh-CN" altLang="en-US" sz="1335">
                          <a:latin typeface="微软雅黑" panose="020B0503020204020204" charset="-122"/>
                          <a:ea typeface="微软雅黑" panose="020B0503020204020204" charset="-122"/>
                        </a:rPr>
                        <a:t>乐健</a:t>
                      </a:r>
                      <a:r>
                        <a:rPr lang="en-US" altLang="zh-CN" sz="1335">
                          <a:latin typeface="微软雅黑" panose="020B0503020204020204" charset="-122"/>
                          <a:ea typeface="微软雅黑" panose="020B0503020204020204" charset="-122"/>
                        </a:rPr>
                        <a:t>2025（</a:t>
                      </a:r>
                      <a:r>
                        <a:rPr lang="zh-CN" altLang="en-US" sz="1335">
                          <a:latin typeface="微软雅黑" panose="020B0503020204020204" charset="-122"/>
                          <a:ea typeface="微软雅黑" panose="020B0503020204020204" charset="-122"/>
                        </a:rPr>
                        <a:t>计划</a:t>
                      </a:r>
                      <a:r>
                        <a:rPr lang="en-US" altLang="zh-CN" sz="1335">
                          <a:latin typeface="微软雅黑" panose="020B0503020204020204" charset="-122"/>
                          <a:ea typeface="微软雅黑" panose="020B0503020204020204" charset="-122"/>
                        </a:rPr>
                        <a:t>4）</a:t>
                      </a:r>
                      <a:endParaRPr lang="en-US" altLang="zh-CN" sz="1335">
                        <a:latin typeface="微软雅黑" panose="020B0503020204020204" charset="-122"/>
                        <a:ea typeface="微软雅黑" panose="020B0503020204020204" charset="-122"/>
                      </a:endParaRPr>
                    </a:p>
                  </a:txBody>
                  <a:tcPr marL="9841" marR="9841" marT="9841" marB="0" anchor="ctr">
                    <a:solidFill>
                      <a:schemeClr val="accent6"/>
                    </a:solidFill>
                  </a:tcPr>
                </a:tc>
                <a:tc>
                  <a:txBody>
                    <a:bodyPr/>
                    <a:p>
                      <a:pPr algn="ctr" fontAlgn="ctr"/>
                      <a:r>
                        <a:rPr lang="zh-CN" altLang="en-US" sz="1335" b="0">
                          <a:latin typeface="+mn-ea"/>
                          <a:cs typeface="+mn-ea"/>
                          <a:sym typeface="+mn-ea"/>
                        </a:rPr>
                        <a:t>北极星中端医疗</a:t>
                      </a:r>
                      <a:r>
                        <a:rPr lang="en-US" altLang="zh-CN" sz="1335" b="0">
                          <a:latin typeface="+mn-ea"/>
                          <a:cs typeface="+mn-ea"/>
                          <a:sym typeface="+mn-ea"/>
                        </a:rPr>
                        <a:t>2023</a:t>
                      </a:r>
                      <a:r>
                        <a:rPr lang="zh-CN" altLang="en-US" sz="1335" b="0">
                          <a:latin typeface="+mn-ea"/>
                          <a:cs typeface="+mn-ea"/>
                          <a:sym typeface="+mn-ea"/>
                        </a:rPr>
                        <a:t>版</a:t>
                      </a:r>
                      <a:r>
                        <a:rPr lang="en-US" altLang="zh-CN" sz="1335" b="0">
                          <a:latin typeface="+mn-ea"/>
                          <a:cs typeface="+mn-ea"/>
                          <a:sym typeface="+mn-ea"/>
                        </a:rPr>
                        <a:t>（</a:t>
                      </a:r>
                      <a:r>
                        <a:rPr lang="zh-CN" altLang="en-US" sz="1335" b="0">
                          <a:latin typeface="+mn-ea"/>
                          <a:cs typeface="+mn-ea"/>
                          <a:sym typeface="+mn-ea"/>
                        </a:rPr>
                        <a:t>普通计划</a:t>
                      </a:r>
                      <a:r>
                        <a:rPr lang="en-US" altLang="zh-CN" sz="1335" b="0">
                          <a:latin typeface="+mn-ea"/>
                          <a:cs typeface="+mn-ea"/>
                          <a:sym typeface="+mn-ea"/>
                        </a:rPr>
                        <a:t>3）</a:t>
                      </a:r>
                      <a:endParaRPr lang="en-US" altLang="zh-CN" sz="1335" b="0">
                        <a:latin typeface="+mn-ea"/>
                        <a:cs typeface="+mn-ea"/>
                        <a:sym typeface="+mn-ea"/>
                      </a:endParaRPr>
                    </a:p>
                  </a:txBody>
                  <a:tcPr marL="9841" marR="9841" marT="9841" marB="0" anchor="ctr">
                    <a:solidFill>
                      <a:schemeClr val="accent6"/>
                    </a:solidFill>
                  </a:tcPr>
                </a:tc>
                <a:tc>
                  <a:txBody>
                    <a:bodyPr/>
                    <a:p>
                      <a:pPr algn="ctr">
                        <a:lnSpc>
                          <a:spcPct val="100000"/>
                        </a:lnSpc>
                        <a:buNone/>
                      </a:pPr>
                      <a:r>
                        <a:rPr lang="en-US" altLang="zh-CN" sz="1335" b="0">
                          <a:latin typeface="+mn-ea"/>
                          <a:cs typeface="+mn-ea"/>
                          <a:sym typeface="+mn-ea"/>
                        </a:rPr>
                        <a:t>尊享e生（</a:t>
                      </a:r>
                      <a:r>
                        <a:rPr lang="zh-CN" altLang="en-US" sz="1335" b="0">
                          <a:latin typeface="+mn-ea"/>
                          <a:cs typeface="+mn-ea"/>
                          <a:sym typeface="+mn-ea"/>
                        </a:rPr>
                        <a:t>普通计划</a:t>
                      </a:r>
                      <a:r>
                        <a:rPr lang="en-US" altLang="zh-CN" sz="1335" b="0">
                          <a:latin typeface="+mn-ea"/>
                          <a:cs typeface="+mn-ea"/>
                          <a:sym typeface="+mn-ea"/>
                        </a:rPr>
                        <a:t>2）</a:t>
                      </a:r>
                      <a:endParaRPr lang="en-US" altLang="zh-CN" sz="1335" b="0">
                        <a:latin typeface="+mn-ea"/>
                        <a:cs typeface="+mn-ea"/>
                        <a:sym typeface="+mn-ea"/>
                      </a:endParaRPr>
                    </a:p>
                  </a:txBody>
                  <a:tcPr marL="9841" marR="9841" marT="9841" marB="0" anchor="ctr">
                    <a:solidFill>
                      <a:schemeClr val="accent6"/>
                    </a:solidFill>
                  </a:tcPr>
                </a:tc>
                <a:tc>
                  <a:txBody>
                    <a:bodyPr/>
                    <a:p>
                      <a:pPr algn="ctr">
                        <a:lnSpc>
                          <a:spcPct val="100000"/>
                        </a:lnSpc>
                        <a:buNone/>
                      </a:pPr>
                      <a:r>
                        <a:rPr lang="en-US" altLang="zh-CN" sz="1335" b="0">
                          <a:latin typeface="+mn-ea"/>
                          <a:sym typeface="+mn-ea"/>
                        </a:rPr>
                        <a:t>卓越馨选（</a:t>
                      </a:r>
                      <a:r>
                        <a:rPr lang="zh-CN" altLang="en-US" sz="1335" b="0">
                          <a:latin typeface="+mn-ea"/>
                          <a:sym typeface="+mn-ea"/>
                        </a:rPr>
                        <a:t>普通计划</a:t>
                      </a:r>
                      <a:r>
                        <a:rPr lang="en-US" altLang="zh-CN" sz="1335" b="0">
                          <a:latin typeface="+mn-ea"/>
                          <a:sym typeface="+mn-ea"/>
                        </a:rPr>
                        <a:t>c）</a:t>
                      </a:r>
                      <a:endParaRPr lang="en-US" altLang="zh-CN" sz="1335" b="0">
                        <a:latin typeface="+mn-ea"/>
                        <a:sym typeface="+mn-ea"/>
                      </a:endParaRPr>
                    </a:p>
                  </a:txBody>
                  <a:tcPr marL="9841" marR="9841" marT="9841" marB="0" anchor="ctr">
                    <a:solidFill>
                      <a:schemeClr val="accent6"/>
                    </a:solidFill>
                  </a:tcPr>
                </a:tc>
                <a:tc>
                  <a:txBody>
                    <a:bodyPr/>
                    <a:p>
                      <a:pPr algn="ctr">
                        <a:lnSpc>
                          <a:spcPct val="100000"/>
                        </a:lnSpc>
                        <a:buNone/>
                      </a:pPr>
                      <a:r>
                        <a:rPr lang="en-US" altLang="zh-CN" sz="1335" b="0">
                          <a:latin typeface="+mn-ea"/>
                          <a:sym typeface="+mn-ea"/>
                        </a:rPr>
                        <a:t>臻爱无忧（</a:t>
                      </a:r>
                      <a:r>
                        <a:rPr lang="zh-CN" altLang="en-US" sz="1335" b="0">
                          <a:latin typeface="+mn-ea"/>
                          <a:sym typeface="+mn-ea"/>
                        </a:rPr>
                        <a:t>普通计划</a:t>
                      </a:r>
                      <a:r>
                        <a:rPr lang="en-US" altLang="zh-CN" sz="1335" b="0">
                          <a:latin typeface="+mn-ea"/>
                          <a:sym typeface="+mn-ea"/>
                        </a:rPr>
                        <a:t>2）</a:t>
                      </a:r>
                      <a:endParaRPr lang="en-US" altLang="zh-CN" sz="1335" b="0">
                        <a:latin typeface="+mn-ea"/>
                        <a:sym typeface="+mn-ea"/>
                      </a:endParaRPr>
                    </a:p>
                  </a:txBody>
                  <a:tcPr marL="9841" marR="9841" marT="9841" marB="0" anchor="ctr">
                    <a:solidFill>
                      <a:schemeClr val="accent6"/>
                    </a:solidFill>
                  </a:tcPr>
                </a:tc>
              </a:tr>
              <a:tr h="269240">
                <a:tc rowSpan="2">
                  <a:txBody>
                    <a:bodyPr/>
                    <a:p>
                      <a:pPr algn="ctr" fontAlgn="ctr"/>
                      <a:r>
                        <a:rPr lang="zh-CN" altLang="en-US" sz="1335" b="1">
                          <a:latin typeface="微软雅黑" panose="020B0503020204020204" charset="-122"/>
                          <a:ea typeface="微软雅黑" panose="020B0503020204020204" charset="-122"/>
                        </a:rPr>
                        <a:t>基本责任</a:t>
                      </a:r>
                      <a:r>
                        <a:rPr lang="en-US" altLang="zh-CN" sz="1335" b="1">
                          <a:latin typeface="微软雅黑" panose="020B0503020204020204" charset="-122"/>
                          <a:ea typeface="微软雅黑" panose="020B0503020204020204" charset="-122"/>
                        </a:rPr>
                        <a:t>（</a:t>
                      </a:r>
                      <a:r>
                        <a:rPr lang="zh-CN" altLang="en-US" sz="1335" b="1">
                          <a:latin typeface="微软雅黑" panose="020B0503020204020204" charset="-122"/>
                          <a:ea typeface="微软雅黑" panose="020B0503020204020204" charset="-122"/>
                        </a:rPr>
                        <a:t>普通部</a:t>
                      </a:r>
                      <a:r>
                        <a:rPr lang="en-US" altLang="zh-CN" sz="1335" b="1">
                          <a:latin typeface="微软雅黑" panose="020B0503020204020204" charset="-122"/>
                          <a:ea typeface="微软雅黑" panose="020B0503020204020204" charset="-122"/>
                        </a:rPr>
                        <a:t>）</a:t>
                      </a:r>
                      <a:endParaRPr lang="en-US" altLang="zh-CN" sz="1335" b="1">
                        <a:latin typeface="微软雅黑" panose="020B0503020204020204" charset="-122"/>
                        <a:ea typeface="微软雅黑" panose="020B0503020204020204" charset="-122"/>
                      </a:endParaRPr>
                    </a:p>
                  </a:txBody>
                  <a:tcPr marL="9841" marR="9841" marT="9841" marB="0" anchor="ctr"/>
                </a:tc>
                <a:tc>
                  <a:txBody>
                    <a:bodyPr/>
                    <a:p>
                      <a:pPr algn="ctr" fontAlgn="ctr"/>
                      <a:r>
                        <a:rPr lang="en-US" altLang="zh-CN" sz="1335" b="1">
                          <a:latin typeface="微软雅黑" panose="020B0503020204020204" charset="-122"/>
                          <a:ea typeface="微软雅黑" panose="020B0503020204020204" charset="-122"/>
                        </a:rPr>
                        <a:t>0</a:t>
                      </a:r>
                      <a:r>
                        <a:rPr lang="zh-CN" altLang="en-US" sz="1335" b="1">
                          <a:latin typeface="微软雅黑" panose="020B0503020204020204" charset="-122"/>
                          <a:ea typeface="微软雅黑" panose="020B0503020204020204" charset="-122"/>
                        </a:rPr>
                        <a:t>岁</a:t>
                      </a:r>
                      <a:endParaRPr lang="zh-CN" altLang="en-US" sz="1335" b="1">
                        <a:latin typeface="微软雅黑" panose="020B0503020204020204" charset="-122"/>
                        <a:ea typeface="微软雅黑" panose="020B0503020204020204" charset="-122"/>
                      </a:endParaRPr>
                    </a:p>
                  </a:txBody>
                  <a:tcPr marL="9841" marR="9841" marT="9841" marB="0" anchor="ctr"/>
                </a:tc>
                <a:tc>
                  <a:txBody>
                    <a:bodyPr/>
                    <a:p>
                      <a:pPr algn="ctr" fontAlgn="ctr"/>
                      <a:r>
                        <a:rPr lang="en-US" altLang="zh-CN" sz="1335" b="0" i="0">
                          <a:solidFill>
                            <a:srgbClr val="000000"/>
                          </a:solidFill>
                          <a:latin typeface="微软雅黑" panose="020B0503020204020204" charset="-122"/>
                          <a:ea typeface="微软雅黑" panose="020B0503020204020204" charset="-122"/>
                        </a:rPr>
                        <a:t>1074</a:t>
                      </a:r>
                      <a:endParaRPr lang="en-US" altLang="zh-CN" sz="1335" b="0" i="0">
                        <a:solidFill>
                          <a:srgbClr val="000000"/>
                        </a:solidFill>
                        <a:latin typeface="微软雅黑" panose="020B0503020204020204" charset="-122"/>
                        <a:ea typeface="微软雅黑" panose="020B0503020204020204" charset="-122"/>
                      </a:endParaRPr>
                    </a:p>
                  </a:txBody>
                  <a:tcPr marL="13122" marR="13122" marT="13122" marB="0" anchor="ctr" anchorCtr="0"/>
                </a:tc>
                <a:tc>
                  <a:txBody>
                    <a:bodyPr/>
                    <a:p>
                      <a:pPr algn="ctr" fontAlgn="ctr"/>
                      <a:r>
                        <a:rPr lang="en-US" altLang="zh-CN" sz="1335">
                          <a:latin typeface="微软雅黑" panose="020B0503020204020204" charset="-122"/>
                          <a:ea typeface="微软雅黑" panose="020B0503020204020204" charset="-122"/>
                        </a:rPr>
                        <a:t>1174</a:t>
                      </a:r>
                      <a:endParaRPr lang="en-US" altLang="zh-CN" sz="1335">
                        <a:latin typeface="微软雅黑" panose="020B0503020204020204" charset="-122"/>
                        <a:ea typeface="微软雅黑" panose="020B0503020204020204" charset="-122"/>
                      </a:endParaRPr>
                    </a:p>
                  </a:txBody>
                  <a:tcPr marL="9841" marR="9841" marT="9841" marB="0" anchor="ctr"/>
                </a:tc>
                <a:tc>
                  <a:txBody>
                    <a:bodyPr/>
                    <a:p>
                      <a:pPr algn="ctr" fontAlgn="ctr"/>
                      <a:r>
                        <a:rPr lang="en-US" altLang="zh-CN" sz="1335">
                          <a:latin typeface="微软雅黑" panose="020B0503020204020204" charset="-122"/>
                          <a:ea typeface="微软雅黑" panose="020B0503020204020204" charset="-122"/>
                        </a:rPr>
                        <a:t>1153</a:t>
                      </a:r>
                      <a:endParaRPr lang="en-US" altLang="zh-CN" sz="1335">
                        <a:latin typeface="微软雅黑" panose="020B0503020204020204" charset="-122"/>
                        <a:ea typeface="微软雅黑" panose="020B0503020204020204" charset="-122"/>
                      </a:endParaRPr>
                    </a:p>
                  </a:txBody>
                  <a:tcPr marL="9841" marR="9841" marT="9841" marB="0" anchor="ctr"/>
                </a:tc>
                <a:tc>
                  <a:txBody>
                    <a:bodyPr/>
                    <a:p>
                      <a:pPr algn="ctr" fontAlgn="ctr"/>
                      <a:r>
                        <a:rPr lang="en-US" altLang="zh-CN" sz="1335">
                          <a:latin typeface="微软雅黑" panose="020B0503020204020204" charset="-122"/>
                          <a:ea typeface="微软雅黑" panose="020B0503020204020204" charset="-122"/>
                        </a:rPr>
                        <a:t>1223</a:t>
                      </a:r>
                      <a:endParaRPr lang="en-US" altLang="zh-CN" sz="1335">
                        <a:latin typeface="微软雅黑" panose="020B0503020204020204" charset="-122"/>
                        <a:ea typeface="微软雅黑" panose="020B0503020204020204" charset="-122"/>
                      </a:endParaRPr>
                    </a:p>
                  </a:txBody>
                  <a:tcPr marL="9841" marR="9841" marT="9841" marB="0" anchor="ctr"/>
                </a:tc>
                <a:tc>
                  <a:txBody>
                    <a:bodyPr/>
                    <a:p>
                      <a:pPr algn="ctr" fontAlgn="ctr"/>
                      <a:r>
                        <a:rPr lang="en-US" altLang="zh-CN" sz="1335" b="0" i="0">
                          <a:solidFill>
                            <a:srgbClr val="000000"/>
                          </a:solidFill>
                          <a:latin typeface="微软雅黑" panose="020B0503020204020204" charset="-122"/>
                          <a:ea typeface="微软雅黑" panose="020B0503020204020204" charset="-122"/>
                        </a:rPr>
                        <a:t>1105</a:t>
                      </a:r>
                      <a:endParaRPr lang="en-US" altLang="zh-CN" sz="1335" b="0" i="0">
                        <a:solidFill>
                          <a:srgbClr val="000000"/>
                        </a:solidFill>
                        <a:latin typeface="微软雅黑" panose="020B0503020204020204" charset="-122"/>
                        <a:ea typeface="微软雅黑" panose="020B0503020204020204" charset="-122"/>
                      </a:endParaRPr>
                    </a:p>
                  </a:txBody>
                  <a:tcPr marL="13122" marR="13122" marT="13122" marB="0" anchor="ctr"/>
                </a:tc>
              </a:tr>
              <a:tr h="283845">
                <a:tc vMerge="1">
                  <a:tcPr/>
                </a:tc>
                <a:tc>
                  <a:txBody>
                    <a:bodyPr/>
                    <a:p>
                      <a:pPr algn="ctr" fontAlgn="ctr"/>
                      <a:r>
                        <a:rPr lang="en-US" altLang="zh-CN" sz="1335" b="1">
                          <a:latin typeface="微软雅黑" panose="020B0503020204020204" charset="-122"/>
                          <a:ea typeface="微软雅黑" panose="020B0503020204020204" charset="-122"/>
                        </a:rPr>
                        <a:t>30</a:t>
                      </a:r>
                      <a:r>
                        <a:rPr lang="zh-CN" altLang="en-US" sz="1335" b="1">
                          <a:latin typeface="微软雅黑" panose="020B0503020204020204" charset="-122"/>
                          <a:ea typeface="微软雅黑" panose="020B0503020204020204" charset="-122"/>
                        </a:rPr>
                        <a:t>岁</a:t>
                      </a:r>
                      <a:endParaRPr lang="zh-CN" altLang="en-US" sz="1335" b="1">
                        <a:latin typeface="微软雅黑" panose="020B0503020204020204" charset="-122"/>
                        <a:ea typeface="微软雅黑" panose="020B0503020204020204" charset="-122"/>
                      </a:endParaRPr>
                    </a:p>
                  </a:txBody>
                  <a:tcPr marL="9841" marR="9841" marT="9841" marB="0" anchor="ctr">
                    <a:solidFill>
                      <a:schemeClr val="accent6">
                        <a:lumMod val="20000"/>
                        <a:lumOff val="80000"/>
                      </a:schemeClr>
                    </a:solidFill>
                  </a:tcPr>
                </a:tc>
                <a:tc>
                  <a:txBody>
                    <a:bodyPr/>
                    <a:p>
                      <a:pPr algn="ctr" fontAlgn="ctr"/>
                      <a:r>
                        <a:rPr lang="en-US" altLang="zh-CN" sz="1335" b="0" i="0">
                          <a:solidFill>
                            <a:srgbClr val="000000"/>
                          </a:solidFill>
                          <a:latin typeface="微软雅黑" panose="020B0503020204020204" charset="-122"/>
                          <a:ea typeface="微软雅黑" panose="020B0503020204020204" charset="-122"/>
                        </a:rPr>
                        <a:t>871</a:t>
                      </a:r>
                      <a:endParaRPr lang="en-US" altLang="zh-CN" sz="1335" b="0" i="0">
                        <a:solidFill>
                          <a:srgbClr val="000000"/>
                        </a:solidFill>
                        <a:latin typeface="微软雅黑" panose="020B0503020204020204" charset="-122"/>
                        <a:ea typeface="微软雅黑" panose="020B0503020204020204" charset="-122"/>
                      </a:endParaRPr>
                    </a:p>
                  </a:txBody>
                  <a:tcPr marL="13122" marR="13122" marT="13122" marB="0" anchor="ctr" anchorCtr="0">
                    <a:solidFill>
                      <a:schemeClr val="accent6">
                        <a:lumMod val="20000"/>
                        <a:lumOff val="80000"/>
                      </a:schemeClr>
                    </a:solidFill>
                  </a:tcPr>
                </a:tc>
                <a:tc>
                  <a:txBody>
                    <a:bodyPr/>
                    <a:p>
                      <a:pPr algn="ctr" fontAlgn="ctr"/>
                      <a:r>
                        <a:rPr lang="en-US" altLang="zh-CN" sz="1335">
                          <a:latin typeface="微软雅黑" panose="020B0503020204020204" charset="-122"/>
                          <a:ea typeface="微软雅黑" panose="020B0503020204020204" charset="-122"/>
                        </a:rPr>
                        <a:t>1856</a:t>
                      </a:r>
                      <a:endParaRPr lang="en-US" altLang="zh-CN" sz="1335">
                        <a:latin typeface="微软雅黑" panose="020B0503020204020204" charset="-122"/>
                        <a:ea typeface="微软雅黑" panose="020B0503020204020204" charset="-122"/>
                      </a:endParaRPr>
                    </a:p>
                  </a:txBody>
                  <a:tcPr marL="9841" marR="9841" marT="9841" marB="0" anchor="ctr">
                    <a:solidFill>
                      <a:schemeClr val="accent6">
                        <a:lumMod val="20000"/>
                        <a:lumOff val="80000"/>
                      </a:schemeClr>
                    </a:solidFill>
                  </a:tcPr>
                </a:tc>
                <a:tc>
                  <a:txBody>
                    <a:bodyPr/>
                    <a:p>
                      <a:pPr algn="ctr" fontAlgn="ctr"/>
                      <a:r>
                        <a:rPr lang="en-US" altLang="zh-CN" sz="1335">
                          <a:latin typeface="微软雅黑" panose="020B0503020204020204" charset="-122"/>
                          <a:ea typeface="微软雅黑" panose="020B0503020204020204" charset="-122"/>
                        </a:rPr>
                        <a:t>740</a:t>
                      </a:r>
                      <a:endParaRPr lang="en-US" altLang="zh-CN" sz="1335">
                        <a:latin typeface="微软雅黑" panose="020B0503020204020204" charset="-122"/>
                        <a:ea typeface="微软雅黑" panose="020B0503020204020204" charset="-122"/>
                      </a:endParaRPr>
                    </a:p>
                  </a:txBody>
                  <a:tcPr marL="9841" marR="9841" marT="9841" marB="0" anchor="ctr">
                    <a:solidFill>
                      <a:schemeClr val="accent6">
                        <a:lumMod val="20000"/>
                        <a:lumOff val="80000"/>
                      </a:schemeClr>
                    </a:solidFill>
                  </a:tcPr>
                </a:tc>
                <a:tc>
                  <a:txBody>
                    <a:bodyPr/>
                    <a:p>
                      <a:pPr algn="ctr" fontAlgn="ctr"/>
                      <a:r>
                        <a:rPr lang="en-US" altLang="zh-CN" sz="1335">
                          <a:latin typeface="微软雅黑" panose="020B0503020204020204" charset="-122"/>
                          <a:ea typeface="微软雅黑" panose="020B0503020204020204" charset="-122"/>
                        </a:rPr>
                        <a:t>788</a:t>
                      </a:r>
                      <a:endParaRPr lang="en-US" altLang="zh-CN" sz="1335">
                        <a:latin typeface="微软雅黑" panose="020B0503020204020204" charset="-122"/>
                        <a:ea typeface="微软雅黑" panose="020B0503020204020204" charset="-122"/>
                      </a:endParaRPr>
                    </a:p>
                  </a:txBody>
                  <a:tcPr marL="9841" marR="9841" marT="9841" marB="0" anchor="ctr">
                    <a:solidFill>
                      <a:schemeClr val="accent6">
                        <a:lumMod val="20000"/>
                        <a:lumOff val="80000"/>
                      </a:schemeClr>
                    </a:solidFill>
                  </a:tcPr>
                </a:tc>
                <a:tc>
                  <a:txBody>
                    <a:bodyPr/>
                    <a:p>
                      <a:pPr algn="ctr" fontAlgn="ctr"/>
                      <a:r>
                        <a:rPr lang="en-US" altLang="zh-CN" sz="1335" b="0" i="0">
                          <a:solidFill>
                            <a:srgbClr val="000000"/>
                          </a:solidFill>
                          <a:latin typeface="微软雅黑" panose="020B0503020204020204" charset="-122"/>
                          <a:ea typeface="微软雅黑" panose="020B0503020204020204" charset="-122"/>
                        </a:rPr>
                        <a:t>751</a:t>
                      </a:r>
                      <a:endParaRPr lang="en-US" altLang="zh-CN" sz="1335" b="0" i="0">
                        <a:solidFill>
                          <a:srgbClr val="000000"/>
                        </a:solidFill>
                        <a:latin typeface="微软雅黑" panose="020B0503020204020204" charset="-122"/>
                        <a:ea typeface="微软雅黑" panose="020B0503020204020204" charset="-122"/>
                      </a:endParaRPr>
                    </a:p>
                  </a:txBody>
                  <a:tcPr marL="13122" marR="13122" marT="13122" marB="0" anchor="ctr">
                    <a:solidFill>
                      <a:schemeClr val="accent6">
                        <a:lumMod val="20000"/>
                        <a:lumOff val="80000"/>
                      </a:schemeClr>
                    </a:solidFill>
                  </a:tcPr>
                </a:tc>
              </a:tr>
              <a:tr h="284480">
                <a:tc>
                  <a:txBody>
                    <a:bodyPr/>
                    <a:p>
                      <a:pPr algn="ctr" fontAlgn="ctr"/>
                      <a:endParaRPr lang="zh-CN" altLang="en-US" sz="1335" b="1">
                        <a:latin typeface="微软雅黑" panose="020B0503020204020204" charset="-122"/>
                        <a:ea typeface="微软雅黑" panose="020B0503020204020204" charset="-122"/>
                        <a:cs typeface="微软雅黑" panose="020B0503020204020204" charset="-122"/>
                      </a:endParaRPr>
                    </a:p>
                  </a:txBody>
                  <a:tcPr marL="9841" marR="9841" marT="9841" marB="0" anchor="ctr"/>
                </a:tc>
                <a:tc>
                  <a:txBody>
                    <a:bodyPr/>
                    <a:p>
                      <a:pPr algn="ctr" fontAlgn="ctr"/>
                      <a:r>
                        <a:rPr lang="en-US" altLang="zh-CN" sz="1335" b="1">
                          <a:latin typeface="微软雅黑" panose="020B0503020204020204" charset="-122"/>
                          <a:ea typeface="微软雅黑" panose="020B0503020204020204" charset="-122"/>
                        </a:rPr>
                        <a:t>60</a:t>
                      </a:r>
                      <a:r>
                        <a:rPr lang="zh-CN" altLang="en-US" sz="1335" b="1">
                          <a:latin typeface="微软雅黑" panose="020B0503020204020204" charset="-122"/>
                          <a:ea typeface="微软雅黑" panose="020B0503020204020204" charset="-122"/>
                        </a:rPr>
                        <a:t>岁</a:t>
                      </a:r>
                      <a:endParaRPr lang="zh-CN" altLang="en-US" sz="1335" b="1">
                        <a:latin typeface="微软雅黑" panose="020B0503020204020204" charset="-122"/>
                        <a:ea typeface="微软雅黑" panose="020B0503020204020204" charset="-122"/>
                      </a:endParaRPr>
                    </a:p>
                  </a:txBody>
                  <a:tcPr marL="9841" marR="9841" marT="9841" marB="0" anchor="ctr"/>
                </a:tc>
                <a:tc>
                  <a:txBody>
                    <a:bodyPr/>
                    <a:p>
                      <a:pPr algn="ctr" fontAlgn="ctr"/>
                      <a:r>
                        <a:rPr lang="en-US" altLang="zh-CN" sz="1335" b="0" i="0">
                          <a:solidFill>
                            <a:srgbClr val="000000"/>
                          </a:solidFill>
                          <a:latin typeface="微软雅黑" panose="020B0503020204020204" charset="-122"/>
                          <a:ea typeface="微软雅黑" panose="020B0503020204020204" charset="-122"/>
                        </a:rPr>
                        <a:t>4419</a:t>
                      </a:r>
                      <a:endParaRPr lang="en-US" altLang="zh-CN" sz="1335" b="0" i="0">
                        <a:solidFill>
                          <a:srgbClr val="000000"/>
                        </a:solidFill>
                        <a:latin typeface="微软雅黑" panose="020B0503020204020204" charset="-122"/>
                        <a:ea typeface="微软雅黑" panose="020B0503020204020204" charset="-122"/>
                      </a:endParaRPr>
                    </a:p>
                  </a:txBody>
                  <a:tcPr marL="13122" marR="13122" marT="13122" marB="0" anchor="ctr" anchorCtr="0"/>
                </a:tc>
                <a:tc>
                  <a:txBody>
                    <a:bodyPr/>
                    <a:p>
                      <a:pPr algn="ctr" fontAlgn="ctr"/>
                      <a:r>
                        <a:rPr lang="en-US" altLang="zh-CN" sz="1335">
                          <a:latin typeface="微软雅黑" panose="020B0503020204020204" charset="-122"/>
                          <a:ea typeface="微软雅黑" panose="020B0503020204020204" charset="-122"/>
                        </a:rPr>
                        <a:t>5650</a:t>
                      </a:r>
                      <a:endParaRPr lang="en-US" altLang="zh-CN" sz="1335">
                        <a:latin typeface="微软雅黑" panose="020B0503020204020204" charset="-122"/>
                        <a:ea typeface="微软雅黑" panose="020B0503020204020204" charset="-122"/>
                      </a:endParaRPr>
                    </a:p>
                  </a:txBody>
                  <a:tcPr marL="9841" marR="9841" marT="9841" marB="0" anchor="ctr"/>
                </a:tc>
                <a:tc>
                  <a:txBody>
                    <a:bodyPr/>
                    <a:p>
                      <a:pPr algn="ctr" fontAlgn="ctr"/>
                      <a:r>
                        <a:rPr lang="en-US" altLang="zh-CN" sz="1335">
                          <a:latin typeface="微软雅黑" panose="020B0503020204020204" charset="-122"/>
                          <a:ea typeface="微软雅黑" panose="020B0503020204020204" charset="-122"/>
                        </a:rPr>
                        <a:t>3275</a:t>
                      </a:r>
                      <a:endParaRPr lang="en-US" altLang="zh-CN" sz="1335">
                        <a:latin typeface="微软雅黑" panose="020B0503020204020204" charset="-122"/>
                        <a:ea typeface="微软雅黑" panose="020B0503020204020204" charset="-122"/>
                      </a:endParaRPr>
                    </a:p>
                  </a:txBody>
                  <a:tcPr marL="9841" marR="9841" marT="9841" marB="0" anchor="ctr"/>
                </a:tc>
                <a:tc>
                  <a:txBody>
                    <a:bodyPr/>
                    <a:p>
                      <a:pPr algn="ctr" fontAlgn="ctr"/>
                      <a:r>
                        <a:rPr lang="en-US" altLang="zh-CN" sz="1335">
                          <a:latin typeface="微软雅黑" panose="020B0503020204020204" charset="-122"/>
                          <a:ea typeface="微软雅黑" panose="020B0503020204020204" charset="-122"/>
                        </a:rPr>
                        <a:t>3129</a:t>
                      </a:r>
                      <a:endParaRPr lang="en-US" altLang="zh-CN" sz="1335">
                        <a:latin typeface="微软雅黑" panose="020B0503020204020204" charset="-122"/>
                        <a:ea typeface="微软雅黑" panose="020B0503020204020204" charset="-122"/>
                      </a:endParaRPr>
                    </a:p>
                  </a:txBody>
                  <a:tcPr marL="9841" marR="9841" marT="9841" marB="0" anchor="ctr"/>
                </a:tc>
                <a:tc>
                  <a:txBody>
                    <a:bodyPr/>
                    <a:p>
                      <a:pPr algn="ctr" fontAlgn="ctr"/>
                      <a:r>
                        <a:rPr lang="en-US" altLang="zh-CN" sz="1335" b="0" i="0">
                          <a:solidFill>
                            <a:srgbClr val="000000"/>
                          </a:solidFill>
                          <a:latin typeface="微软雅黑" panose="020B0503020204020204" charset="-122"/>
                          <a:ea typeface="微软雅黑" panose="020B0503020204020204" charset="-122"/>
                        </a:rPr>
                        <a:t>2959</a:t>
                      </a:r>
                      <a:endParaRPr lang="en-US" altLang="zh-CN" sz="1335" b="0" i="0">
                        <a:solidFill>
                          <a:srgbClr val="000000"/>
                        </a:solidFill>
                        <a:latin typeface="微软雅黑" panose="020B0503020204020204" charset="-122"/>
                        <a:ea typeface="微软雅黑" panose="020B0503020204020204" charset="-122"/>
                      </a:endParaRPr>
                    </a:p>
                  </a:txBody>
                  <a:tcPr marL="13122" marR="13122" marT="13122" marB="0" anchor="ctr"/>
                </a:tc>
              </a:tr>
            </a:tbl>
          </a:graphicData>
        </a:graphic>
      </p:graphicFrame>
      <p:sp>
        <p:nvSpPr>
          <p:cNvPr id="7" name="文本框 6"/>
          <p:cNvSpPr txBox="1"/>
          <p:nvPr/>
        </p:nvSpPr>
        <p:spPr>
          <a:xfrm>
            <a:off x="2779395" y="1010285"/>
            <a:ext cx="6915785" cy="598170"/>
          </a:xfrm>
          <a:prstGeom prst="rect">
            <a:avLst/>
          </a:prstGeom>
          <a:noFill/>
        </p:spPr>
        <p:txBody>
          <a:bodyPr wrap="square" rtlCol="0" anchor="t">
            <a:noAutofit/>
          </a:bodyPr>
          <a:p>
            <a:pPr algn="ctr" fontAlgn="ctr"/>
            <a:r>
              <a:rPr lang="en-US" b="1">
                <a:solidFill>
                  <a:schemeClr val="tx1"/>
                </a:solidFill>
                <a:latin typeface="微软雅黑" panose="020B0503020204020204" charset="-122"/>
                <a:ea typeface="微软雅黑" panose="020B0503020204020204" charset="-122"/>
                <a:sym typeface="+mn-ea"/>
              </a:rPr>
              <a:t>200</a:t>
            </a:r>
            <a:r>
              <a:rPr lang="zh-CN" altLang="en-US" b="1">
                <a:solidFill>
                  <a:schemeClr val="tx1"/>
                </a:solidFill>
                <a:latin typeface="微软雅黑" panose="020B0503020204020204" charset="-122"/>
                <a:ea typeface="微软雅黑" panose="020B0503020204020204" charset="-122"/>
                <a:sym typeface="+mn-ea"/>
              </a:rPr>
              <a:t>万保额，</a:t>
            </a:r>
            <a:r>
              <a:rPr lang="en-US" b="1">
                <a:solidFill>
                  <a:schemeClr val="tx1"/>
                </a:solidFill>
                <a:latin typeface="微软雅黑" panose="020B0503020204020204" charset="-122"/>
                <a:ea typeface="微软雅黑" panose="020B0503020204020204" charset="-122"/>
                <a:sym typeface="+mn-ea"/>
              </a:rPr>
              <a:t>0</a:t>
            </a:r>
            <a:r>
              <a:rPr lang="zh-CN" altLang="en-US" b="1">
                <a:solidFill>
                  <a:schemeClr val="tx1"/>
                </a:solidFill>
                <a:latin typeface="微软雅黑" panose="020B0503020204020204" charset="-122"/>
                <a:ea typeface="微软雅黑" panose="020B0503020204020204" charset="-122"/>
                <a:sym typeface="+mn-ea"/>
              </a:rPr>
              <a:t>免赔</a:t>
            </a:r>
            <a:r>
              <a:rPr lang="en-US" altLang="zh-CN" b="1">
                <a:solidFill>
                  <a:schemeClr val="tx1"/>
                </a:solidFill>
                <a:latin typeface="微软雅黑" panose="020B0503020204020204" charset="-122"/>
                <a:ea typeface="微软雅黑" panose="020B0503020204020204" charset="-122"/>
                <a:sym typeface="+mn-ea"/>
              </a:rPr>
              <a:t>，100%</a:t>
            </a:r>
            <a:r>
              <a:rPr lang="zh-CN" altLang="en-US" b="1">
                <a:solidFill>
                  <a:schemeClr val="tx1"/>
                </a:solidFill>
                <a:latin typeface="微软雅黑" panose="020B0503020204020204" charset="-122"/>
                <a:ea typeface="微软雅黑" panose="020B0503020204020204" charset="-122"/>
                <a:sym typeface="+mn-ea"/>
              </a:rPr>
              <a:t>赔付</a:t>
            </a:r>
            <a:r>
              <a:rPr lang="en-US" altLang="zh-CN" b="1">
                <a:solidFill>
                  <a:schemeClr val="tx1"/>
                </a:solidFill>
                <a:latin typeface="微软雅黑" panose="020B0503020204020204" charset="-122"/>
                <a:ea typeface="微软雅黑" panose="020B0503020204020204" charset="-122"/>
                <a:sym typeface="+mn-ea"/>
              </a:rPr>
              <a:t>，</a:t>
            </a:r>
            <a:r>
              <a:rPr lang="zh-CN" altLang="en-US" b="1">
                <a:solidFill>
                  <a:schemeClr val="tx1"/>
                </a:solidFill>
                <a:latin typeface="微软雅黑" panose="020B0503020204020204" charset="-122"/>
                <a:ea typeface="微软雅黑" panose="020B0503020204020204" charset="-122"/>
                <a:sym typeface="+mn-ea"/>
              </a:rPr>
              <a:t>有社保</a:t>
            </a:r>
            <a:endParaRPr lang="zh-CN" altLang="en-US" b="1">
              <a:solidFill>
                <a:schemeClr val="tx1"/>
              </a:solidFill>
              <a:latin typeface="微软雅黑" panose="020B0503020204020204" charset="-122"/>
              <a:ea typeface="微软雅黑" panose="020B0503020204020204" charset="-122"/>
              <a:sym typeface="+mn-ea"/>
            </a:endParaRPr>
          </a:p>
        </p:txBody>
      </p:sp>
      <p:sp>
        <p:nvSpPr>
          <p:cNvPr id="4" name="文本框 3"/>
          <p:cNvSpPr txBox="1"/>
          <p:nvPr/>
        </p:nvSpPr>
        <p:spPr>
          <a:xfrm>
            <a:off x="3204845" y="3726815"/>
            <a:ext cx="6593840" cy="439420"/>
          </a:xfrm>
          <a:prstGeom prst="rect">
            <a:avLst/>
          </a:prstGeom>
          <a:noFill/>
        </p:spPr>
        <p:txBody>
          <a:bodyPr wrap="square" rtlCol="0" anchor="t">
            <a:noAutofit/>
          </a:bodyPr>
          <a:p>
            <a:pPr algn="ctr" fontAlgn="ctr"/>
            <a:r>
              <a:rPr lang="en-US" b="1">
                <a:solidFill>
                  <a:schemeClr val="tx1"/>
                </a:solidFill>
                <a:latin typeface="微软雅黑" panose="020B0503020204020204" charset="-122"/>
                <a:ea typeface="微软雅黑" panose="020B0503020204020204" charset="-122"/>
                <a:sym typeface="+mn-ea"/>
              </a:rPr>
              <a:t>200</a:t>
            </a:r>
            <a:r>
              <a:rPr lang="zh-CN" altLang="en-US" b="1">
                <a:solidFill>
                  <a:schemeClr val="tx1"/>
                </a:solidFill>
                <a:latin typeface="微软雅黑" panose="020B0503020204020204" charset="-122"/>
                <a:ea typeface="微软雅黑" panose="020B0503020204020204" charset="-122"/>
                <a:sym typeface="+mn-ea"/>
              </a:rPr>
              <a:t>万保额，</a:t>
            </a:r>
            <a:r>
              <a:rPr lang="en-US" b="1">
                <a:solidFill>
                  <a:schemeClr val="tx1"/>
                </a:solidFill>
                <a:latin typeface="微软雅黑" panose="020B0503020204020204" charset="-122"/>
                <a:ea typeface="微软雅黑" panose="020B0503020204020204" charset="-122"/>
                <a:sym typeface="+mn-ea"/>
              </a:rPr>
              <a:t>0</a:t>
            </a:r>
            <a:r>
              <a:rPr lang="zh-CN" altLang="en-US" b="1">
                <a:solidFill>
                  <a:schemeClr val="tx1"/>
                </a:solidFill>
                <a:latin typeface="微软雅黑" panose="020B0503020204020204" charset="-122"/>
                <a:ea typeface="微软雅黑" panose="020B0503020204020204" charset="-122"/>
                <a:sym typeface="+mn-ea"/>
              </a:rPr>
              <a:t>免赔</a:t>
            </a:r>
            <a:r>
              <a:rPr lang="en-US" altLang="zh-CN" b="1">
                <a:solidFill>
                  <a:schemeClr val="tx1"/>
                </a:solidFill>
                <a:latin typeface="微软雅黑" panose="020B0503020204020204" charset="-122"/>
                <a:ea typeface="微软雅黑" panose="020B0503020204020204" charset="-122"/>
                <a:sym typeface="+mn-ea"/>
              </a:rPr>
              <a:t>，100%</a:t>
            </a:r>
            <a:r>
              <a:rPr lang="zh-CN" altLang="en-US" b="1">
                <a:solidFill>
                  <a:schemeClr val="tx1"/>
                </a:solidFill>
                <a:latin typeface="微软雅黑" panose="020B0503020204020204" charset="-122"/>
                <a:ea typeface="微软雅黑" panose="020B0503020204020204" charset="-122"/>
                <a:sym typeface="+mn-ea"/>
              </a:rPr>
              <a:t>赔付</a:t>
            </a:r>
            <a:r>
              <a:rPr lang="en-US" altLang="zh-CN" b="1">
                <a:solidFill>
                  <a:schemeClr val="tx1"/>
                </a:solidFill>
                <a:latin typeface="微软雅黑" panose="020B0503020204020204" charset="-122"/>
                <a:ea typeface="微软雅黑" panose="020B0503020204020204" charset="-122"/>
                <a:sym typeface="+mn-ea"/>
              </a:rPr>
              <a:t>，</a:t>
            </a:r>
            <a:r>
              <a:rPr lang="zh-CN" altLang="en-US" b="1">
                <a:solidFill>
                  <a:schemeClr val="tx1"/>
                </a:solidFill>
                <a:latin typeface="微软雅黑" panose="020B0503020204020204" charset="-122"/>
                <a:ea typeface="微软雅黑" panose="020B0503020204020204" charset="-122"/>
                <a:sym typeface="+mn-ea"/>
              </a:rPr>
              <a:t>无社保</a:t>
            </a:r>
            <a:endParaRPr lang="zh-CN" altLang="en-US" b="1">
              <a:solidFill>
                <a:schemeClr val="tx1"/>
              </a:solidFill>
              <a:latin typeface="微软雅黑" panose="020B0503020204020204" charset="-122"/>
              <a:ea typeface="微软雅黑" panose="020B0503020204020204" charset="-122"/>
              <a:sym typeface="+mn-ea"/>
            </a:endParaRPr>
          </a:p>
        </p:txBody>
      </p:sp>
      <p:graphicFrame>
        <p:nvGraphicFramePr>
          <p:cNvPr id="5" name="表格 4"/>
          <p:cNvGraphicFramePr/>
          <p:nvPr>
            <p:custDataLst>
              <p:tags r:id="rId2"/>
            </p:custDataLst>
          </p:nvPr>
        </p:nvGraphicFramePr>
        <p:xfrm>
          <a:off x="609600" y="4540673"/>
          <a:ext cx="11220450" cy="4088765"/>
        </p:xfrm>
        <a:graphic>
          <a:graphicData uri="http://schemas.openxmlformats.org/drawingml/2006/table">
            <a:tbl>
              <a:tblPr firstRow="1" bandRow="1">
                <a:tableStyleId>{2A509082-39A2-42B1-BDD8-2988BE8945C4}</a:tableStyleId>
              </a:tblPr>
              <a:tblGrid>
                <a:gridCol w="2258695"/>
                <a:gridCol w="838200"/>
                <a:gridCol w="1676400"/>
                <a:gridCol w="1406525"/>
                <a:gridCol w="1946910"/>
                <a:gridCol w="1234440"/>
                <a:gridCol w="1859280"/>
              </a:tblGrid>
              <a:tr h="517525">
                <a:tc>
                  <a:txBody>
                    <a:bodyPr/>
                    <a:p>
                      <a:pPr algn="ctr" fontAlgn="ctr"/>
                      <a:r>
                        <a:rPr lang="zh-CN" altLang="en-US" sz="1335">
                          <a:latin typeface="微软雅黑" panose="020B0503020204020204" charset="-122"/>
                          <a:ea typeface="微软雅黑" panose="020B0503020204020204" charset="-122"/>
                        </a:rPr>
                        <a:t>计划</a:t>
                      </a:r>
                      <a:endParaRPr lang="zh-CN" altLang="en-US" sz="1335">
                        <a:latin typeface="微软雅黑" panose="020B0503020204020204" charset="-122"/>
                        <a:ea typeface="微软雅黑" panose="020B0503020204020204" charset="-122"/>
                      </a:endParaRPr>
                    </a:p>
                  </a:txBody>
                  <a:tcPr marL="9841" marR="9841" marT="9841" marB="0" anchor="ctr">
                    <a:solidFill>
                      <a:schemeClr val="accent6"/>
                    </a:solidFill>
                  </a:tcPr>
                </a:tc>
                <a:tc>
                  <a:txBody>
                    <a:bodyPr/>
                    <a:p>
                      <a:pPr algn="ctr" fontAlgn="ctr"/>
                      <a:r>
                        <a:rPr lang="zh-CN" altLang="en-US" sz="1335">
                          <a:latin typeface="微软雅黑" panose="020B0503020204020204" charset="-122"/>
                          <a:ea typeface="微软雅黑" panose="020B0503020204020204" charset="-122"/>
                        </a:rPr>
                        <a:t>年龄</a:t>
                      </a:r>
                      <a:endParaRPr lang="zh-CN" altLang="en-US" sz="1335">
                        <a:latin typeface="微软雅黑" panose="020B0503020204020204" charset="-122"/>
                        <a:ea typeface="微软雅黑" panose="020B0503020204020204" charset="-122"/>
                      </a:endParaRPr>
                    </a:p>
                  </a:txBody>
                  <a:tcPr marL="9841" marR="9841" marT="9841" marB="0" anchor="ctr">
                    <a:solidFill>
                      <a:schemeClr val="accent6"/>
                    </a:solidFill>
                  </a:tcPr>
                </a:tc>
                <a:tc>
                  <a:txBody>
                    <a:bodyPr/>
                    <a:p>
                      <a:pPr algn="ctr" fontAlgn="ctr">
                        <a:buNone/>
                      </a:pPr>
                      <a:r>
                        <a:rPr lang="zh-CN" altLang="en-US" sz="1335">
                          <a:latin typeface="微软雅黑" panose="020B0503020204020204" charset="-122"/>
                          <a:ea typeface="微软雅黑" panose="020B0503020204020204" charset="-122"/>
                        </a:rPr>
                        <a:t>乐健</a:t>
                      </a:r>
                      <a:r>
                        <a:rPr lang="en-US" altLang="zh-CN" sz="1335">
                          <a:latin typeface="微软雅黑" panose="020B0503020204020204" charset="-122"/>
                          <a:ea typeface="微软雅黑" panose="020B0503020204020204" charset="-122"/>
                        </a:rPr>
                        <a:t>2025（</a:t>
                      </a:r>
                      <a:r>
                        <a:rPr lang="zh-CN" altLang="en-US" sz="1335">
                          <a:latin typeface="微软雅黑" panose="020B0503020204020204" charset="-122"/>
                          <a:ea typeface="微软雅黑" panose="020B0503020204020204" charset="-122"/>
                        </a:rPr>
                        <a:t>计划</a:t>
                      </a:r>
                      <a:r>
                        <a:rPr lang="en-US" altLang="zh-CN" sz="1335">
                          <a:latin typeface="微软雅黑" panose="020B0503020204020204" charset="-122"/>
                          <a:ea typeface="微软雅黑" panose="020B0503020204020204" charset="-122"/>
                        </a:rPr>
                        <a:t>7）</a:t>
                      </a:r>
                      <a:endParaRPr lang="en-US" altLang="zh-CN" sz="1335">
                        <a:latin typeface="微软雅黑" panose="020B0503020204020204" charset="-122"/>
                        <a:ea typeface="微软雅黑" panose="020B0503020204020204" charset="-122"/>
                      </a:endParaRPr>
                    </a:p>
                  </a:txBody>
                  <a:tcPr marL="9841" marR="9841" marT="9841" marB="0" anchor="ctr">
                    <a:solidFill>
                      <a:schemeClr val="accent6"/>
                    </a:solidFill>
                  </a:tcPr>
                </a:tc>
                <a:tc>
                  <a:txBody>
                    <a:bodyPr/>
                    <a:p>
                      <a:pPr algn="ctr" fontAlgn="ctr"/>
                      <a:r>
                        <a:rPr lang="zh-CN" altLang="en-US" sz="1335" b="0">
                          <a:latin typeface="+mn-ea"/>
                          <a:cs typeface="+mn-ea"/>
                          <a:sym typeface="+mn-ea"/>
                        </a:rPr>
                        <a:t>北极星中端医疗</a:t>
                      </a:r>
                      <a:r>
                        <a:rPr lang="en-US" altLang="zh-CN" sz="1335" b="0">
                          <a:latin typeface="+mn-ea"/>
                          <a:cs typeface="+mn-ea"/>
                          <a:sym typeface="+mn-ea"/>
                        </a:rPr>
                        <a:t>2023</a:t>
                      </a:r>
                      <a:r>
                        <a:rPr lang="zh-CN" altLang="en-US" sz="1335" b="0">
                          <a:latin typeface="+mn-ea"/>
                          <a:cs typeface="+mn-ea"/>
                          <a:sym typeface="+mn-ea"/>
                        </a:rPr>
                        <a:t>版</a:t>
                      </a:r>
                      <a:r>
                        <a:rPr lang="en-US" altLang="zh-CN" sz="1335" b="0">
                          <a:latin typeface="+mn-ea"/>
                          <a:cs typeface="+mn-ea"/>
                          <a:sym typeface="+mn-ea"/>
                        </a:rPr>
                        <a:t>（</a:t>
                      </a:r>
                      <a:r>
                        <a:rPr lang="zh-CN" altLang="en-US" sz="1335" b="0">
                          <a:latin typeface="+mn-ea"/>
                          <a:cs typeface="+mn-ea"/>
                          <a:sym typeface="+mn-ea"/>
                        </a:rPr>
                        <a:t>特需</a:t>
                      </a:r>
                      <a:r>
                        <a:rPr lang="en-US" altLang="zh-CN" sz="1335" b="0">
                          <a:latin typeface="+mn-ea"/>
                          <a:cs typeface="+mn-ea"/>
                          <a:sym typeface="+mn-ea"/>
                        </a:rPr>
                        <a:t>）</a:t>
                      </a:r>
                      <a:endParaRPr lang="en-US" altLang="zh-CN" sz="1335" b="0">
                        <a:latin typeface="+mn-ea"/>
                        <a:cs typeface="+mn-ea"/>
                        <a:sym typeface="+mn-ea"/>
                      </a:endParaRPr>
                    </a:p>
                  </a:txBody>
                  <a:tcPr marL="9841" marR="9841" marT="9841" marB="0" anchor="ctr">
                    <a:solidFill>
                      <a:schemeClr val="accent6"/>
                    </a:solidFill>
                  </a:tcPr>
                </a:tc>
                <a:tc>
                  <a:txBody>
                    <a:bodyPr/>
                    <a:p>
                      <a:pPr algn="ctr">
                        <a:lnSpc>
                          <a:spcPct val="100000"/>
                        </a:lnSpc>
                        <a:buNone/>
                      </a:pPr>
                      <a:r>
                        <a:rPr lang="en-US" altLang="zh-CN" sz="1335" b="0">
                          <a:latin typeface="+mn-ea"/>
                          <a:cs typeface="+mn-ea"/>
                          <a:sym typeface="+mn-ea"/>
                        </a:rPr>
                        <a:t>尊享e生（</a:t>
                      </a:r>
                      <a:r>
                        <a:rPr lang="zh-CN" altLang="en-US" sz="1335" b="0">
                          <a:latin typeface="+mn-ea"/>
                          <a:cs typeface="+mn-ea"/>
                          <a:sym typeface="+mn-ea"/>
                        </a:rPr>
                        <a:t>特需计划</a:t>
                      </a:r>
                      <a:r>
                        <a:rPr lang="en-US" altLang="zh-CN" sz="1335" b="0">
                          <a:latin typeface="+mn-ea"/>
                          <a:cs typeface="+mn-ea"/>
                          <a:sym typeface="+mn-ea"/>
                        </a:rPr>
                        <a:t>2）</a:t>
                      </a:r>
                      <a:endParaRPr lang="en-US" altLang="zh-CN" sz="1335" b="0">
                        <a:latin typeface="+mn-ea"/>
                        <a:cs typeface="+mn-ea"/>
                        <a:sym typeface="+mn-ea"/>
                      </a:endParaRPr>
                    </a:p>
                  </a:txBody>
                  <a:tcPr marL="9841" marR="9841" marT="9841" marB="0" anchor="ctr">
                    <a:solidFill>
                      <a:schemeClr val="accent6"/>
                    </a:solidFill>
                  </a:tcPr>
                </a:tc>
                <a:tc>
                  <a:txBody>
                    <a:bodyPr/>
                    <a:p>
                      <a:pPr algn="ctr">
                        <a:lnSpc>
                          <a:spcPct val="100000"/>
                        </a:lnSpc>
                        <a:buNone/>
                      </a:pPr>
                      <a:r>
                        <a:rPr lang="en-US" altLang="zh-CN" sz="1335" b="0">
                          <a:latin typeface="+mn-ea"/>
                          <a:sym typeface="+mn-ea"/>
                        </a:rPr>
                        <a:t>卓越馨选</a:t>
                      </a:r>
                      <a:endParaRPr lang="en-US" altLang="zh-CN" sz="1335" b="0">
                        <a:latin typeface="+mn-ea"/>
                        <a:sym typeface="+mn-ea"/>
                      </a:endParaRPr>
                    </a:p>
                    <a:p>
                      <a:pPr algn="ctr">
                        <a:lnSpc>
                          <a:spcPct val="100000"/>
                        </a:lnSpc>
                        <a:buNone/>
                      </a:pPr>
                      <a:r>
                        <a:rPr lang="en-US" altLang="zh-CN" sz="1335" b="0">
                          <a:latin typeface="+mn-ea"/>
                          <a:sym typeface="+mn-ea"/>
                        </a:rPr>
                        <a:t>（</a:t>
                      </a:r>
                      <a:r>
                        <a:rPr lang="zh-CN" altLang="en-US" sz="1335" b="0">
                          <a:latin typeface="+mn-ea"/>
                          <a:sym typeface="+mn-ea"/>
                        </a:rPr>
                        <a:t>特需计划</a:t>
                      </a:r>
                      <a:r>
                        <a:rPr lang="en-US" altLang="zh-CN" sz="1335" b="0">
                          <a:latin typeface="+mn-ea"/>
                          <a:sym typeface="+mn-ea"/>
                        </a:rPr>
                        <a:t>c）</a:t>
                      </a:r>
                      <a:endParaRPr lang="en-US" altLang="zh-CN" sz="1335" b="0">
                        <a:latin typeface="+mn-ea"/>
                        <a:sym typeface="+mn-ea"/>
                      </a:endParaRPr>
                    </a:p>
                  </a:txBody>
                  <a:tcPr marL="9841" marR="9841" marT="9841" marB="0" anchor="ctr">
                    <a:solidFill>
                      <a:schemeClr val="accent6"/>
                    </a:solidFill>
                  </a:tcPr>
                </a:tc>
                <a:tc>
                  <a:txBody>
                    <a:bodyPr/>
                    <a:p>
                      <a:pPr algn="ctr">
                        <a:lnSpc>
                          <a:spcPct val="100000"/>
                        </a:lnSpc>
                        <a:buNone/>
                      </a:pPr>
                      <a:r>
                        <a:rPr lang="en-US" altLang="zh-CN" sz="1335" b="0">
                          <a:latin typeface="+mn-ea"/>
                          <a:sym typeface="+mn-ea"/>
                        </a:rPr>
                        <a:t>臻爱无忧（</a:t>
                      </a:r>
                      <a:r>
                        <a:rPr lang="zh-CN" altLang="en-US" sz="1335" b="0">
                          <a:latin typeface="+mn-ea"/>
                          <a:sym typeface="+mn-ea"/>
                        </a:rPr>
                        <a:t>特需计划</a:t>
                      </a:r>
                      <a:r>
                        <a:rPr lang="en-US" altLang="zh-CN" sz="1335" b="0">
                          <a:latin typeface="+mn-ea"/>
                          <a:sym typeface="+mn-ea"/>
                        </a:rPr>
                        <a:t>2）</a:t>
                      </a:r>
                      <a:endParaRPr lang="en-US" altLang="zh-CN" sz="1335" b="0">
                        <a:latin typeface="+mn-ea"/>
                        <a:sym typeface="+mn-ea"/>
                      </a:endParaRPr>
                    </a:p>
                  </a:txBody>
                  <a:tcPr marL="9841" marR="9841" marT="9841" marB="0" anchor="ctr">
                    <a:solidFill>
                      <a:schemeClr val="accent6"/>
                    </a:solidFill>
                  </a:tcPr>
                </a:tc>
              </a:tr>
              <a:tr h="283845">
                <a:tc rowSpan="2">
                  <a:txBody>
                    <a:bodyPr/>
                    <a:p>
                      <a:pPr algn="ctr" fontAlgn="ctr"/>
                      <a:r>
                        <a:rPr lang="zh-CN" altLang="en-US" sz="1335" b="1">
                          <a:latin typeface="微软雅黑" panose="020B0503020204020204" charset="-122"/>
                          <a:ea typeface="微软雅黑" panose="020B0503020204020204" charset="-122"/>
                          <a:cs typeface="微软雅黑" panose="020B0503020204020204" charset="-122"/>
                        </a:rPr>
                        <a:t>基本</a:t>
                      </a:r>
                      <a:r>
                        <a:rPr lang="en-US" sz="1335" b="1">
                          <a:latin typeface="微软雅黑" panose="020B0503020204020204" charset="-122"/>
                          <a:ea typeface="微软雅黑" panose="020B0503020204020204" charset="-122"/>
                          <a:cs typeface="微软雅黑" panose="020B0503020204020204" charset="-122"/>
                        </a:rPr>
                        <a:t>（</a:t>
                      </a:r>
                      <a:r>
                        <a:rPr lang="zh-CN" altLang="en-US" sz="1335" b="1">
                          <a:latin typeface="微软雅黑" panose="020B0503020204020204" charset="-122"/>
                          <a:ea typeface="微软雅黑" panose="020B0503020204020204" charset="-122"/>
                          <a:cs typeface="微软雅黑" panose="020B0503020204020204" charset="-122"/>
                        </a:rPr>
                        <a:t>特需</a:t>
                      </a:r>
                      <a:r>
                        <a:rPr lang="en-US" altLang="zh-CN" sz="1335" b="1">
                          <a:latin typeface="微软雅黑" panose="020B0503020204020204" charset="-122"/>
                          <a:ea typeface="微软雅黑" panose="020B0503020204020204" charset="-122"/>
                          <a:cs typeface="微软雅黑" panose="020B0503020204020204" charset="-122"/>
                        </a:rPr>
                        <a:t>）</a:t>
                      </a:r>
                      <a:endParaRPr lang="zh-CN" altLang="en-US" sz="1335" b="1">
                        <a:latin typeface="微软雅黑" panose="020B0503020204020204" charset="-122"/>
                        <a:ea typeface="微软雅黑" panose="020B0503020204020204" charset="-122"/>
                        <a:cs typeface="微软雅黑" panose="020B0503020204020204" charset="-122"/>
                      </a:endParaRPr>
                    </a:p>
                  </a:txBody>
                  <a:tcPr marL="9841" marR="9841" marT="9841" marB="0" anchor="ctr">
                    <a:solidFill>
                      <a:schemeClr val="bg1"/>
                    </a:solidFill>
                  </a:tcPr>
                </a:tc>
                <a:tc>
                  <a:txBody>
                    <a:bodyPr/>
                    <a:p>
                      <a:pPr algn="ctr" fontAlgn="ctr"/>
                      <a:r>
                        <a:rPr lang="en-US" altLang="zh-CN" sz="1335" b="1">
                          <a:latin typeface="微软雅黑" panose="020B0503020204020204" charset="-122"/>
                          <a:ea typeface="微软雅黑" panose="020B0503020204020204" charset="-122"/>
                        </a:rPr>
                        <a:t>0</a:t>
                      </a:r>
                      <a:r>
                        <a:rPr lang="zh-CN" altLang="en-US" sz="1335" b="1">
                          <a:latin typeface="微软雅黑" panose="020B0503020204020204" charset="-122"/>
                          <a:ea typeface="微软雅黑" panose="020B0503020204020204" charset="-122"/>
                        </a:rPr>
                        <a:t>岁</a:t>
                      </a:r>
                      <a:endParaRPr lang="zh-CN" altLang="en-US" sz="1335" b="1">
                        <a:latin typeface="微软雅黑" panose="020B0503020204020204" charset="-122"/>
                        <a:ea typeface="微软雅黑" panose="020B0503020204020204" charset="-122"/>
                      </a:endParaRPr>
                    </a:p>
                  </a:txBody>
                  <a:tcPr marL="9841" marR="9841" marT="9841" marB="0" anchor="ctr">
                    <a:solidFill>
                      <a:schemeClr val="bg1"/>
                    </a:solidFill>
                  </a:tcPr>
                </a:tc>
                <a:tc>
                  <a:txBody>
                    <a:bodyPr/>
                    <a:p>
                      <a:pPr algn="ctr" fontAlgn="ctr"/>
                      <a:r>
                        <a:rPr lang="en-US" altLang="zh-CN" sz="1335" b="0" i="0">
                          <a:solidFill>
                            <a:srgbClr val="000000"/>
                          </a:solidFill>
                          <a:latin typeface="微软雅黑" panose="020B0503020204020204" charset="-122"/>
                          <a:ea typeface="微软雅黑" panose="020B0503020204020204" charset="-122"/>
                        </a:rPr>
                        <a:t>1982</a:t>
                      </a:r>
                      <a:endParaRPr lang="en-US" altLang="zh-CN" sz="1335" b="0" i="0">
                        <a:solidFill>
                          <a:srgbClr val="000000"/>
                        </a:solidFill>
                        <a:latin typeface="微软雅黑" panose="020B0503020204020204" charset="-122"/>
                        <a:ea typeface="微软雅黑" panose="020B0503020204020204" charset="-122"/>
                      </a:endParaRPr>
                    </a:p>
                  </a:txBody>
                  <a:tcPr marL="13122" marR="13122" marT="13122" marB="0" anchor="ctr" anchorCtr="0">
                    <a:solidFill>
                      <a:schemeClr val="bg1"/>
                    </a:solidFill>
                  </a:tcPr>
                </a:tc>
                <a:tc>
                  <a:txBody>
                    <a:bodyPr/>
                    <a:p>
                      <a:pPr algn="ctr" fontAlgn="ctr"/>
                      <a:r>
                        <a:rPr lang="en-US" altLang="zh-CN" sz="1335">
                          <a:latin typeface="微软雅黑" panose="020B0503020204020204" charset="-122"/>
                          <a:ea typeface="微软雅黑" panose="020B0503020204020204" charset="-122"/>
                        </a:rPr>
                        <a:t>2711</a:t>
                      </a:r>
                      <a:endParaRPr lang="en-US" altLang="zh-CN" sz="1335">
                        <a:latin typeface="微软雅黑" panose="020B0503020204020204" charset="-122"/>
                        <a:ea typeface="微软雅黑" panose="020B0503020204020204" charset="-122"/>
                      </a:endParaRPr>
                    </a:p>
                  </a:txBody>
                  <a:tcPr marL="9841" marR="9841" marT="9841" marB="0" anchor="ctr">
                    <a:solidFill>
                      <a:schemeClr val="bg1"/>
                    </a:solidFill>
                  </a:tcPr>
                </a:tc>
                <a:tc>
                  <a:txBody>
                    <a:bodyPr/>
                    <a:p>
                      <a:pPr algn="ctr" fontAlgn="ctr"/>
                      <a:r>
                        <a:rPr lang="en-US" altLang="zh-CN" sz="1335">
                          <a:latin typeface="微软雅黑" panose="020B0503020204020204" charset="-122"/>
                          <a:ea typeface="微软雅黑" panose="020B0503020204020204" charset="-122"/>
                        </a:rPr>
                        <a:t>2837</a:t>
                      </a:r>
                      <a:endParaRPr lang="en-US" altLang="zh-CN" sz="1335">
                        <a:latin typeface="微软雅黑" panose="020B0503020204020204" charset="-122"/>
                        <a:ea typeface="微软雅黑" panose="020B0503020204020204" charset="-122"/>
                      </a:endParaRPr>
                    </a:p>
                  </a:txBody>
                  <a:tcPr marL="9841" marR="9841" marT="9841" marB="0" anchor="ctr">
                    <a:solidFill>
                      <a:schemeClr val="bg1"/>
                    </a:solidFill>
                  </a:tcPr>
                </a:tc>
                <a:tc>
                  <a:txBody>
                    <a:bodyPr/>
                    <a:p>
                      <a:pPr algn="ctr" fontAlgn="ctr"/>
                      <a:r>
                        <a:rPr lang="en-US" altLang="zh-CN" sz="1335">
                          <a:latin typeface="微软雅黑" panose="020B0503020204020204" charset="-122"/>
                          <a:ea typeface="微软雅黑" panose="020B0503020204020204" charset="-122"/>
                        </a:rPr>
                        <a:t>2843</a:t>
                      </a:r>
                      <a:endParaRPr lang="en-US" altLang="zh-CN" sz="1335">
                        <a:latin typeface="微软雅黑" panose="020B0503020204020204" charset="-122"/>
                        <a:ea typeface="微软雅黑" panose="020B0503020204020204" charset="-122"/>
                      </a:endParaRPr>
                    </a:p>
                  </a:txBody>
                  <a:tcPr marL="9841" marR="9841" marT="9841" marB="0" anchor="ctr">
                    <a:solidFill>
                      <a:schemeClr val="bg1"/>
                    </a:solidFill>
                  </a:tcPr>
                </a:tc>
                <a:tc>
                  <a:txBody>
                    <a:bodyPr/>
                    <a:p>
                      <a:pPr algn="ctr" fontAlgn="ctr"/>
                      <a:r>
                        <a:rPr lang="en-US" altLang="zh-CN" sz="1335" b="0" i="0">
                          <a:solidFill>
                            <a:srgbClr val="000000"/>
                          </a:solidFill>
                          <a:latin typeface="微软雅黑" panose="020B0503020204020204" charset="-122"/>
                          <a:ea typeface="微软雅黑" panose="020B0503020204020204" charset="-122"/>
                        </a:rPr>
                        <a:t>3078</a:t>
                      </a:r>
                      <a:endParaRPr lang="en-US" altLang="zh-CN" sz="1335" b="0" i="0">
                        <a:solidFill>
                          <a:srgbClr val="000000"/>
                        </a:solidFill>
                        <a:latin typeface="微软雅黑" panose="020B0503020204020204" charset="-122"/>
                        <a:ea typeface="微软雅黑" panose="020B0503020204020204" charset="-122"/>
                      </a:endParaRPr>
                    </a:p>
                  </a:txBody>
                  <a:tcPr marL="13122" marR="13122" marT="13122" marB="0" anchor="ctr">
                    <a:solidFill>
                      <a:schemeClr val="bg1"/>
                    </a:solidFill>
                  </a:tcPr>
                </a:tc>
              </a:tr>
              <a:tr h="284480">
                <a:tc vMerge="1">
                  <a:tcPr/>
                </a:tc>
                <a:tc>
                  <a:txBody>
                    <a:bodyPr/>
                    <a:p>
                      <a:pPr algn="ctr" fontAlgn="ctr"/>
                      <a:r>
                        <a:rPr lang="en-US" altLang="zh-CN" sz="1335" b="1">
                          <a:latin typeface="微软雅黑" panose="020B0503020204020204" charset="-122"/>
                          <a:ea typeface="微软雅黑" panose="020B0503020204020204" charset="-122"/>
                        </a:rPr>
                        <a:t>30</a:t>
                      </a:r>
                      <a:r>
                        <a:rPr lang="zh-CN" altLang="en-US" sz="1335" b="1">
                          <a:latin typeface="微软雅黑" panose="020B0503020204020204" charset="-122"/>
                          <a:ea typeface="微软雅黑" panose="020B0503020204020204" charset="-122"/>
                        </a:rPr>
                        <a:t>岁</a:t>
                      </a:r>
                      <a:endParaRPr lang="zh-CN" altLang="en-US" sz="1335" b="1">
                        <a:latin typeface="微软雅黑" panose="020B0503020204020204" charset="-122"/>
                        <a:ea typeface="微软雅黑" panose="020B0503020204020204" charset="-122"/>
                      </a:endParaRPr>
                    </a:p>
                  </a:txBody>
                  <a:tcPr marL="9841" marR="9841" marT="9841" marB="0" anchor="ctr">
                    <a:solidFill>
                      <a:schemeClr val="accent6">
                        <a:lumMod val="20000"/>
                        <a:lumOff val="80000"/>
                      </a:schemeClr>
                    </a:solidFill>
                  </a:tcPr>
                </a:tc>
                <a:tc>
                  <a:txBody>
                    <a:bodyPr/>
                    <a:p>
                      <a:pPr algn="ctr" fontAlgn="ctr"/>
                      <a:r>
                        <a:rPr lang="en-US" altLang="zh-CN" sz="1335" b="0" i="0">
                          <a:solidFill>
                            <a:srgbClr val="000000"/>
                          </a:solidFill>
                          <a:latin typeface="微软雅黑" panose="020B0503020204020204" charset="-122"/>
                          <a:ea typeface="微软雅黑" panose="020B0503020204020204" charset="-122"/>
                        </a:rPr>
                        <a:t>1775</a:t>
                      </a:r>
                      <a:endParaRPr lang="en-US" altLang="zh-CN" sz="1335" b="0" i="0">
                        <a:solidFill>
                          <a:srgbClr val="000000"/>
                        </a:solidFill>
                        <a:latin typeface="微软雅黑" panose="020B0503020204020204" charset="-122"/>
                        <a:ea typeface="微软雅黑" panose="020B0503020204020204" charset="-122"/>
                      </a:endParaRPr>
                    </a:p>
                  </a:txBody>
                  <a:tcPr marL="13122" marR="13122" marT="13122" marB="0" anchor="ctr" anchorCtr="0">
                    <a:solidFill>
                      <a:schemeClr val="accent6">
                        <a:lumMod val="20000"/>
                        <a:lumOff val="80000"/>
                      </a:schemeClr>
                    </a:solidFill>
                  </a:tcPr>
                </a:tc>
                <a:tc>
                  <a:txBody>
                    <a:bodyPr/>
                    <a:p>
                      <a:pPr algn="ctr" fontAlgn="ctr"/>
                      <a:r>
                        <a:rPr lang="en-US" altLang="zh-CN" sz="1335">
                          <a:latin typeface="微软雅黑" panose="020B0503020204020204" charset="-122"/>
                          <a:ea typeface="微软雅黑" panose="020B0503020204020204" charset="-122"/>
                        </a:rPr>
                        <a:t>1933</a:t>
                      </a:r>
                      <a:endParaRPr lang="en-US" altLang="zh-CN" sz="1335">
                        <a:latin typeface="微软雅黑" panose="020B0503020204020204" charset="-122"/>
                        <a:ea typeface="微软雅黑" panose="020B0503020204020204" charset="-122"/>
                      </a:endParaRPr>
                    </a:p>
                  </a:txBody>
                  <a:tcPr marL="9841" marR="9841" marT="9841" marB="0" anchor="ctr">
                    <a:solidFill>
                      <a:schemeClr val="accent6">
                        <a:lumMod val="20000"/>
                        <a:lumOff val="80000"/>
                      </a:schemeClr>
                    </a:solidFill>
                  </a:tcPr>
                </a:tc>
                <a:tc>
                  <a:txBody>
                    <a:bodyPr/>
                    <a:p>
                      <a:pPr algn="ctr" fontAlgn="ctr"/>
                      <a:r>
                        <a:rPr lang="en-US" altLang="zh-CN" sz="1335">
                          <a:latin typeface="微软雅黑" panose="020B0503020204020204" charset="-122"/>
                          <a:ea typeface="微软雅黑" panose="020B0503020204020204" charset="-122"/>
                        </a:rPr>
                        <a:t>2101</a:t>
                      </a:r>
                      <a:endParaRPr lang="en-US" altLang="zh-CN" sz="1335">
                        <a:latin typeface="微软雅黑" panose="020B0503020204020204" charset="-122"/>
                        <a:ea typeface="微软雅黑" panose="020B0503020204020204" charset="-122"/>
                      </a:endParaRPr>
                    </a:p>
                  </a:txBody>
                  <a:tcPr marL="9841" marR="9841" marT="9841" marB="0" anchor="ctr">
                    <a:solidFill>
                      <a:schemeClr val="accent6">
                        <a:lumMod val="20000"/>
                        <a:lumOff val="80000"/>
                      </a:schemeClr>
                    </a:solidFill>
                  </a:tcPr>
                </a:tc>
                <a:tc>
                  <a:txBody>
                    <a:bodyPr/>
                    <a:p>
                      <a:pPr algn="ctr" fontAlgn="ctr"/>
                      <a:r>
                        <a:rPr lang="en-US" altLang="zh-CN" sz="1335">
                          <a:latin typeface="微软雅黑" panose="020B0503020204020204" charset="-122"/>
                          <a:ea typeface="微软雅黑" panose="020B0503020204020204" charset="-122"/>
                        </a:rPr>
                        <a:t>1966</a:t>
                      </a:r>
                      <a:endParaRPr lang="en-US" altLang="zh-CN" sz="1335">
                        <a:latin typeface="微软雅黑" panose="020B0503020204020204" charset="-122"/>
                        <a:ea typeface="微软雅黑" panose="020B0503020204020204" charset="-122"/>
                      </a:endParaRPr>
                    </a:p>
                  </a:txBody>
                  <a:tcPr marL="9841" marR="9841" marT="9841" marB="0" anchor="ctr">
                    <a:solidFill>
                      <a:schemeClr val="accent6">
                        <a:lumMod val="20000"/>
                        <a:lumOff val="80000"/>
                      </a:schemeClr>
                    </a:solidFill>
                  </a:tcPr>
                </a:tc>
                <a:tc>
                  <a:txBody>
                    <a:bodyPr/>
                    <a:p>
                      <a:pPr algn="ctr" fontAlgn="ctr"/>
                      <a:r>
                        <a:rPr lang="en-US" altLang="zh-CN" sz="1335" b="0" i="0">
                          <a:solidFill>
                            <a:srgbClr val="000000"/>
                          </a:solidFill>
                          <a:latin typeface="微软雅黑" panose="020B0503020204020204" charset="-122"/>
                          <a:ea typeface="微软雅黑" panose="020B0503020204020204" charset="-122"/>
                        </a:rPr>
                        <a:t>2240</a:t>
                      </a:r>
                      <a:endParaRPr lang="en-US" altLang="zh-CN" sz="1335" b="0" i="0">
                        <a:solidFill>
                          <a:srgbClr val="000000"/>
                        </a:solidFill>
                        <a:latin typeface="微软雅黑" panose="020B0503020204020204" charset="-122"/>
                        <a:ea typeface="微软雅黑" panose="020B0503020204020204" charset="-122"/>
                      </a:endParaRPr>
                    </a:p>
                  </a:txBody>
                  <a:tcPr marL="13122" marR="13122" marT="13122" marB="0" anchor="ctr">
                    <a:solidFill>
                      <a:schemeClr val="accent6">
                        <a:lumMod val="20000"/>
                        <a:lumOff val="80000"/>
                      </a:schemeClr>
                    </a:solidFill>
                  </a:tcPr>
                </a:tc>
              </a:tr>
              <a:tr h="285115">
                <a:tc>
                  <a:txBody>
                    <a:bodyPr/>
                    <a:p>
                      <a:pPr algn="ctr" fontAlgn="ctr"/>
                      <a:endParaRPr lang="zh-CN" altLang="en-US" sz="1335" b="1">
                        <a:latin typeface="微软雅黑" panose="020B0503020204020204" charset="-122"/>
                        <a:ea typeface="微软雅黑" panose="020B0503020204020204" charset="-122"/>
                        <a:cs typeface="微软雅黑" panose="020B0503020204020204" charset="-122"/>
                      </a:endParaRPr>
                    </a:p>
                  </a:txBody>
                  <a:tcPr marL="9841" marR="9841" marT="9841" marB="0" anchor="ctr">
                    <a:solidFill>
                      <a:schemeClr val="bg1"/>
                    </a:solidFill>
                  </a:tcPr>
                </a:tc>
                <a:tc>
                  <a:txBody>
                    <a:bodyPr/>
                    <a:p>
                      <a:pPr algn="ctr" fontAlgn="ctr"/>
                      <a:r>
                        <a:rPr lang="en-US" altLang="zh-CN" sz="1335" b="1">
                          <a:latin typeface="微软雅黑" panose="020B0503020204020204" charset="-122"/>
                          <a:ea typeface="微软雅黑" panose="020B0503020204020204" charset="-122"/>
                        </a:rPr>
                        <a:t>60</a:t>
                      </a:r>
                      <a:r>
                        <a:rPr lang="zh-CN" altLang="en-US" sz="1335" b="1">
                          <a:latin typeface="微软雅黑" panose="020B0503020204020204" charset="-122"/>
                          <a:ea typeface="微软雅黑" panose="020B0503020204020204" charset="-122"/>
                        </a:rPr>
                        <a:t>岁</a:t>
                      </a:r>
                      <a:endParaRPr lang="zh-CN" altLang="en-US" sz="1335" b="1">
                        <a:latin typeface="微软雅黑" panose="020B0503020204020204" charset="-122"/>
                        <a:ea typeface="微软雅黑" panose="020B0503020204020204" charset="-122"/>
                      </a:endParaRPr>
                    </a:p>
                  </a:txBody>
                  <a:tcPr marL="9841" marR="9841" marT="9841" marB="0" anchor="ctr">
                    <a:solidFill>
                      <a:schemeClr val="bg1"/>
                    </a:solidFill>
                  </a:tcPr>
                </a:tc>
                <a:tc>
                  <a:txBody>
                    <a:bodyPr/>
                    <a:p>
                      <a:pPr algn="ctr" fontAlgn="ctr"/>
                      <a:r>
                        <a:rPr lang="en-US" altLang="zh-CN" sz="1335" b="0" i="0">
                          <a:solidFill>
                            <a:srgbClr val="000000"/>
                          </a:solidFill>
                          <a:latin typeface="微软雅黑" panose="020B0503020204020204" charset="-122"/>
                          <a:ea typeface="微软雅黑" panose="020B0503020204020204" charset="-122"/>
                        </a:rPr>
                        <a:t>5849</a:t>
                      </a:r>
                      <a:endParaRPr lang="en-US" altLang="zh-CN" sz="1335" b="0" i="0">
                        <a:solidFill>
                          <a:srgbClr val="000000"/>
                        </a:solidFill>
                        <a:latin typeface="微软雅黑" panose="020B0503020204020204" charset="-122"/>
                        <a:ea typeface="微软雅黑" panose="020B0503020204020204" charset="-122"/>
                      </a:endParaRPr>
                    </a:p>
                  </a:txBody>
                  <a:tcPr marL="13122" marR="13122" marT="13122" marB="0" anchor="ctr" anchorCtr="0">
                    <a:solidFill>
                      <a:schemeClr val="bg1"/>
                    </a:solidFill>
                  </a:tcPr>
                </a:tc>
                <a:tc>
                  <a:txBody>
                    <a:bodyPr/>
                    <a:p>
                      <a:pPr algn="ctr" fontAlgn="ctr"/>
                      <a:r>
                        <a:rPr lang="en-US" altLang="zh-CN" sz="1335">
                          <a:latin typeface="微软雅黑" panose="020B0503020204020204" charset="-122"/>
                          <a:ea typeface="微软雅黑" panose="020B0503020204020204" charset="-122"/>
                        </a:rPr>
                        <a:t>6378</a:t>
                      </a:r>
                      <a:endParaRPr lang="en-US" altLang="zh-CN" sz="1335">
                        <a:latin typeface="微软雅黑" panose="020B0503020204020204" charset="-122"/>
                        <a:ea typeface="微软雅黑" panose="020B0503020204020204" charset="-122"/>
                      </a:endParaRPr>
                    </a:p>
                  </a:txBody>
                  <a:tcPr marL="9841" marR="9841" marT="9841" marB="0" anchor="ctr">
                    <a:solidFill>
                      <a:schemeClr val="bg1"/>
                    </a:solidFill>
                  </a:tcPr>
                </a:tc>
                <a:tc>
                  <a:txBody>
                    <a:bodyPr/>
                    <a:p>
                      <a:pPr algn="ctr" fontAlgn="ctr"/>
                      <a:r>
                        <a:rPr lang="en-US" altLang="zh-CN" sz="1335">
                          <a:latin typeface="微软雅黑" panose="020B0503020204020204" charset="-122"/>
                          <a:ea typeface="微软雅黑" panose="020B0503020204020204" charset="-122"/>
                        </a:rPr>
                        <a:t>6513</a:t>
                      </a:r>
                      <a:endParaRPr lang="en-US" altLang="zh-CN" sz="1335">
                        <a:latin typeface="微软雅黑" panose="020B0503020204020204" charset="-122"/>
                        <a:ea typeface="微软雅黑" panose="020B0503020204020204" charset="-122"/>
                      </a:endParaRPr>
                    </a:p>
                  </a:txBody>
                  <a:tcPr marL="9841" marR="9841" marT="9841" marB="0" anchor="ctr">
                    <a:solidFill>
                      <a:schemeClr val="bg1"/>
                    </a:solidFill>
                  </a:tcPr>
                </a:tc>
                <a:tc>
                  <a:txBody>
                    <a:bodyPr/>
                    <a:p>
                      <a:pPr algn="ctr" fontAlgn="ctr"/>
                      <a:r>
                        <a:rPr lang="en-US" altLang="zh-CN" sz="1335">
                          <a:latin typeface="微软雅黑" panose="020B0503020204020204" charset="-122"/>
                          <a:ea typeface="微软雅黑" panose="020B0503020204020204" charset="-122"/>
                        </a:rPr>
                        <a:t>6025</a:t>
                      </a:r>
                      <a:endParaRPr lang="en-US" altLang="zh-CN" sz="1335">
                        <a:latin typeface="微软雅黑" panose="020B0503020204020204" charset="-122"/>
                        <a:ea typeface="微软雅黑" panose="020B0503020204020204" charset="-122"/>
                      </a:endParaRPr>
                    </a:p>
                  </a:txBody>
                  <a:tcPr marL="9841" marR="9841" marT="9841" marB="0" anchor="ctr">
                    <a:solidFill>
                      <a:schemeClr val="bg1"/>
                    </a:solidFill>
                  </a:tcPr>
                </a:tc>
                <a:tc>
                  <a:txBody>
                    <a:bodyPr/>
                    <a:p>
                      <a:pPr algn="ctr" fontAlgn="ctr"/>
                      <a:r>
                        <a:rPr lang="en-US" altLang="zh-CN" sz="1335" b="0" i="0">
                          <a:solidFill>
                            <a:srgbClr val="000000"/>
                          </a:solidFill>
                          <a:latin typeface="微软雅黑" panose="020B0503020204020204" charset="-122"/>
                          <a:ea typeface="微软雅黑" panose="020B0503020204020204" charset="-122"/>
                        </a:rPr>
                        <a:t>6689</a:t>
                      </a:r>
                      <a:endParaRPr lang="en-US" altLang="zh-CN" sz="1335" b="0" i="0">
                        <a:solidFill>
                          <a:srgbClr val="000000"/>
                        </a:solidFill>
                        <a:latin typeface="微软雅黑" panose="020B0503020204020204" charset="-122"/>
                        <a:ea typeface="微软雅黑" panose="020B0503020204020204" charset="-122"/>
                      </a:endParaRPr>
                    </a:p>
                  </a:txBody>
                  <a:tcPr marL="13122" marR="13122" marT="13122" marB="0" anchor="ctr">
                    <a:solidFill>
                      <a:schemeClr val="bg1"/>
                    </a:solidFill>
                  </a:tcPr>
                </a:tc>
              </a:tr>
            </a:tbl>
          </a:graphicData>
        </a:graphic>
      </p:graphicFrame>
      <p:pic>
        <p:nvPicPr>
          <p:cNvPr id="9" name="图片 8" descr="截屏2025-01-13 17.54.33"/>
          <p:cNvPicPr>
            <a:picLocks noChangeAspect="1"/>
          </p:cNvPicPr>
          <p:nvPr/>
        </p:nvPicPr>
        <p:blipFill>
          <a:blip r:embed="rId3"/>
          <a:stretch>
            <a:fillRect/>
          </a:stretch>
        </p:blipFill>
        <p:spPr>
          <a:xfrm>
            <a:off x="815340" y="3113405"/>
            <a:ext cx="11219815" cy="271780"/>
          </a:xfrm>
          <a:prstGeom prst="rect">
            <a:avLst/>
          </a:prstGeom>
        </p:spPr>
      </p:pic>
      <p:pic>
        <p:nvPicPr>
          <p:cNvPr id="10" name="图片 9" descr="截屏2025-01-13 17.54.33"/>
          <p:cNvPicPr>
            <a:picLocks noChangeAspect="1"/>
          </p:cNvPicPr>
          <p:nvPr/>
        </p:nvPicPr>
        <p:blipFill>
          <a:blip r:embed="rId3"/>
          <a:stretch>
            <a:fillRect/>
          </a:stretch>
        </p:blipFill>
        <p:spPr>
          <a:xfrm>
            <a:off x="627380" y="5911850"/>
            <a:ext cx="11219815" cy="271780"/>
          </a:xfrm>
          <a:prstGeom prst="rect">
            <a:avLst/>
          </a:prstGeom>
        </p:spPr>
      </p:pic>
      <p:sp>
        <p:nvSpPr>
          <p:cNvPr id="3" name="文本框 2"/>
          <p:cNvSpPr txBox="1"/>
          <p:nvPr/>
        </p:nvSpPr>
        <p:spPr>
          <a:xfrm>
            <a:off x="4250055" y="453390"/>
            <a:ext cx="3691890" cy="364490"/>
          </a:xfrm>
          <a:prstGeom prst="rect">
            <a:avLst/>
          </a:prstGeom>
          <a:solidFill>
            <a:schemeClr val="accent2"/>
          </a:solidFill>
        </p:spPr>
        <p:txBody>
          <a:bodyPr wrap="square" rtlCol="0" anchor="t" anchorCtr="0">
            <a:noAutofit/>
          </a:bodyPr>
          <a:p>
            <a:pPr algn="ctr"/>
            <a:r>
              <a:rPr lang="zh-CN" altLang="en-US" b="1">
                <a:solidFill>
                  <a:schemeClr val="bg1"/>
                </a:solidFill>
              </a:rPr>
              <a:t>本页仅供内部学习，严</a:t>
            </a:r>
            <a:r>
              <a:rPr lang="zh-CN" altLang="en-US" b="1">
                <a:solidFill>
                  <a:schemeClr val="bg1"/>
                </a:solidFill>
              </a:rPr>
              <a:t>禁外发！</a:t>
            </a:r>
            <a:endParaRPr lang="zh-CN" altLang="en-US" b="1">
              <a:solidFill>
                <a:schemeClr val="bg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5601" name="image 5601"/>
          <p:cNvPicPr>
            <a:picLocks noChangeAspect="1"/>
          </p:cNvPicPr>
          <p:nvPr/>
        </p:nvPicPr>
        <p:blipFill>
          <a:blip r:embed="rId1"/>
          <a:srcRect/>
          <a:stretch>
            <a:fillRect/>
          </a:stretch>
        </p:blipFill>
        <p:spPr>
          <a:xfrm>
            <a:off x="0" y="16933"/>
            <a:ext cx="12226019" cy="684115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601" name="image 601"/>
          <p:cNvPicPr>
            <a:picLocks noChangeAspect="1"/>
          </p:cNvPicPr>
          <p:nvPr/>
        </p:nvPicPr>
        <p:blipFill>
          <a:blip r:embed="rId1"/>
          <a:srcRect/>
          <a:stretch>
            <a:fillRect/>
          </a:stretch>
        </p:blipFill>
        <p:spPr>
          <a:xfrm>
            <a:off x="0" y="-1143000"/>
            <a:ext cx="12192152" cy="9144114"/>
          </a:xfrm>
          <a:prstGeom prst="rect">
            <a:avLst/>
          </a:prstGeom>
        </p:spPr>
      </p:pic>
      <p:pic>
        <p:nvPicPr>
          <p:cNvPr id="9602" name="image 602"/>
          <p:cNvPicPr>
            <a:picLocks noChangeAspect="1"/>
          </p:cNvPicPr>
          <p:nvPr/>
        </p:nvPicPr>
        <p:blipFill>
          <a:blip r:embed="rId2"/>
          <a:srcRect/>
          <a:stretch>
            <a:fillRect/>
          </a:stretch>
        </p:blipFill>
        <p:spPr>
          <a:xfrm>
            <a:off x="0" y="878610"/>
            <a:ext cx="10662585" cy="5254909"/>
          </a:xfrm>
          <a:prstGeom prst="rect">
            <a:avLst/>
          </a:prstGeom>
        </p:spPr>
      </p:pic>
      <p:sp>
        <p:nvSpPr>
          <p:cNvPr id="603" name="Object 603"/>
          <p:cNvSpPr txBox="1"/>
          <p:nvPr/>
        </p:nvSpPr>
        <p:spPr>
          <a:xfrm>
            <a:off x="0" y="801259"/>
            <a:ext cx="10102850" cy="5270500"/>
          </a:xfrm>
          <a:prstGeom prst="rect">
            <a:avLst/>
          </a:prstGeom>
        </p:spPr>
        <p:txBody>
          <a:bodyPr vert="horz" wrap="square" lIns="0" tIns="54455" rIns="0" bIns="54039" rtlCol="0" anchor="ctr" anchorCtr="0">
            <a:noAutofit/>
          </a:bodyPr>
          <a:lstStyle/>
          <a:p>
            <a:pPr algn="ctr">
              <a:lnSpc>
                <a:spcPct val="100000"/>
              </a:lnSpc>
            </a:pPr>
            <a:r>
              <a:rPr lang="zh-CN" sz="1555" b="1" i="0" dirty="0" smtClean="0">
                <a:solidFill>
                  <a:srgbClr val="FFFFFF"/>
                </a:solidFill>
                <a:latin typeface="Times New Roman" panose="02020503050405090304" charset="0"/>
                <a:ea typeface="微软雅黑" panose="020B0503020204020204" charset="-122"/>
              </a:rPr>
              <a:t>www.gaoding.com</a:t>
            </a:r>
            <a:endParaRPr lang="zh-CN" altLang="en-US" sz="1555" b="1" i="0" dirty="0" smtClean="0">
              <a:solidFill>
                <a:srgbClr val="FFFFFF"/>
              </a:solidFill>
              <a:latin typeface="Times New Roman" panose="02020503050405090304" charset="0"/>
              <a:ea typeface="微软雅黑" panose="020B0503020204020204" charset="-122"/>
            </a:endParaRPr>
          </a:p>
        </p:txBody>
      </p:sp>
      <p:pic>
        <p:nvPicPr>
          <p:cNvPr id="9604" name="image 604"/>
          <p:cNvPicPr>
            <a:picLocks noChangeAspect="1"/>
          </p:cNvPicPr>
          <p:nvPr/>
        </p:nvPicPr>
        <p:blipFill>
          <a:blip r:embed="rId3"/>
          <a:srcRect/>
          <a:stretch>
            <a:fillRect/>
          </a:stretch>
        </p:blipFill>
        <p:spPr>
          <a:xfrm>
            <a:off x="6226744" y="1337244"/>
            <a:ext cx="4208913" cy="4208913"/>
          </a:xfrm>
          <a:prstGeom prst="rect">
            <a:avLst/>
          </a:prstGeom>
        </p:spPr>
      </p:pic>
      <p:pic>
        <p:nvPicPr>
          <p:cNvPr id="9605" name="image 605"/>
          <p:cNvPicPr>
            <a:picLocks noChangeAspect="1"/>
          </p:cNvPicPr>
          <p:nvPr/>
        </p:nvPicPr>
        <p:blipFill>
          <a:blip r:embed="rId4"/>
          <a:srcRect/>
          <a:stretch>
            <a:fillRect/>
          </a:stretch>
        </p:blipFill>
        <p:spPr>
          <a:xfrm>
            <a:off x="6538515" y="1649015"/>
            <a:ext cx="3585370" cy="3585370"/>
          </a:xfrm>
          <a:prstGeom prst="rect">
            <a:avLst/>
          </a:prstGeom>
        </p:spPr>
      </p:pic>
      <p:pic>
        <p:nvPicPr>
          <p:cNvPr id="9606" name="image 606"/>
          <p:cNvPicPr>
            <a:picLocks noChangeAspect="1"/>
          </p:cNvPicPr>
          <p:nvPr/>
        </p:nvPicPr>
        <p:blipFill>
          <a:blip r:embed="rId5"/>
          <a:srcRect/>
          <a:stretch>
            <a:fillRect/>
          </a:stretch>
        </p:blipFill>
        <p:spPr>
          <a:xfrm>
            <a:off x="6806292" y="1916792"/>
            <a:ext cx="3049816" cy="3049816"/>
          </a:xfrm>
          <a:prstGeom prst="rect">
            <a:avLst/>
          </a:prstGeom>
        </p:spPr>
      </p:pic>
      <p:pic>
        <p:nvPicPr>
          <p:cNvPr id="9607" name="image 607"/>
          <p:cNvPicPr>
            <a:picLocks noChangeAspect="1"/>
          </p:cNvPicPr>
          <p:nvPr/>
        </p:nvPicPr>
        <p:blipFill>
          <a:blip r:embed="rId6"/>
          <a:srcRect/>
          <a:stretch>
            <a:fillRect/>
          </a:stretch>
        </p:blipFill>
        <p:spPr>
          <a:xfrm>
            <a:off x="6120425" y="1230925"/>
            <a:ext cx="4421551" cy="4421551"/>
          </a:xfrm>
          <a:prstGeom prst="rect">
            <a:avLst/>
          </a:prstGeom>
        </p:spPr>
      </p:pic>
      <p:pic>
        <p:nvPicPr>
          <p:cNvPr id="9608" name="image 608"/>
          <p:cNvPicPr>
            <a:picLocks noChangeAspect="1"/>
          </p:cNvPicPr>
          <p:nvPr/>
        </p:nvPicPr>
        <p:blipFill>
          <a:blip r:embed="rId7"/>
          <a:srcRect/>
          <a:stretch>
            <a:fillRect/>
          </a:stretch>
        </p:blipFill>
        <p:spPr>
          <a:xfrm>
            <a:off x="7058965" y="2631109"/>
            <a:ext cx="2544470" cy="1621181"/>
          </a:xfrm>
          <a:prstGeom prst="rect">
            <a:avLst/>
          </a:prstGeom>
        </p:spPr>
      </p:pic>
      <p:sp>
        <p:nvSpPr>
          <p:cNvPr id="609" name="Object 609"/>
          <p:cNvSpPr txBox="1"/>
          <p:nvPr/>
        </p:nvSpPr>
        <p:spPr>
          <a:xfrm>
            <a:off x="7396326" y="2781789"/>
            <a:ext cx="1879600" cy="1320800"/>
          </a:xfrm>
          <a:prstGeom prst="rect">
            <a:avLst/>
          </a:prstGeom>
        </p:spPr>
        <p:txBody>
          <a:bodyPr vert="horz" wrap="square" lIns="0" tIns="0" rIns="0" bIns="0" rtlCol="0" anchor="t" anchorCtr="0">
            <a:noAutofit/>
          </a:bodyPr>
          <a:lstStyle/>
          <a:p>
            <a:pPr algn="ctr">
              <a:lnSpc>
                <a:spcPct val="100000"/>
              </a:lnSpc>
            </a:pPr>
            <a:r>
              <a:rPr lang="zh-CN" sz="10390" b="1" i="0" dirty="0" smtClean="0">
                <a:solidFill>
                  <a:srgbClr val="FFFFFF"/>
                </a:solidFill>
                <a:latin typeface="Times New Roman" panose="02020503050405090304" charset="0"/>
                <a:ea typeface="微软雅黑" panose="020B0503020204020204" charset="-122"/>
              </a:rPr>
              <a:t>02</a:t>
            </a:r>
            <a:endParaRPr lang="zh-CN" altLang="en-US" sz="10390" b="1" i="0" dirty="0" smtClean="0">
              <a:solidFill>
                <a:srgbClr val="FFFFFF"/>
              </a:solidFill>
              <a:latin typeface="Times New Roman" panose="02020503050405090304" charset="0"/>
              <a:ea typeface="微软雅黑" panose="020B0503020204020204" charset="-122"/>
            </a:endParaRPr>
          </a:p>
        </p:txBody>
      </p:sp>
      <p:pic>
        <p:nvPicPr>
          <p:cNvPr id="96011" name="image 6011"/>
          <p:cNvPicPr>
            <a:picLocks noChangeAspect="1"/>
          </p:cNvPicPr>
          <p:nvPr/>
        </p:nvPicPr>
        <p:blipFill>
          <a:blip r:embed="rId8"/>
          <a:srcRect/>
          <a:stretch>
            <a:fillRect/>
          </a:stretch>
        </p:blipFill>
        <p:spPr>
          <a:xfrm>
            <a:off x="1422400" y="1637527"/>
            <a:ext cx="1903037" cy="306345"/>
          </a:xfrm>
          <a:prstGeom prst="rect">
            <a:avLst/>
          </a:prstGeom>
        </p:spPr>
      </p:pic>
      <p:pic>
        <p:nvPicPr>
          <p:cNvPr id="96012" name="image 6012"/>
          <p:cNvPicPr>
            <a:picLocks noChangeAspect="1"/>
          </p:cNvPicPr>
          <p:nvPr/>
        </p:nvPicPr>
        <p:blipFill>
          <a:blip r:embed="rId9"/>
          <a:srcRect/>
          <a:stretch>
            <a:fillRect/>
          </a:stretch>
        </p:blipFill>
        <p:spPr>
          <a:xfrm>
            <a:off x="812800" y="2628900"/>
            <a:ext cx="2932741" cy="793239"/>
          </a:xfrm>
          <a:prstGeom prst="rect">
            <a:avLst/>
          </a:prstGeom>
        </p:spPr>
      </p:pic>
      <p:sp>
        <p:nvSpPr>
          <p:cNvPr id="6013" name="Object 6013"/>
          <p:cNvSpPr txBox="1"/>
          <p:nvPr/>
        </p:nvSpPr>
        <p:spPr>
          <a:xfrm>
            <a:off x="812800" y="3142823"/>
            <a:ext cx="3581400" cy="965200"/>
          </a:xfrm>
          <a:prstGeom prst="rect">
            <a:avLst/>
          </a:prstGeom>
        </p:spPr>
        <p:txBody>
          <a:bodyPr vert="horz" wrap="square" lIns="0" tIns="0" rIns="0" bIns="0" rtlCol="0" anchor="t" anchorCtr="0">
            <a:noAutofit/>
          </a:bodyPr>
          <a:lstStyle/>
          <a:p>
            <a:pPr algn="l">
              <a:lnSpc>
                <a:spcPct val="100000"/>
              </a:lnSpc>
            </a:pPr>
            <a:r>
              <a:rPr lang="zh-CN" sz="6230" b="0" i="0" dirty="0" smtClean="0">
                <a:blipFill>
                  <a:blip r:embed="rId10"/>
                  <a:stretch>
                    <a:fillRect/>
                  </a:stretch>
                </a:blipFill>
                <a:latin typeface="Impact" panose="020B0806030902050204" charset="0"/>
                <a:ea typeface="微软雅黑" panose="020B0503020204020204" charset="-122"/>
              </a:rPr>
              <a:t>产品背景</a:t>
            </a:r>
            <a:endParaRPr lang="zh-CN" altLang="en-US" sz="6230" b="0" i="0" dirty="0" smtClean="0">
              <a:blipFill>
                <a:blip r:embed="rId10"/>
                <a:stretch>
                  <a:fillRect/>
                </a:stretch>
              </a:blipFill>
              <a:latin typeface="Impact" panose="020B0806030902050204" charset="0"/>
              <a:ea typeface="微软雅黑" panose="020B0503020204020204" charset="-122"/>
            </a:endParaRPr>
          </a:p>
        </p:txBody>
      </p:sp>
      <p:pic>
        <p:nvPicPr>
          <p:cNvPr id="96014" name="image 6014"/>
          <p:cNvPicPr>
            <a:picLocks noChangeAspect="1"/>
          </p:cNvPicPr>
          <p:nvPr/>
        </p:nvPicPr>
        <p:blipFill>
          <a:blip r:embed="rId11"/>
          <a:srcRect/>
          <a:stretch>
            <a:fillRect/>
          </a:stretch>
        </p:blipFill>
        <p:spPr>
          <a:xfrm>
            <a:off x="812800" y="3624559"/>
            <a:ext cx="3327496" cy="363241"/>
          </a:xfrm>
          <a:prstGeom prst="rect">
            <a:avLst/>
          </a:prstGeom>
        </p:spPr>
      </p:pic>
      <p:pic>
        <p:nvPicPr>
          <p:cNvPr id="96015" name="image 6015"/>
          <p:cNvPicPr>
            <a:picLocks noChangeAspect="1"/>
          </p:cNvPicPr>
          <p:nvPr/>
        </p:nvPicPr>
        <p:blipFill>
          <a:blip r:embed="rId12"/>
          <a:srcRect/>
          <a:stretch>
            <a:fillRect/>
          </a:stretch>
        </p:blipFill>
        <p:spPr>
          <a:xfrm>
            <a:off x="1083342" y="5007267"/>
            <a:ext cx="1321582" cy="199733"/>
          </a:xfrm>
          <a:prstGeom prst="rect">
            <a:avLst/>
          </a:prstGeom>
        </p:spPr>
      </p:pic>
      <p:pic>
        <p:nvPicPr>
          <p:cNvPr id="96016" name="image 6016"/>
          <p:cNvPicPr>
            <a:picLocks noChangeAspect="1"/>
          </p:cNvPicPr>
          <p:nvPr/>
        </p:nvPicPr>
        <p:blipFill>
          <a:blip r:embed="rId13"/>
          <a:srcRect/>
          <a:stretch>
            <a:fillRect/>
          </a:stretch>
        </p:blipFill>
        <p:spPr>
          <a:xfrm>
            <a:off x="812800" y="5011226"/>
            <a:ext cx="195774" cy="195774"/>
          </a:xfrm>
          <a:prstGeom prst="rect">
            <a:avLst/>
          </a:prstGeom>
        </p:spPr>
      </p:pic>
      <p:pic>
        <p:nvPicPr>
          <p:cNvPr id="93017" name="image 3017"/>
          <p:cNvPicPr>
            <a:picLocks noChangeAspect="1"/>
          </p:cNvPicPr>
          <p:nvPr/>
        </p:nvPicPr>
        <p:blipFill>
          <a:blip r:embed="rId14"/>
          <a:srcRect/>
          <a:stretch>
            <a:fillRect/>
          </a:stretch>
        </p:blipFill>
        <p:spPr>
          <a:xfrm>
            <a:off x="738576" y="4239260"/>
            <a:ext cx="2953555" cy="87345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701" name="image 701"/>
          <p:cNvPicPr>
            <a:picLocks noChangeAspect="1"/>
          </p:cNvPicPr>
          <p:nvPr/>
        </p:nvPicPr>
        <p:blipFill>
          <a:blip r:embed="rId1"/>
          <a:srcRect/>
          <a:stretch>
            <a:fillRect/>
          </a:stretch>
        </p:blipFill>
        <p:spPr>
          <a:xfrm>
            <a:off x="-459573" y="-1284685"/>
            <a:ext cx="12874703" cy="9656027"/>
          </a:xfrm>
          <a:prstGeom prst="rect">
            <a:avLst/>
          </a:prstGeom>
        </p:spPr>
      </p:pic>
      <p:pic>
        <p:nvPicPr>
          <p:cNvPr id="9702" name="image 702"/>
          <p:cNvPicPr>
            <a:picLocks noChangeAspect="1"/>
          </p:cNvPicPr>
          <p:nvPr/>
        </p:nvPicPr>
        <p:blipFill>
          <a:blip r:embed="rId2"/>
          <a:srcRect/>
          <a:stretch>
            <a:fillRect/>
          </a:stretch>
        </p:blipFill>
        <p:spPr>
          <a:xfrm>
            <a:off x="4549518" y="4989285"/>
            <a:ext cx="2388726" cy="691327"/>
          </a:xfrm>
          <a:prstGeom prst="rect">
            <a:avLst/>
          </a:prstGeom>
        </p:spPr>
      </p:pic>
      <p:pic>
        <p:nvPicPr>
          <p:cNvPr id="9703" name="image 703"/>
          <p:cNvPicPr>
            <a:picLocks noChangeAspect="1"/>
          </p:cNvPicPr>
          <p:nvPr/>
        </p:nvPicPr>
        <p:blipFill>
          <a:blip r:embed="rId2"/>
          <a:srcRect/>
          <a:stretch>
            <a:fillRect/>
          </a:stretch>
        </p:blipFill>
        <p:spPr>
          <a:xfrm>
            <a:off x="8066148" y="4989285"/>
            <a:ext cx="2388355" cy="691327"/>
          </a:xfrm>
          <a:prstGeom prst="rect">
            <a:avLst/>
          </a:prstGeom>
        </p:spPr>
      </p:pic>
      <p:pic>
        <p:nvPicPr>
          <p:cNvPr id="9704" name="image 704"/>
          <p:cNvPicPr>
            <a:picLocks noChangeAspect="1"/>
          </p:cNvPicPr>
          <p:nvPr/>
        </p:nvPicPr>
        <p:blipFill>
          <a:blip r:embed="rId3"/>
          <a:srcRect/>
          <a:stretch>
            <a:fillRect/>
          </a:stretch>
        </p:blipFill>
        <p:spPr>
          <a:xfrm>
            <a:off x="4499239" y="658999"/>
            <a:ext cx="3289921" cy="1043319"/>
          </a:xfrm>
          <a:prstGeom prst="rect">
            <a:avLst/>
          </a:prstGeom>
        </p:spPr>
      </p:pic>
      <p:sp>
        <p:nvSpPr>
          <p:cNvPr id="705" name="Object 705"/>
          <p:cNvSpPr txBox="1"/>
          <p:nvPr/>
        </p:nvSpPr>
        <p:spPr>
          <a:xfrm>
            <a:off x="1165225" y="497205"/>
            <a:ext cx="7358380" cy="1181100"/>
          </a:xfrm>
          <a:prstGeom prst="rect">
            <a:avLst/>
          </a:prstGeom>
        </p:spPr>
        <p:txBody>
          <a:bodyPr vert="horz" wrap="square" lIns="0" tIns="0" rIns="0" bIns="0" rtlCol="0" anchor="t" anchorCtr="0">
            <a:noAutofit/>
          </a:bodyPr>
          <a:lstStyle/>
          <a:p>
            <a:pPr algn="l">
              <a:lnSpc>
                <a:spcPct val="110000"/>
              </a:lnSpc>
            </a:pPr>
            <a:r>
              <a:rPr lang="zh-CN" sz="3200" b="1" dirty="0" smtClean="0">
                <a:solidFill>
                  <a:srgbClr val="FFFFFF"/>
                </a:solidFill>
                <a:latin typeface="Times New Roman" panose="02020503050405090304" charset="0"/>
                <a:ea typeface="微软雅黑" panose="020B0503020204020204" charset="-122"/>
                <a:sym typeface="+mn-ea"/>
              </a:rPr>
              <a:t>健康风险与医疗资源现状</a:t>
            </a:r>
            <a:r>
              <a:rPr lang="en-US" altLang="zh-CN" sz="3200" b="1" dirty="0" smtClean="0">
                <a:solidFill>
                  <a:srgbClr val="FFFFFF"/>
                </a:solidFill>
                <a:latin typeface="Times New Roman" panose="02020503050405090304" charset="0"/>
                <a:ea typeface="微软雅黑" panose="020B0503020204020204" charset="-122"/>
                <a:sym typeface="+mn-ea"/>
              </a:rPr>
              <a:t>1/2</a:t>
            </a:r>
            <a:endParaRPr lang="en-US" altLang="zh-CN" sz="3200" b="1" i="0" dirty="0" smtClean="0">
              <a:solidFill>
                <a:srgbClr val="FFFFFF"/>
              </a:solidFill>
              <a:latin typeface="Times New Roman" panose="02020503050405090304" charset="0"/>
              <a:ea typeface="微软雅黑" panose="020B0503020204020204" charset="-122"/>
              <a:sym typeface="+mn-ea"/>
            </a:endParaRPr>
          </a:p>
        </p:txBody>
      </p:sp>
      <p:pic>
        <p:nvPicPr>
          <p:cNvPr id="9706" name="image 706"/>
          <p:cNvPicPr>
            <a:picLocks noChangeAspect="1"/>
          </p:cNvPicPr>
          <p:nvPr/>
        </p:nvPicPr>
        <p:blipFill>
          <a:blip r:embed="rId4"/>
          <a:srcRect/>
          <a:stretch>
            <a:fillRect/>
          </a:stretch>
        </p:blipFill>
        <p:spPr>
          <a:xfrm>
            <a:off x="1534936" y="1933279"/>
            <a:ext cx="4673094" cy="1611981"/>
          </a:xfrm>
          <a:prstGeom prst="rect">
            <a:avLst/>
          </a:prstGeom>
        </p:spPr>
      </p:pic>
      <p:pic>
        <p:nvPicPr>
          <p:cNvPr id="9707" name="image 707"/>
          <p:cNvPicPr>
            <a:picLocks noChangeAspect="1"/>
          </p:cNvPicPr>
          <p:nvPr/>
        </p:nvPicPr>
        <p:blipFill>
          <a:blip r:embed="rId5"/>
          <a:srcRect/>
          <a:stretch>
            <a:fillRect/>
          </a:stretch>
        </p:blipFill>
        <p:spPr>
          <a:xfrm>
            <a:off x="931333" y="899829"/>
            <a:ext cx="4010353" cy="435541"/>
          </a:xfrm>
          <a:prstGeom prst="rect">
            <a:avLst/>
          </a:prstGeom>
        </p:spPr>
      </p:pic>
      <p:pic>
        <p:nvPicPr>
          <p:cNvPr id="97010" name="image 7010"/>
          <p:cNvPicPr>
            <a:picLocks noChangeAspect="1"/>
          </p:cNvPicPr>
          <p:nvPr/>
        </p:nvPicPr>
        <p:blipFill>
          <a:blip r:embed="rId6"/>
          <a:srcRect/>
          <a:stretch>
            <a:fillRect/>
          </a:stretch>
        </p:blipFill>
        <p:spPr>
          <a:xfrm>
            <a:off x="5646930" y="2812918"/>
            <a:ext cx="36103" cy="2522030"/>
          </a:xfrm>
          <a:prstGeom prst="rect">
            <a:avLst/>
          </a:prstGeom>
        </p:spPr>
      </p:pic>
      <p:pic>
        <p:nvPicPr>
          <p:cNvPr id="97011" name="image 7011"/>
          <p:cNvPicPr>
            <a:picLocks noChangeAspect="1"/>
          </p:cNvPicPr>
          <p:nvPr/>
        </p:nvPicPr>
        <p:blipFill>
          <a:blip r:embed="rId7"/>
          <a:srcRect/>
          <a:stretch>
            <a:fillRect/>
          </a:stretch>
        </p:blipFill>
        <p:spPr>
          <a:xfrm>
            <a:off x="4848172" y="4059299"/>
            <a:ext cx="1738147" cy="36103"/>
          </a:xfrm>
          <a:prstGeom prst="rect">
            <a:avLst/>
          </a:prstGeom>
        </p:spPr>
      </p:pic>
      <p:grpSp>
        <p:nvGrpSpPr>
          <p:cNvPr id="7012" name="组合 7012"/>
          <p:cNvGrpSpPr/>
          <p:nvPr/>
        </p:nvGrpSpPr>
        <p:grpSpPr>
          <a:xfrm>
            <a:off x="5578705" y="3971133"/>
            <a:ext cx="199810" cy="199810"/>
            <a:chOff x="11157409" y="7942266"/>
            <a:chExt cx="399620" cy="399620"/>
          </a:xfrm>
        </p:grpSpPr>
        <p:sp>
          <p:nvSpPr>
            <p:cNvPr id="7013" name="Object 7013"/>
            <p:cNvSpPr txBox="1"/>
            <p:nvPr/>
          </p:nvSpPr>
          <p:spPr>
            <a:xfrm>
              <a:off x="11151379" y="7936235"/>
              <a:ext cx="411681" cy="411681"/>
            </a:xfrm>
            <a:prstGeom prst="rect">
              <a:avLst/>
            </a:prstGeom>
            <a:blipFill dpi="0" rotWithShape="1">
              <a:blip r:embed="rId8"/>
              <a:srcRect/>
              <a:stretch>
                <a:fillRect/>
              </a:stretch>
            </a:blipFill>
          </p:spPr>
          <p:txBody>
            <a:bodyPr wrap="square" lIns="0" tIns="0" rIns="0" bIns="0" rtlCol="0" anchorCtr="0">
              <a:noAutofit/>
            </a:bodyPr>
            <a:lstStyle/>
            <a:p>
              <a:endParaRPr sz="900"/>
            </a:p>
          </p:txBody>
        </p:sp>
      </p:grpSp>
      <p:grpSp>
        <p:nvGrpSpPr>
          <p:cNvPr id="7014" name="组合 7014"/>
          <p:cNvGrpSpPr/>
          <p:nvPr/>
        </p:nvGrpSpPr>
        <p:grpSpPr>
          <a:xfrm>
            <a:off x="3269269" y="3380145"/>
            <a:ext cx="1443136" cy="1443136"/>
            <a:chOff x="6538538" y="6760290"/>
            <a:chExt cx="2886271" cy="2886271"/>
          </a:xfrm>
        </p:grpSpPr>
        <p:sp>
          <p:nvSpPr>
            <p:cNvPr id="7015" name="Object 7015"/>
            <p:cNvSpPr txBox="1"/>
            <p:nvPr/>
          </p:nvSpPr>
          <p:spPr>
            <a:xfrm>
              <a:off x="6532508" y="6754260"/>
              <a:ext cx="2898493" cy="2898332"/>
            </a:xfrm>
            <a:prstGeom prst="rect">
              <a:avLst/>
            </a:prstGeom>
            <a:blipFill dpi="0" rotWithShape="1">
              <a:blip r:embed="rId9"/>
              <a:srcRect/>
              <a:stretch>
                <a:fillRect/>
              </a:stretch>
            </a:blipFill>
          </p:spPr>
          <p:txBody>
            <a:bodyPr wrap="square" lIns="0" tIns="0" rIns="0" bIns="0" rtlCol="0" anchorCtr="0">
              <a:noAutofit/>
            </a:bodyPr>
            <a:lstStyle/>
            <a:p>
              <a:endParaRPr sz="900"/>
            </a:p>
          </p:txBody>
        </p:sp>
      </p:grpSp>
      <p:grpSp>
        <p:nvGrpSpPr>
          <p:cNvPr id="7016" name="组合 7016"/>
          <p:cNvGrpSpPr/>
          <p:nvPr/>
        </p:nvGrpSpPr>
        <p:grpSpPr>
          <a:xfrm>
            <a:off x="6692656" y="3380145"/>
            <a:ext cx="1443136" cy="1443136"/>
            <a:chOff x="13385312" y="6760290"/>
            <a:chExt cx="2886271" cy="2886271"/>
          </a:xfrm>
        </p:grpSpPr>
        <p:sp>
          <p:nvSpPr>
            <p:cNvPr id="7017" name="Object 7017"/>
            <p:cNvSpPr txBox="1"/>
            <p:nvPr/>
          </p:nvSpPr>
          <p:spPr>
            <a:xfrm>
              <a:off x="13379282" y="6754260"/>
              <a:ext cx="2898493" cy="2898332"/>
            </a:xfrm>
            <a:prstGeom prst="rect">
              <a:avLst/>
            </a:prstGeom>
            <a:blipFill dpi="0" rotWithShape="1">
              <a:blip r:embed="rId9"/>
              <a:srcRect/>
              <a:stretch>
                <a:fillRect/>
              </a:stretch>
            </a:blipFill>
          </p:spPr>
          <p:txBody>
            <a:bodyPr wrap="square" lIns="0" tIns="0" rIns="0" bIns="0" rtlCol="0" anchorCtr="0">
              <a:noAutofit/>
            </a:bodyPr>
            <a:lstStyle/>
            <a:p>
              <a:endParaRPr sz="900"/>
            </a:p>
          </p:txBody>
        </p:sp>
      </p:grpSp>
      <p:pic>
        <p:nvPicPr>
          <p:cNvPr id="97018" name="image 7018"/>
          <p:cNvPicPr>
            <a:picLocks noChangeAspect="1"/>
          </p:cNvPicPr>
          <p:nvPr/>
        </p:nvPicPr>
        <p:blipFill>
          <a:blip r:embed="rId10"/>
          <a:srcRect/>
          <a:stretch>
            <a:fillRect/>
          </a:stretch>
        </p:blipFill>
        <p:spPr>
          <a:xfrm>
            <a:off x="3407126" y="3545260"/>
            <a:ext cx="1167502" cy="1167502"/>
          </a:xfrm>
          <a:prstGeom prst="rect">
            <a:avLst/>
          </a:prstGeom>
        </p:spPr>
      </p:pic>
      <p:pic>
        <p:nvPicPr>
          <p:cNvPr id="97019" name="image 7019"/>
          <p:cNvPicPr>
            <a:picLocks noChangeAspect="1"/>
          </p:cNvPicPr>
          <p:nvPr/>
        </p:nvPicPr>
        <p:blipFill>
          <a:blip r:embed="rId11"/>
          <a:srcRect/>
          <a:stretch>
            <a:fillRect/>
          </a:stretch>
        </p:blipFill>
        <p:spPr>
          <a:xfrm>
            <a:off x="6904688" y="3561382"/>
            <a:ext cx="1019233" cy="1019233"/>
          </a:xfrm>
          <a:prstGeom prst="rect">
            <a:avLst/>
          </a:prstGeom>
        </p:spPr>
      </p:pic>
      <p:sp>
        <p:nvSpPr>
          <p:cNvPr id="7020" name="Object 7020"/>
          <p:cNvSpPr txBox="1"/>
          <p:nvPr/>
        </p:nvSpPr>
        <p:spPr>
          <a:xfrm>
            <a:off x="3236464" y="2380371"/>
            <a:ext cx="1568450" cy="412750"/>
          </a:xfrm>
          <a:prstGeom prst="rect">
            <a:avLst/>
          </a:prstGeom>
        </p:spPr>
        <p:txBody>
          <a:bodyPr vert="horz" wrap="square" lIns="0" tIns="0" rIns="0" bIns="0" rtlCol="0" anchor="t" anchorCtr="0">
            <a:noAutofit/>
          </a:bodyPr>
          <a:lstStyle/>
          <a:p>
            <a:pPr algn="l">
              <a:lnSpc>
                <a:spcPct val="110000"/>
              </a:lnSpc>
            </a:pPr>
            <a:r>
              <a:rPr lang="zh-CN" sz="2635" b="1" i="0" dirty="0" smtClean="0">
                <a:solidFill>
                  <a:srgbClr val="FFFFFF"/>
                </a:solidFill>
                <a:latin typeface="Times New Roman" panose="02020503050405090304" charset="0"/>
                <a:ea typeface="微软雅黑" panose="020B0503020204020204" charset="-122"/>
              </a:rPr>
              <a:t>健康风险</a:t>
            </a:r>
            <a:endParaRPr lang="zh-CN" altLang="en-US" sz="2635" b="1" i="0" dirty="0" smtClean="0">
              <a:solidFill>
                <a:srgbClr val="FFFFFF"/>
              </a:solidFill>
              <a:latin typeface="Times New Roman" panose="02020503050405090304" charset="0"/>
              <a:ea typeface="微软雅黑" panose="020B0503020204020204" charset="-122"/>
            </a:endParaRPr>
          </a:p>
        </p:txBody>
      </p:sp>
      <p:grpSp>
        <p:nvGrpSpPr>
          <p:cNvPr id="7021" name="组合 7021"/>
          <p:cNvGrpSpPr/>
          <p:nvPr/>
        </p:nvGrpSpPr>
        <p:grpSpPr>
          <a:xfrm>
            <a:off x="1091379" y="3482905"/>
            <a:ext cx="1615849" cy="412887"/>
            <a:chOff x="2182758" y="6965809"/>
            <a:chExt cx="3231697" cy="825774"/>
          </a:xfrm>
        </p:grpSpPr>
        <p:sp>
          <p:nvSpPr>
            <p:cNvPr id="7022" name="Object 7022"/>
            <p:cNvSpPr txBox="1"/>
            <p:nvPr/>
          </p:nvSpPr>
          <p:spPr>
            <a:xfrm>
              <a:off x="2176727" y="6959779"/>
              <a:ext cx="3243758" cy="837835"/>
            </a:xfrm>
            <a:prstGeom prst="rect">
              <a:avLst/>
            </a:prstGeom>
            <a:blipFill dpi="0" rotWithShape="1">
              <a:blip r:embed="rId12"/>
              <a:srcRect/>
              <a:stretch>
                <a:fillRect/>
              </a:stretch>
            </a:blipFill>
          </p:spPr>
          <p:txBody>
            <a:bodyPr wrap="square" lIns="0" tIns="0" rIns="0" bIns="0" rtlCol="0" anchorCtr="0">
              <a:noAutofit/>
            </a:bodyPr>
            <a:lstStyle/>
            <a:p>
              <a:endParaRPr sz="900"/>
            </a:p>
          </p:txBody>
        </p:sp>
      </p:grpSp>
      <p:sp>
        <p:nvSpPr>
          <p:cNvPr id="7023" name="Object 7023"/>
          <p:cNvSpPr txBox="1"/>
          <p:nvPr/>
        </p:nvSpPr>
        <p:spPr>
          <a:xfrm>
            <a:off x="1195705" y="3433445"/>
            <a:ext cx="1569085" cy="495300"/>
          </a:xfrm>
          <a:prstGeom prst="rect">
            <a:avLst/>
          </a:prstGeom>
        </p:spPr>
        <p:txBody>
          <a:bodyPr vert="horz" wrap="square" lIns="0" tIns="0" rIns="0" bIns="0" rtlCol="0" anchor="t" anchorCtr="0">
            <a:noAutofit/>
          </a:bodyPr>
          <a:lstStyle/>
          <a:p>
            <a:pPr algn="ctr">
              <a:lnSpc>
                <a:spcPct val="128000"/>
              </a:lnSpc>
            </a:pPr>
            <a:r>
              <a:rPr lang="zh-CN" sz="2425" b="1" i="0" dirty="0" smtClean="0">
                <a:solidFill>
                  <a:srgbClr val="EE7A3D"/>
                </a:solidFill>
                <a:latin typeface="Times New Roman" panose="02020503050405090304" charset="0"/>
                <a:ea typeface="微软雅黑" panose="020B0503020204020204" charset="-122"/>
              </a:rPr>
              <a:t>老龄化</a:t>
            </a:r>
            <a:endParaRPr lang="zh-CN" altLang="en-US" sz="2425" b="1" i="0" dirty="0" smtClean="0">
              <a:solidFill>
                <a:srgbClr val="EE7A3D"/>
              </a:solidFill>
              <a:latin typeface="Times New Roman" panose="02020503050405090304" charset="0"/>
              <a:ea typeface="微软雅黑" panose="020B0503020204020204" charset="-122"/>
            </a:endParaRPr>
          </a:p>
        </p:txBody>
      </p:sp>
      <p:sp>
        <p:nvSpPr>
          <p:cNvPr id="7024" name="Object 7024"/>
          <p:cNvSpPr txBox="1"/>
          <p:nvPr/>
        </p:nvSpPr>
        <p:spPr>
          <a:xfrm>
            <a:off x="6409706" y="2380371"/>
            <a:ext cx="2355850" cy="412750"/>
          </a:xfrm>
          <a:prstGeom prst="rect">
            <a:avLst/>
          </a:prstGeom>
        </p:spPr>
        <p:txBody>
          <a:bodyPr vert="horz" wrap="square" lIns="0" tIns="0" rIns="0" bIns="0" rtlCol="0" anchor="t" anchorCtr="0">
            <a:noAutofit/>
          </a:bodyPr>
          <a:lstStyle/>
          <a:p>
            <a:pPr algn="l">
              <a:lnSpc>
                <a:spcPct val="110000"/>
              </a:lnSpc>
            </a:pPr>
            <a:r>
              <a:rPr lang="zh-CN" sz="2635" b="1" i="0" dirty="0" smtClean="0">
                <a:solidFill>
                  <a:srgbClr val="FFFFFF"/>
                </a:solidFill>
                <a:latin typeface="Times New Roman" panose="02020503050405090304" charset="0"/>
                <a:ea typeface="微软雅黑" panose="020B0503020204020204" charset="-122"/>
              </a:rPr>
              <a:t>医疗资源现状</a:t>
            </a:r>
            <a:endParaRPr lang="zh-CN" altLang="en-US" sz="2635" b="1" i="0" dirty="0" smtClean="0">
              <a:solidFill>
                <a:srgbClr val="FFFFFF"/>
              </a:solidFill>
              <a:latin typeface="Times New Roman" panose="02020503050405090304" charset="0"/>
              <a:ea typeface="微软雅黑" panose="020B0503020204020204" charset="-122"/>
            </a:endParaRPr>
          </a:p>
        </p:txBody>
      </p:sp>
      <p:grpSp>
        <p:nvGrpSpPr>
          <p:cNvPr id="7025" name="组合 7025"/>
          <p:cNvGrpSpPr/>
          <p:nvPr/>
        </p:nvGrpSpPr>
        <p:grpSpPr>
          <a:xfrm>
            <a:off x="968693" y="4296728"/>
            <a:ext cx="1738313" cy="529273"/>
            <a:chOff x="2182758" y="8593559"/>
            <a:chExt cx="3231697" cy="825774"/>
          </a:xfrm>
        </p:grpSpPr>
        <p:sp>
          <p:nvSpPr>
            <p:cNvPr id="7026" name="Object 7026"/>
            <p:cNvSpPr txBox="1"/>
            <p:nvPr/>
          </p:nvSpPr>
          <p:spPr>
            <a:xfrm>
              <a:off x="2176727" y="8587528"/>
              <a:ext cx="3243758" cy="837835"/>
            </a:xfrm>
            <a:prstGeom prst="rect">
              <a:avLst/>
            </a:prstGeom>
            <a:blipFill dpi="0" rotWithShape="1">
              <a:blip r:embed="rId12"/>
              <a:srcRect/>
              <a:stretch>
                <a:fillRect/>
              </a:stretch>
            </a:blipFill>
          </p:spPr>
          <p:txBody>
            <a:bodyPr wrap="square" lIns="0" tIns="0" rIns="0" bIns="0" rtlCol="0" anchorCtr="0">
              <a:noAutofit/>
            </a:bodyPr>
            <a:lstStyle/>
            <a:p>
              <a:endParaRPr sz="900"/>
            </a:p>
          </p:txBody>
        </p:sp>
      </p:grpSp>
      <p:sp>
        <p:nvSpPr>
          <p:cNvPr id="7027" name="Object 7027"/>
          <p:cNvSpPr txBox="1"/>
          <p:nvPr/>
        </p:nvSpPr>
        <p:spPr>
          <a:xfrm>
            <a:off x="1076960" y="4334510"/>
            <a:ext cx="1633220" cy="495300"/>
          </a:xfrm>
          <a:prstGeom prst="rect">
            <a:avLst/>
          </a:prstGeom>
        </p:spPr>
        <p:txBody>
          <a:bodyPr vert="horz" wrap="square" lIns="0" tIns="0" rIns="0" bIns="0" rtlCol="0" anchor="t" anchorCtr="0">
            <a:noAutofit/>
          </a:bodyPr>
          <a:lstStyle/>
          <a:p>
            <a:pPr algn="ctr">
              <a:lnSpc>
                <a:spcPct val="128000"/>
              </a:lnSpc>
            </a:pPr>
            <a:r>
              <a:rPr lang="zh-CN" sz="2425" b="1" i="0" dirty="0" smtClean="0">
                <a:solidFill>
                  <a:srgbClr val="EE7A3D"/>
                </a:solidFill>
                <a:latin typeface="Times New Roman" panose="02020503050405090304" charset="0"/>
                <a:ea typeface="微软雅黑" panose="020B0503020204020204" charset="-122"/>
              </a:rPr>
              <a:t>慢病高发</a:t>
            </a:r>
            <a:endParaRPr lang="zh-CN" altLang="en-US" sz="2425" b="1" i="0" dirty="0" smtClean="0">
              <a:solidFill>
                <a:srgbClr val="EE7A3D"/>
              </a:solidFill>
              <a:latin typeface="Times New Roman" panose="02020503050405090304" charset="0"/>
              <a:ea typeface="微软雅黑" panose="020B0503020204020204" charset="-122"/>
            </a:endParaRPr>
          </a:p>
        </p:txBody>
      </p:sp>
      <p:grpSp>
        <p:nvGrpSpPr>
          <p:cNvPr id="7028" name="组合 7028"/>
          <p:cNvGrpSpPr/>
          <p:nvPr/>
        </p:nvGrpSpPr>
        <p:grpSpPr>
          <a:xfrm>
            <a:off x="8418823" y="3482905"/>
            <a:ext cx="2681798" cy="389811"/>
            <a:chOff x="16837646" y="6965809"/>
            <a:chExt cx="5363595" cy="779621"/>
          </a:xfrm>
        </p:grpSpPr>
        <p:sp>
          <p:nvSpPr>
            <p:cNvPr id="7029" name="Object 7029"/>
            <p:cNvSpPr txBox="1"/>
            <p:nvPr/>
          </p:nvSpPr>
          <p:spPr>
            <a:xfrm>
              <a:off x="16831615" y="6959779"/>
              <a:ext cx="5375656" cy="791682"/>
            </a:xfrm>
            <a:prstGeom prst="rect">
              <a:avLst/>
            </a:prstGeom>
            <a:blipFill dpi="0" rotWithShape="1">
              <a:blip r:embed="rId13"/>
              <a:srcRect/>
              <a:stretch>
                <a:fillRect/>
              </a:stretch>
            </a:blipFill>
          </p:spPr>
          <p:txBody>
            <a:bodyPr wrap="square" lIns="0" tIns="0" rIns="0" bIns="0" rtlCol="0" anchorCtr="0">
              <a:noAutofit/>
            </a:bodyPr>
            <a:lstStyle/>
            <a:p>
              <a:endParaRPr sz="900"/>
            </a:p>
          </p:txBody>
        </p:sp>
      </p:grpSp>
      <p:sp>
        <p:nvSpPr>
          <p:cNvPr id="7030" name="Object 7030"/>
          <p:cNvSpPr txBox="1"/>
          <p:nvPr/>
        </p:nvSpPr>
        <p:spPr>
          <a:xfrm>
            <a:off x="8523914" y="3427666"/>
            <a:ext cx="2470150" cy="495300"/>
          </a:xfrm>
          <a:prstGeom prst="rect">
            <a:avLst/>
          </a:prstGeom>
        </p:spPr>
        <p:txBody>
          <a:bodyPr vert="horz" wrap="square" lIns="0" tIns="0" rIns="0" bIns="0" rtlCol="0" anchor="t" anchorCtr="0">
            <a:noAutofit/>
          </a:bodyPr>
          <a:lstStyle/>
          <a:p>
            <a:pPr algn="ctr">
              <a:lnSpc>
                <a:spcPct val="128000"/>
              </a:lnSpc>
            </a:pPr>
            <a:r>
              <a:rPr lang="zh-CN" sz="2425" b="1" i="0" dirty="0" smtClean="0">
                <a:solidFill>
                  <a:srgbClr val="EE7A3D"/>
                </a:solidFill>
                <a:latin typeface="Times New Roman" panose="02020503050405090304" charset="0"/>
                <a:ea typeface="微软雅黑" panose="020B0503020204020204" charset="-122"/>
              </a:rPr>
              <a:t>住院医疗费用高昂</a:t>
            </a:r>
            <a:endParaRPr lang="zh-CN" altLang="en-US" sz="2425" b="1" i="0" dirty="0" smtClean="0">
              <a:solidFill>
                <a:srgbClr val="EE7A3D"/>
              </a:solidFill>
              <a:latin typeface="Times New Roman" panose="02020503050405090304" charset="0"/>
              <a:ea typeface="微软雅黑" panose="020B0503020204020204" charset="-122"/>
            </a:endParaRPr>
          </a:p>
        </p:txBody>
      </p:sp>
      <p:grpSp>
        <p:nvGrpSpPr>
          <p:cNvPr id="7031" name="组合 7031"/>
          <p:cNvGrpSpPr/>
          <p:nvPr/>
        </p:nvGrpSpPr>
        <p:grpSpPr>
          <a:xfrm>
            <a:off x="8418823" y="4308358"/>
            <a:ext cx="2681798" cy="389811"/>
            <a:chOff x="16837646" y="8616716"/>
            <a:chExt cx="5363595" cy="779621"/>
          </a:xfrm>
        </p:grpSpPr>
        <p:sp>
          <p:nvSpPr>
            <p:cNvPr id="7032" name="Object 7032"/>
            <p:cNvSpPr txBox="1"/>
            <p:nvPr/>
          </p:nvSpPr>
          <p:spPr>
            <a:xfrm>
              <a:off x="16831615" y="8610685"/>
              <a:ext cx="5375656" cy="791682"/>
            </a:xfrm>
            <a:prstGeom prst="rect">
              <a:avLst/>
            </a:prstGeom>
            <a:blipFill dpi="0" rotWithShape="1">
              <a:blip r:embed="rId13"/>
              <a:srcRect/>
              <a:stretch>
                <a:fillRect/>
              </a:stretch>
            </a:blipFill>
          </p:spPr>
          <p:txBody>
            <a:bodyPr wrap="square" lIns="0" tIns="0" rIns="0" bIns="0" rtlCol="0" anchorCtr="0">
              <a:noAutofit/>
            </a:bodyPr>
            <a:lstStyle/>
            <a:p>
              <a:endParaRPr sz="900"/>
            </a:p>
          </p:txBody>
        </p:sp>
      </p:grpSp>
      <p:sp>
        <p:nvSpPr>
          <p:cNvPr id="7033" name="Object 7033"/>
          <p:cNvSpPr txBox="1"/>
          <p:nvPr/>
        </p:nvSpPr>
        <p:spPr>
          <a:xfrm>
            <a:off x="8523914" y="4253119"/>
            <a:ext cx="2470150" cy="495300"/>
          </a:xfrm>
          <a:prstGeom prst="rect">
            <a:avLst/>
          </a:prstGeom>
        </p:spPr>
        <p:txBody>
          <a:bodyPr vert="horz" wrap="square" lIns="0" tIns="0" rIns="0" bIns="0" rtlCol="0" anchor="t" anchorCtr="0">
            <a:noAutofit/>
          </a:bodyPr>
          <a:lstStyle/>
          <a:p>
            <a:pPr algn="ctr">
              <a:lnSpc>
                <a:spcPct val="128000"/>
              </a:lnSpc>
            </a:pPr>
            <a:r>
              <a:rPr lang="zh-CN" sz="2425" b="1" i="0" dirty="0" smtClean="0">
                <a:solidFill>
                  <a:srgbClr val="EE7A3D"/>
                </a:solidFill>
                <a:latin typeface="Times New Roman" panose="02020503050405090304" charset="0"/>
                <a:ea typeface="微软雅黑" panose="020B0503020204020204" charset="-122"/>
              </a:rPr>
              <a:t>住院医疗资源紧张</a:t>
            </a:r>
            <a:endParaRPr lang="zh-CN" altLang="en-US" sz="2425" b="1" i="0" dirty="0" smtClean="0">
              <a:solidFill>
                <a:srgbClr val="EE7A3D"/>
              </a:solidFill>
              <a:latin typeface="Times New Roman" panose="02020503050405090304" charset="0"/>
              <a:ea typeface="微软雅黑" panose="020B0503020204020204" charset="-122"/>
            </a:endParaRPr>
          </a:p>
        </p:txBody>
      </p:sp>
      <p:grpSp>
        <p:nvGrpSpPr>
          <p:cNvPr id="2" name="组合 1"/>
          <p:cNvGrpSpPr/>
          <p:nvPr/>
        </p:nvGrpSpPr>
        <p:grpSpPr>
          <a:xfrm>
            <a:off x="643255" y="698500"/>
            <a:ext cx="246380" cy="246380"/>
            <a:chOff x="1013" y="1100"/>
            <a:chExt cx="388" cy="388"/>
          </a:xfrm>
        </p:grpSpPr>
        <p:pic>
          <p:nvPicPr>
            <p:cNvPr id="98016" name="image 8016"/>
            <p:cNvPicPr>
              <a:picLocks noChangeAspect="1"/>
            </p:cNvPicPr>
            <p:nvPr/>
          </p:nvPicPr>
          <p:blipFill>
            <a:blip r:embed="rId14"/>
            <a:srcRect/>
            <a:stretch>
              <a:fillRect/>
            </a:stretch>
          </p:blipFill>
          <p:spPr>
            <a:xfrm>
              <a:off x="1013" y="1100"/>
              <a:ext cx="389" cy="389"/>
            </a:xfrm>
            <a:prstGeom prst="rect">
              <a:avLst/>
            </a:prstGeom>
          </p:spPr>
        </p:pic>
        <p:pic>
          <p:nvPicPr>
            <p:cNvPr id="98017" name="image 8017"/>
            <p:cNvPicPr>
              <a:picLocks noChangeAspect="1"/>
            </p:cNvPicPr>
            <p:nvPr/>
          </p:nvPicPr>
          <p:blipFill>
            <a:blip r:embed="rId15"/>
            <a:srcRect/>
            <a:stretch>
              <a:fillRect/>
            </a:stretch>
          </p:blipFill>
          <p:spPr>
            <a:xfrm>
              <a:off x="1013" y="1100"/>
              <a:ext cx="389" cy="389"/>
            </a:xfrm>
            <a:prstGeom prst="rect">
              <a:avLst/>
            </a:prstGeom>
          </p:spPr>
        </p:pic>
        <p:pic>
          <p:nvPicPr>
            <p:cNvPr id="98018" name="image 8018"/>
            <p:cNvPicPr>
              <a:picLocks noChangeAspect="1"/>
            </p:cNvPicPr>
            <p:nvPr/>
          </p:nvPicPr>
          <p:blipFill>
            <a:blip r:embed="rId16"/>
            <a:srcRect/>
            <a:stretch>
              <a:fillRect/>
            </a:stretch>
          </p:blipFill>
          <p:spPr>
            <a:xfrm>
              <a:off x="1013" y="1100"/>
              <a:ext cx="146" cy="146"/>
            </a:xfrm>
            <a:prstGeom prst="rect">
              <a:avLst/>
            </a:prstGeom>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801" name="image 801"/>
          <p:cNvPicPr>
            <a:picLocks noChangeAspect="1"/>
          </p:cNvPicPr>
          <p:nvPr/>
        </p:nvPicPr>
        <p:blipFill>
          <a:blip r:embed="rId1"/>
          <a:srcRect/>
          <a:stretch>
            <a:fillRect/>
          </a:stretch>
        </p:blipFill>
        <p:spPr>
          <a:xfrm>
            <a:off x="0" y="-1143000"/>
            <a:ext cx="12192152" cy="9144114"/>
          </a:xfrm>
          <a:prstGeom prst="rect">
            <a:avLst/>
          </a:prstGeom>
        </p:spPr>
      </p:pic>
      <p:pic>
        <p:nvPicPr>
          <p:cNvPr id="9802" name="image 802"/>
          <p:cNvPicPr>
            <a:picLocks noChangeAspect="1"/>
          </p:cNvPicPr>
          <p:nvPr/>
        </p:nvPicPr>
        <p:blipFill>
          <a:blip r:embed="rId2"/>
          <a:srcRect/>
          <a:stretch>
            <a:fillRect/>
          </a:stretch>
        </p:blipFill>
        <p:spPr>
          <a:xfrm>
            <a:off x="179705" y="400050"/>
            <a:ext cx="10155555" cy="800100"/>
          </a:xfrm>
          <a:prstGeom prst="rect">
            <a:avLst/>
          </a:prstGeom>
        </p:spPr>
      </p:pic>
      <p:pic>
        <p:nvPicPr>
          <p:cNvPr id="9803" name="image 803"/>
          <p:cNvPicPr>
            <a:picLocks noChangeAspect="1"/>
          </p:cNvPicPr>
          <p:nvPr/>
        </p:nvPicPr>
        <p:blipFill>
          <a:blip r:embed="rId3"/>
          <a:srcRect/>
          <a:stretch>
            <a:fillRect/>
          </a:stretch>
        </p:blipFill>
        <p:spPr>
          <a:xfrm>
            <a:off x="728133" y="1754471"/>
            <a:ext cx="998225" cy="555059"/>
          </a:xfrm>
          <a:prstGeom prst="rect">
            <a:avLst/>
          </a:prstGeom>
        </p:spPr>
      </p:pic>
      <p:pic>
        <p:nvPicPr>
          <p:cNvPr id="9805" name="image 805"/>
          <p:cNvPicPr>
            <a:picLocks noChangeAspect="1"/>
          </p:cNvPicPr>
          <p:nvPr/>
        </p:nvPicPr>
        <p:blipFill>
          <a:blip r:embed="rId4"/>
          <a:srcRect/>
          <a:stretch>
            <a:fillRect/>
          </a:stretch>
        </p:blipFill>
        <p:spPr>
          <a:xfrm>
            <a:off x="2269067" y="1896645"/>
            <a:ext cx="3362467" cy="270710"/>
          </a:xfrm>
          <a:prstGeom prst="rect">
            <a:avLst/>
          </a:prstGeom>
        </p:spPr>
      </p:pic>
      <p:sp>
        <p:nvSpPr>
          <p:cNvPr id="806" name="Object 806"/>
          <p:cNvSpPr txBox="1"/>
          <p:nvPr/>
        </p:nvSpPr>
        <p:spPr>
          <a:xfrm>
            <a:off x="1080726" y="1669565"/>
            <a:ext cx="8255000" cy="501650"/>
          </a:xfrm>
          <a:prstGeom prst="rect">
            <a:avLst/>
          </a:prstGeom>
        </p:spPr>
        <p:txBody>
          <a:bodyPr vert="horz" wrap="square" lIns="0" tIns="0" rIns="0" bIns="0" rtlCol="0" anchor="t" anchorCtr="0">
            <a:noAutofit/>
          </a:bodyPr>
          <a:lstStyle/>
          <a:p>
            <a:pPr algn="l">
              <a:lnSpc>
                <a:spcPct val="100000"/>
              </a:lnSpc>
            </a:pPr>
            <a:r>
              <a:rPr lang="zh-CN" sz="4000" b="1" i="0" dirty="0" smtClean="0">
                <a:blipFill>
                  <a:blip r:embed="rId5"/>
                  <a:stretch>
                    <a:fillRect/>
                  </a:stretch>
                </a:blipFill>
                <a:latin typeface="Times New Roman" panose="02020503050405090304" charset="0"/>
                <a:ea typeface="微软雅黑" panose="020B0503020204020204" charset="-122"/>
              </a:rPr>
              <a:t>   </a:t>
            </a:r>
            <a:r>
              <a:rPr lang="zh-CN" sz="2800" b="1" i="0" dirty="0" smtClean="0">
                <a:blipFill>
                  <a:blip r:embed="rId5"/>
                  <a:stretch>
                    <a:fillRect/>
                  </a:stretch>
                </a:blipFill>
                <a:latin typeface="Times New Roman" panose="02020503050405090304" charset="0"/>
                <a:ea typeface="微软雅黑" panose="020B0503020204020204" charset="-122"/>
              </a:rPr>
              <a:t>老龄化加剧、慢病高发</a:t>
            </a:r>
            <a:endParaRPr lang="zh-CN" altLang="en-US" sz="2800" b="1" i="0" dirty="0" smtClean="0">
              <a:blipFill>
                <a:blip r:embed="rId5"/>
                <a:stretch>
                  <a:fillRect/>
                </a:stretch>
              </a:blipFill>
              <a:latin typeface="Times New Roman" panose="02020503050405090304" charset="0"/>
              <a:ea typeface="微软雅黑" panose="020B0503020204020204" charset="-122"/>
            </a:endParaRPr>
          </a:p>
        </p:txBody>
      </p:sp>
      <p:pic>
        <p:nvPicPr>
          <p:cNvPr id="9809" name="image 809"/>
          <p:cNvPicPr>
            <a:picLocks noChangeAspect="1"/>
          </p:cNvPicPr>
          <p:nvPr/>
        </p:nvPicPr>
        <p:blipFill>
          <a:blip r:embed="rId6"/>
          <a:srcRect/>
          <a:stretch>
            <a:fillRect/>
          </a:stretch>
        </p:blipFill>
        <p:spPr>
          <a:xfrm>
            <a:off x="931333" y="4817041"/>
            <a:ext cx="1076535" cy="555059"/>
          </a:xfrm>
          <a:prstGeom prst="rect">
            <a:avLst/>
          </a:prstGeom>
        </p:spPr>
      </p:pic>
      <p:pic>
        <p:nvPicPr>
          <p:cNvPr id="98010" name="image 8010"/>
          <p:cNvPicPr>
            <a:picLocks noChangeAspect="1"/>
          </p:cNvPicPr>
          <p:nvPr/>
        </p:nvPicPr>
        <p:blipFill>
          <a:blip r:embed="rId7"/>
          <a:srcRect/>
          <a:stretch>
            <a:fillRect/>
          </a:stretch>
        </p:blipFill>
        <p:spPr>
          <a:xfrm>
            <a:off x="6843735" y="2971800"/>
            <a:ext cx="2723598" cy="219275"/>
          </a:xfrm>
          <a:prstGeom prst="rect">
            <a:avLst/>
          </a:prstGeom>
        </p:spPr>
      </p:pic>
      <p:pic>
        <p:nvPicPr>
          <p:cNvPr id="98011" name="image 8011"/>
          <p:cNvPicPr>
            <a:picLocks noChangeAspect="1"/>
          </p:cNvPicPr>
          <p:nvPr/>
        </p:nvPicPr>
        <p:blipFill>
          <a:blip r:embed="rId8"/>
          <a:srcRect/>
          <a:stretch>
            <a:fillRect/>
          </a:stretch>
        </p:blipFill>
        <p:spPr>
          <a:xfrm>
            <a:off x="3192197" y="3207484"/>
            <a:ext cx="6375137" cy="570031"/>
          </a:xfrm>
          <a:prstGeom prst="rect">
            <a:avLst/>
          </a:prstGeom>
        </p:spPr>
      </p:pic>
      <p:sp>
        <p:nvSpPr>
          <p:cNvPr id="8012" name="Object 8012"/>
          <p:cNvSpPr txBox="1"/>
          <p:nvPr/>
        </p:nvSpPr>
        <p:spPr>
          <a:xfrm>
            <a:off x="3232187" y="3215337"/>
            <a:ext cx="6343650" cy="558800"/>
          </a:xfrm>
          <a:prstGeom prst="rect">
            <a:avLst/>
          </a:prstGeom>
        </p:spPr>
        <p:txBody>
          <a:bodyPr vert="horz" wrap="square" lIns="0" tIns="0" rIns="0" bIns="0" rtlCol="0" anchor="t" anchorCtr="0">
            <a:noAutofit/>
          </a:bodyPr>
          <a:lstStyle/>
          <a:p>
            <a:pPr algn="r">
              <a:lnSpc>
                <a:spcPct val="125000"/>
              </a:lnSpc>
            </a:pPr>
            <a:r>
              <a:rPr lang="zh-CN" sz="1245" b="1" i="0" dirty="0" smtClean="0">
                <a:solidFill>
                  <a:srgbClr val="FFFFFF"/>
                </a:solidFill>
                <a:latin typeface="Times New Roman" panose="02020503050405090304" charset="0"/>
                <a:ea typeface="微软雅黑" panose="020B0503020204020204" charset="-122"/>
              </a:rPr>
              <a:t>稿定设计是一个聚焦商业设计的多场景在线设计平台，我们打破了软硬件间的技术限制，汇集创意内容与设计工具于一体，为不同场景下的设计需求提供优质的解决方案。</a:t>
            </a:r>
            <a:endParaRPr lang="zh-CN" altLang="en-US" sz="1245" b="1" i="0" dirty="0" smtClean="0">
              <a:solidFill>
                <a:srgbClr val="FFFFFF"/>
              </a:solidFill>
              <a:latin typeface="Times New Roman" panose="02020503050405090304" charset="0"/>
              <a:ea typeface="微软雅黑" panose="020B0503020204020204" charset="-122"/>
            </a:endParaRPr>
          </a:p>
        </p:txBody>
      </p:sp>
      <p:pic>
        <p:nvPicPr>
          <p:cNvPr id="98013" name="image 8013"/>
          <p:cNvPicPr>
            <a:picLocks noChangeAspect="1"/>
          </p:cNvPicPr>
          <p:nvPr/>
        </p:nvPicPr>
        <p:blipFill>
          <a:blip r:embed="rId9"/>
          <a:srcRect/>
          <a:stretch>
            <a:fillRect/>
          </a:stretch>
        </p:blipFill>
        <p:spPr>
          <a:xfrm>
            <a:off x="931333" y="698500"/>
            <a:ext cx="4221524" cy="382602"/>
          </a:xfrm>
          <a:prstGeom prst="rect">
            <a:avLst/>
          </a:prstGeom>
        </p:spPr>
      </p:pic>
      <p:sp>
        <p:nvSpPr>
          <p:cNvPr id="8014" name="Object 8014"/>
          <p:cNvSpPr txBox="1"/>
          <p:nvPr/>
        </p:nvSpPr>
        <p:spPr>
          <a:xfrm>
            <a:off x="1014808" y="515491"/>
            <a:ext cx="9950450" cy="603250"/>
          </a:xfrm>
          <a:prstGeom prst="rect">
            <a:avLst/>
          </a:prstGeom>
        </p:spPr>
        <p:txBody>
          <a:bodyPr vert="horz" wrap="square" lIns="0" tIns="0" rIns="0" bIns="0" rtlCol="0" anchor="ctr" anchorCtr="0">
            <a:noAutofit/>
          </a:bodyPr>
          <a:lstStyle/>
          <a:p>
            <a:pPr algn="l">
              <a:lnSpc>
                <a:spcPct val="100000"/>
              </a:lnSpc>
            </a:pPr>
            <a:r>
              <a:rPr lang="zh-CN" sz="3200" b="1" i="0" dirty="0" smtClean="0">
                <a:blipFill>
                  <a:blip r:embed="rId10"/>
                  <a:stretch>
                    <a:fillRect/>
                  </a:stretch>
                </a:blipFill>
                <a:latin typeface="Impact" panose="020B0806030902050204" charset="0"/>
                <a:ea typeface="微软雅黑" panose="020B0503020204020204" charset="-122"/>
              </a:rPr>
              <a:t>健康风险与医疗资源现状</a:t>
            </a:r>
            <a:r>
              <a:rPr lang="en-US" altLang="zh-CN" sz="3200" b="1" i="0" dirty="0" smtClean="0">
                <a:blipFill>
                  <a:blip r:embed="rId10"/>
                  <a:stretch>
                    <a:fillRect/>
                  </a:stretch>
                </a:blipFill>
                <a:latin typeface="Impact" panose="020B0806030902050204" charset="0"/>
                <a:ea typeface="微软雅黑" panose="020B0503020204020204" charset="-122"/>
              </a:rPr>
              <a:t>2/2</a:t>
            </a:r>
            <a:r>
              <a:rPr lang="zh-CN" sz="3200" b="1" i="0" dirty="0" smtClean="0">
                <a:blipFill>
                  <a:blip r:embed="rId10"/>
                  <a:stretch>
                    <a:fillRect/>
                  </a:stretch>
                </a:blipFill>
                <a:latin typeface="Impact" panose="020B0806030902050204" charset="0"/>
                <a:ea typeface="微软雅黑" panose="020B0503020204020204" charset="-122"/>
              </a:rPr>
              <a:t>：人人难免要看病 </a:t>
            </a:r>
            <a:endParaRPr lang="zh-CN" altLang="en-US" sz="3200" b="1" i="0" dirty="0" smtClean="0">
              <a:blipFill>
                <a:blip r:embed="rId10"/>
                <a:stretch>
                  <a:fillRect/>
                </a:stretch>
              </a:blipFill>
              <a:latin typeface="Impact" panose="020B0806030902050204" charset="0"/>
              <a:ea typeface="微软雅黑" panose="020B0503020204020204" charset="-122"/>
            </a:endParaRPr>
          </a:p>
        </p:txBody>
      </p:sp>
      <p:pic>
        <p:nvPicPr>
          <p:cNvPr id="98015" name="image 8015"/>
          <p:cNvPicPr>
            <a:picLocks noChangeAspect="1"/>
          </p:cNvPicPr>
          <p:nvPr/>
        </p:nvPicPr>
        <p:blipFill>
          <a:blip r:embed="rId11"/>
          <a:srcRect/>
          <a:stretch>
            <a:fillRect/>
          </a:stretch>
        </p:blipFill>
        <p:spPr>
          <a:xfrm>
            <a:off x="931333" y="965200"/>
            <a:ext cx="5403205" cy="207505"/>
          </a:xfrm>
          <a:prstGeom prst="rect">
            <a:avLst/>
          </a:prstGeom>
        </p:spPr>
      </p:pic>
      <p:grpSp>
        <p:nvGrpSpPr>
          <p:cNvPr id="2" name="组合 1"/>
          <p:cNvGrpSpPr/>
          <p:nvPr/>
        </p:nvGrpSpPr>
        <p:grpSpPr>
          <a:xfrm>
            <a:off x="643255" y="652780"/>
            <a:ext cx="246380" cy="246380"/>
            <a:chOff x="1013" y="1100"/>
            <a:chExt cx="388" cy="388"/>
          </a:xfrm>
        </p:grpSpPr>
        <p:pic>
          <p:nvPicPr>
            <p:cNvPr id="98016" name="image 8016"/>
            <p:cNvPicPr>
              <a:picLocks noChangeAspect="1"/>
            </p:cNvPicPr>
            <p:nvPr/>
          </p:nvPicPr>
          <p:blipFill>
            <a:blip r:embed="rId12"/>
            <a:srcRect/>
            <a:stretch>
              <a:fillRect/>
            </a:stretch>
          </p:blipFill>
          <p:spPr>
            <a:xfrm>
              <a:off x="1013" y="1100"/>
              <a:ext cx="389" cy="389"/>
            </a:xfrm>
            <a:prstGeom prst="rect">
              <a:avLst/>
            </a:prstGeom>
          </p:spPr>
        </p:pic>
        <p:pic>
          <p:nvPicPr>
            <p:cNvPr id="98017" name="image 8017"/>
            <p:cNvPicPr>
              <a:picLocks noChangeAspect="1"/>
            </p:cNvPicPr>
            <p:nvPr/>
          </p:nvPicPr>
          <p:blipFill>
            <a:blip r:embed="rId13"/>
            <a:srcRect/>
            <a:stretch>
              <a:fillRect/>
            </a:stretch>
          </p:blipFill>
          <p:spPr>
            <a:xfrm>
              <a:off x="1013" y="1100"/>
              <a:ext cx="389" cy="389"/>
            </a:xfrm>
            <a:prstGeom prst="rect">
              <a:avLst/>
            </a:prstGeom>
          </p:spPr>
        </p:pic>
        <p:pic>
          <p:nvPicPr>
            <p:cNvPr id="98018" name="image 8018"/>
            <p:cNvPicPr>
              <a:picLocks noChangeAspect="1"/>
            </p:cNvPicPr>
            <p:nvPr/>
          </p:nvPicPr>
          <p:blipFill>
            <a:blip r:embed="rId14"/>
            <a:srcRect/>
            <a:stretch>
              <a:fillRect/>
            </a:stretch>
          </p:blipFill>
          <p:spPr>
            <a:xfrm>
              <a:off x="1013" y="1100"/>
              <a:ext cx="146" cy="146"/>
            </a:xfrm>
            <a:prstGeom prst="rect">
              <a:avLst/>
            </a:prstGeom>
          </p:spPr>
        </p:pic>
      </p:grpSp>
      <p:sp>
        <p:nvSpPr>
          <p:cNvPr id="8019" name="Object 8019"/>
          <p:cNvSpPr txBox="1"/>
          <p:nvPr/>
        </p:nvSpPr>
        <p:spPr>
          <a:xfrm>
            <a:off x="931333" y="2597872"/>
            <a:ext cx="6667500" cy="3267075"/>
          </a:xfrm>
          <a:prstGeom prst="rect">
            <a:avLst/>
          </a:prstGeom>
        </p:spPr>
        <p:txBody>
          <a:bodyPr vert="horz" wrap="square" lIns="0" tIns="0" rIns="0" bIns="0" rtlCol="0" anchor="t" anchorCtr="0">
            <a:spAutoFit/>
          </a:bodyPr>
          <a:lstStyle/>
          <a:p>
            <a:pPr algn="l">
              <a:lnSpc>
                <a:spcPct val="150000"/>
              </a:lnSpc>
            </a:pPr>
            <a:endParaRPr lang="zh-CN" altLang="en-US" sz="1770">
              <a:latin typeface="Times New Roman" panose="02020503050405090304" charset="0"/>
              <a:ea typeface="微软雅黑" panose="020B0503020204020204" charset="-122"/>
            </a:endParaRPr>
          </a:p>
          <a:p>
            <a:pPr algn="l">
              <a:lnSpc>
                <a:spcPct val="150000"/>
              </a:lnSpc>
            </a:pPr>
            <a:r>
              <a:rPr lang="zh-CN" sz="1770" b="1" i="0" dirty="0" smtClean="0">
                <a:solidFill>
                  <a:srgbClr val="000000"/>
                </a:solidFill>
                <a:latin typeface="Times New Roman" panose="02020503050405090304" charset="0"/>
                <a:ea typeface="微软雅黑" panose="020B0503020204020204" charset="-122"/>
              </a:rPr>
              <a:t>根据《2023 年全国医疗保障事业发展统计公报》数据显示：全国三级公立医院次均住院费用较高，2023 年 1 - 11 月已达 12,879.3 元，二级公立医院次均住院费用为 6,425.3 元。</a:t>
            </a:r>
            <a:endParaRPr lang="zh-CN" altLang="en-US" sz="1770">
              <a:latin typeface="Times New Roman" panose="02020503050405090304" charset="0"/>
              <a:ea typeface="微软雅黑" panose="020B0503020204020204" charset="-122"/>
            </a:endParaRPr>
          </a:p>
          <a:p>
            <a:pPr algn="l">
              <a:lnSpc>
                <a:spcPct val="150000"/>
              </a:lnSpc>
            </a:pPr>
            <a:endParaRPr lang="zh-CN" altLang="en-US" sz="1770">
              <a:latin typeface="Times New Roman" panose="02020503050405090304" charset="0"/>
              <a:ea typeface="微软雅黑" panose="020B0503020204020204" charset="-122"/>
            </a:endParaRPr>
          </a:p>
          <a:p>
            <a:pPr algn="l">
              <a:lnSpc>
                <a:spcPct val="150000"/>
              </a:lnSpc>
            </a:pPr>
            <a:r>
              <a:rPr lang="zh-CN" sz="1770" b="1" i="0" dirty="0" smtClean="0">
                <a:solidFill>
                  <a:srgbClr val="000000"/>
                </a:solidFill>
                <a:latin typeface="Times New Roman" panose="02020503050405090304" charset="0"/>
                <a:ea typeface="微软雅黑" panose="020B0503020204020204" charset="-122"/>
              </a:rPr>
              <a:t>住院率逐年上升，且优质住院资源紧张，病床使用率高，2023 年末医院病床使用率达 79.4%，其中三级医院 91.1%，二级医院 74.3%。二级及以上医院住院倾向持续升高，特需 / 国际部备受关注。</a:t>
            </a:r>
            <a:endParaRPr lang="zh-CN" altLang="en-US" sz="1770">
              <a:latin typeface="Times New Roman" panose="02020503050405090304" charset="0"/>
              <a:ea typeface="微软雅黑" panose="020B0503020204020204" charset="-122"/>
            </a:endParaRPr>
          </a:p>
        </p:txBody>
      </p:sp>
      <p:pic>
        <p:nvPicPr>
          <p:cNvPr id="98020" name="image 8020"/>
          <p:cNvPicPr>
            <a:picLocks noChangeAspect="1"/>
          </p:cNvPicPr>
          <p:nvPr/>
        </p:nvPicPr>
        <p:blipFill>
          <a:blip r:embed="rId15"/>
          <a:srcRect/>
          <a:stretch>
            <a:fillRect/>
          </a:stretch>
        </p:blipFill>
        <p:spPr>
          <a:xfrm>
            <a:off x="7719206" y="2640351"/>
            <a:ext cx="4341520" cy="1704299"/>
          </a:xfrm>
          <a:prstGeom prst="rect">
            <a:avLst/>
          </a:prstGeom>
        </p:spPr>
      </p:pic>
      <p:pic>
        <p:nvPicPr>
          <p:cNvPr id="98021" name="image 8021"/>
          <p:cNvPicPr>
            <a:picLocks noChangeAspect="1"/>
          </p:cNvPicPr>
          <p:nvPr/>
        </p:nvPicPr>
        <p:blipFill>
          <a:blip r:embed="rId16"/>
          <a:srcRect/>
          <a:stretch>
            <a:fillRect/>
          </a:stretch>
        </p:blipFill>
        <p:spPr>
          <a:xfrm>
            <a:off x="7799188" y="4344649"/>
            <a:ext cx="4006342" cy="239649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906" name="image 906"/>
          <p:cNvPicPr>
            <a:picLocks noChangeAspect="1"/>
          </p:cNvPicPr>
          <p:nvPr/>
        </p:nvPicPr>
        <p:blipFill>
          <a:blip r:embed="rId1"/>
          <a:srcRect/>
          <a:stretch>
            <a:fillRect/>
          </a:stretch>
        </p:blipFill>
        <p:spPr>
          <a:xfrm>
            <a:off x="752863" y="939800"/>
            <a:ext cx="10686275" cy="12700"/>
          </a:xfrm>
          <a:prstGeom prst="rect">
            <a:avLst/>
          </a:prstGeom>
        </p:spPr>
      </p:pic>
      <p:pic>
        <p:nvPicPr>
          <p:cNvPr id="9908" name="image 908"/>
          <p:cNvPicPr>
            <a:picLocks noChangeAspect="1"/>
          </p:cNvPicPr>
          <p:nvPr/>
        </p:nvPicPr>
        <p:blipFill>
          <a:blip r:embed="rId2"/>
          <a:srcRect/>
          <a:stretch>
            <a:fillRect/>
          </a:stretch>
        </p:blipFill>
        <p:spPr>
          <a:xfrm>
            <a:off x="8172890" y="2316934"/>
            <a:ext cx="3420448" cy="2082748"/>
          </a:xfrm>
          <a:prstGeom prst="rect">
            <a:avLst/>
          </a:prstGeom>
        </p:spPr>
      </p:pic>
      <p:pic>
        <p:nvPicPr>
          <p:cNvPr id="9909" name="image 909"/>
          <p:cNvPicPr>
            <a:picLocks noChangeAspect="1"/>
          </p:cNvPicPr>
          <p:nvPr/>
        </p:nvPicPr>
        <p:blipFill>
          <a:blip r:embed="rId3"/>
          <a:srcRect/>
          <a:stretch>
            <a:fillRect/>
          </a:stretch>
        </p:blipFill>
        <p:spPr>
          <a:xfrm>
            <a:off x="-553169" y="5880989"/>
            <a:ext cx="1621665" cy="1009625"/>
          </a:xfrm>
          <a:prstGeom prst="rect">
            <a:avLst/>
          </a:prstGeom>
        </p:spPr>
      </p:pic>
      <p:grpSp>
        <p:nvGrpSpPr>
          <p:cNvPr id="9010" name="组合 9010"/>
          <p:cNvGrpSpPr/>
          <p:nvPr/>
        </p:nvGrpSpPr>
        <p:grpSpPr>
          <a:xfrm>
            <a:off x="-754990" y="2905040"/>
            <a:ext cx="213609" cy="213609"/>
            <a:chOff x="-1509980" y="5810080"/>
            <a:chExt cx="427217" cy="427217"/>
          </a:xfrm>
        </p:grpSpPr>
        <p:sp>
          <p:nvSpPr>
            <p:cNvPr id="9011" name="Object 9011"/>
            <p:cNvSpPr txBox="1"/>
            <p:nvPr/>
          </p:nvSpPr>
          <p:spPr>
            <a:xfrm>
              <a:off x="-1516330" y="5803730"/>
              <a:ext cx="439917" cy="439917"/>
            </a:xfrm>
            <a:prstGeom prst="rect">
              <a:avLst/>
            </a:prstGeom>
            <a:blipFill dpi="0" rotWithShape="1">
              <a:blip r:embed="rId4"/>
              <a:srcRect/>
              <a:stretch>
                <a:fillRect/>
              </a:stretch>
            </a:blipFill>
          </p:spPr>
          <p:txBody>
            <a:bodyPr wrap="square" lIns="0" tIns="0" rIns="0" bIns="0" rtlCol="0" anchorCtr="0">
              <a:noAutofit/>
            </a:bodyPr>
            <a:lstStyle/>
            <a:p>
              <a:endParaRPr sz="900"/>
            </a:p>
          </p:txBody>
        </p:sp>
      </p:grpSp>
      <p:sp>
        <p:nvSpPr>
          <p:cNvPr id="9013" name="Object 9013"/>
          <p:cNvSpPr txBox="1"/>
          <p:nvPr/>
        </p:nvSpPr>
        <p:spPr>
          <a:xfrm>
            <a:off x="364956" y="2446856"/>
            <a:ext cx="3263900" cy="260350"/>
          </a:xfrm>
          <a:prstGeom prst="rect">
            <a:avLst/>
          </a:prstGeom>
        </p:spPr>
        <p:txBody>
          <a:bodyPr vert="horz" wrap="square" lIns="0" tIns="0" rIns="0" bIns="0" rtlCol="0" anchor="t" anchorCtr="0">
            <a:noAutofit/>
          </a:bodyPr>
          <a:lstStyle/>
          <a:p>
            <a:pPr algn="l">
              <a:lnSpc>
                <a:spcPct val="101000"/>
              </a:lnSpc>
            </a:pPr>
            <a:r>
              <a:rPr lang="zh-CN" sz="1865" b="1" i="0" dirty="0" smtClean="0">
                <a:solidFill>
                  <a:srgbClr val="FFC000"/>
                </a:solidFill>
                <a:latin typeface="Times New Roman" panose="02020503050405090304" charset="0"/>
                <a:ea typeface="微软雅黑" panose="020B0503020204020204" charset="-122"/>
              </a:rPr>
              <a:t>近期引起热议的一篇“文章”</a:t>
            </a:r>
            <a:endParaRPr lang="zh-CN" altLang="en-US" sz="1865" b="1" i="0" dirty="0" smtClean="0">
              <a:solidFill>
                <a:srgbClr val="FFC000"/>
              </a:solidFill>
              <a:latin typeface="Times New Roman" panose="02020503050405090304" charset="0"/>
              <a:ea typeface="微软雅黑" panose="020B0503020204020204" charset="-122"/>
            </a:endParaRPr>
          </a:p>
        </p:txBody>
      </p:sp>
      <p:sp>
        <p:nvSpPr>
          <p:cNvPr id="9014" name="Object 9014"/>
          <p:cNvSpPr txBox="1"/>
          <p:nvPr/>
        </p:nvSpPr>
        <p:spPr>
          <a:xfrm>
            <a:off x="4195281" y="2446867"/>
            <a:ext cx="3810000" cy="1949450"/>
          </a:xfrm>
          <a:prstGeom prst="rect">
            <a:avLst/>
          </a:prstGeom>
        </p:spPr>
        <p:txBody>
          <a:bodyPr vert="horz" wrap="square" lIns="0" tIns="31199" rIns="0" bIns="31199" rtlCol="0" anchor="t" anchorCtr="0">
            <a:noAutofit/>
          </a:bodyPr>
          <a:lstStyle/>
          <a:p>
            <a:pPr algn="l">
              <a:lnSpc>
                <a:spcPct val="150000"/>
              </a:lnSpc>
            </a:pPr>
            <a:r>
              <a:rPr lang="zh-CN" sz="1330" b="0" i="0" dirty="0" smtClean="0">
                <a:solidFill>
                  <a:srgbClr val="000000"/>
                </a:solidFill>
                <a:latin typeface="Times New Roman" panose="02020503050405090304" charset="0"/>
                <a:ea typeface="微软雅黑" panose="020B0503020204020204" charset="-122"/>
              </a:rPr>
              <a:t>DRG是一种全新的医疗费支付方式，核心理念是</a:t>
            </a:r>
            <a:r>
              <a:rPr lang="zh-CN" sz="1330" b="1" i="0" dirty="0" smtClean="0">
                <a:solidFill>
                  <a:srgbClr val="EE7A3D"/>
                </a:solidFill>
                <a:latin typeface="Times New Roman" panose="02020503050405090304" charset="0"/>
                <a:ea typeface="微软雅黑" panose="020B0503020204020204" charset="-122"/>
              </a:rPr>
              <a:t>“同病同价”</a:t>
            </a:r>
            <a:endParaRPr lang="zh-CN" altLang="en-US" sz="1330">
              <a:latin typeface="Times New Roman" panose="02020503050405090304" charset="0"/>
              <a:ea typeface="微软雅黑" panose="020B0503020204020204" charset="-122"/>
            </a:endParaRPr>
          </a:p>
          <a:p>
            <a:pPr algn="l">
              <a:lnSpc>
                <a:spcPct val="150000"/>
              </a:lnSpc>
            </a:pPr>
            <a:r>
              <a:rPr lang="zh-CN" sz="1330" b="0" i="0" dirty="0" smtClean="0">
                <a:solidFill>
                  <a:srgbClr val="000000"/>
                </a:solidFill>
                <a:latin typeface="Times New Roman" panose="02020503050405090304" charset="0"/>
                <a:ea typeface="微软雅黑" panose="020B0503020204020204" charset="-122"/>
              </a:rPr>
              <a:t>&gt;医保局会给每个疾病定个【打包价】，并按照这个价和医院结算，超额由医院承担，结余归医院所有</a:t>
            </a:r>
            <a:endParaRPr lang="zh-CN" altLang="en-US" sz="1330">
              <a:latin typeface="Times New Roman" panose="02020503050405090304" charset="0"/>
              <a:ea typeface="微软雅黑" panose="020B0503020204020204" charset="-122"/>
            </a:endParaRPr>
          </a:p>
        </p:txBody>
      </p:sp>
      <p:sp>
        <p:nvSpPr>
          <p:cNvPr id="9016" name="Object 9016"/>
          <p:cNvSpPr txBox="1"/>
          <p:nvPr/>
        </p:nvSpPr>
        <p:spPr>
          <a:xfrm>
            <a:off x="4292600" y="1837267"/>
            <a:ext cx="6089650" cy="317500"/>
          </a:xfrm>
          <a:prstGeom prst="rect">
            <a:avLst/>
          </a:prstGeom>
        </p:spPr>
        <p:txBody>
          <a:bodyPr vert="horz" wrap="square" lIns="0" tIns="31199" rIns="0" bIns="31199" rtlCol="0" anchor="t" anchorCtr="0">
            <a:noAutofit/>
          </a:bodyPr>
          <a:lstStyle/>
          <a:p>
            <a:pPr algn="l">
              <a:lnSpc>
                <a:spcPct val="100000"/>
              </a:lnSpc>
            </a:pPr>
            <a:r>
              <a:rPr lang="zh-CN" sz="1595" b="1" i="0" dirty="0" smtClean="0">
                <a:solidFill>
                  <a:srgbClr val="000000"/>
                </a:solidFill>
                <a:latin typeface="Times New Roman" panose="02020503050405090304" charset="0"/>
                <a:ea typeface="微软雅黑" panose="020B0503020204020204" charset="-122"/>
              </a:rPr>
              <a:t>什么是医保DRG改革？</a:t>
            </a:r>
            <a:endParaRPr lang="zh-CN" altLang="en-US" sz="1595" b="1" i="0" dirty="0" smtClean="0">
              <a:solidFill>
                <a:srgbClr val="000000"/>
              </a:solidFill>
              <a:latin typeface="Times New Roman" panose="02020503050405090304" charset="0"/>
              <a:ea typeface="微软雅黑" panose="020B0503020204020204" charset="-122"/>
            </a:endParaRPr>
          </a:p>
        </p:txBody>
      </p:sp>
      <p:sp>
        <p:nvSpPr>
          <p:cNvPr id="9017" name="Object 9017"/>
          <p:cNvSpPr txBox="1"/>
          <p:nvPr/>
        </p:nvSpPr>
        <p:spPr>
          <a:xfrm>
            <a:off x="4292600" y="4783674"/>
            <a:ext cx="6089650" cy="317500"/>
          </a:xfrm>
          <a:prstGeom prst="rect">
            <a:avLst/>
          </a:prstGeom>
        </p:spPr>
        <p:txBody>
          <a:bodyPr vert="horz" wrap="square" lIns="0" tIns="31199" rIns="0" bIns="31199" rtlCol="0" anchor="t" anchorCtr="0">
            <a:noAutofit/>
          </a:bodyPr>
          <a:lstStyle/>
          <a:p>
            <a:pPr algn="l">
              <a:lnSpc>
                <a:spcPct val="100000"/>
              </a:lnSpc>
            </a:pPr>
            <a:r>
              <a:rPr lang="zh-CN" sz="1595" b="1" i="0" dirty="0" smtClean="0">
                <a:solidFill>
                  <a:srgbClr val="000000"/>
                </a:solidFill>
                <a:latin typeface="Times New Roman" panose="02020503050405090304" charset="0"/>
                <a:ea typeface="微软雅黑" panose="020B0503020204020204" charset="-122"/>
              </a:rPr>
              <a:t>为什么要DRG改革？</a:t>
            </a:r>
            <a:endParaRPr lang="zh-CN" altLang="en-US" sz="1595" b="1" i="0" dirty="0" smtClean="0">
              <a:solidFill>
                <a:srgbClr val="000000"/>
              </a:solidFill>
              <a:latin typeface="Times New Roman" panose="02020503050405090304" charset="0"/>
              <a:ea typeface="微软雅黑" panose="020B0503020204020204" charset="-122"/>
            </a:endParaRPr>
          </a:p>
        </p:txBody>
      </p:sp>
      <p:pic>
        <p:nvPicPr>
          <p:cNvPr id="99018" name="image 9018"/>
          <p:cNvPicPr>
            <a:picLocks noChangeAspect="1"/>
          </p:cNvPicPr>
          <p:nvPr/>
        </p:nvPicPr>
        <p:blipFill>
          <a:blip r:embed="rId5"/>
          <a:srcRect/>
          <a:stretch>
            <a:fillRect/>
          </a:stretch>
        </p:blipFill>
        <p:spPr>
          <a:xfrm>
            <a:off x="3911600" y="1837267"/>
            <a:ext cx="355591" cy="355591"/>
          </a:xfrm>
          <a:prstGeom prst="rect">
            <a:avLst/>
          </a:prstGeom>
        </p:spPr>
      </p:pic>
      <p:pic>
        <p:nvPicPr>
          <p:cNvPr id="99019" name="image 9019"/>
          <p:cNvPicPr>
            <a:picLocks noChangeAspect="1"/>
          </p:cNvPicPr>
          <p:nvPr/>
        </p:nvPicPr>
        <p:blipFill>
          <a:blip r:embed="rId5"/>
          <a:srcRect/>
          <a:stretch>
            <a:fillRect/>
          </a:stretch>
        </p:blipFill>
        <p:spPr>
          <a:xfrm>
            <a:off x="3911600" y="4741342"/>
            <a:ext cx="355591" cy="355591"/>
          </a:xfrm>
          <a:prstGeom prst="rect">
            <a:avLst/>
          </a:prstGeom>
        </p:spPr>
      </p:pic>
      <p:sp>
        <p:nvSpPr>
          <p:cNvPr id="9020" name="Object 9020"/>
          <p:cNvSpPr txBox="1"/>
          <p:nvPr/>
        </p:nvSpPr>
        <p:spPr>
          <a:xfrm>
            <a:off x="4292600" y="5215467"/>
            <a:ext cx="2984500" cy="1085850"/>
          </a:xfrm>
          <a:prstGeom prst="rect">
            <a:avLst/>
          </a:prstGeom>
        </p:spPr>
        <p:txBody>
          <a:bodyPr vert="horz" wrap="square" lIns="0" tIns="31199" rIns="0" bIns="31199" rtlCol="0" anchor="t" anchorCtr="0">
            <a:noAutofit/>
          </a:bodyPr>
          <a:lstStyle/>
          <a:p>
            <a:pPr algn="l">
              <a:lnSpc>
                <a:spcPct val="150000"/>
              </a:lnSpc>
            </a:pPr>
            <a:r>
              <a:rPr lang="zh-CN" sz="1195" b="0" i="0" dirty="0" smtClean="0">
                <a:solidFill>
                  <a:srgbClr val="000000"/>
                </a:solidFill>
                <a:latin typeface="Times New Roman" panose="02020503050405090304" charset="0"/>
                <a:ea typeface="微软雅黑" panose="020B0503020204020204" charset="-122"/>
              </a:rPr>
              <a:t>DRG 改革的目的，是想改变过度医疗、资源浪费、患者多花冤枉钱的现状，让医生在保证治疗的前提下，</a:t>
            </a:r>
            <a:r>
              <a:rPr lang="zh-CN" sz="1195" b="1" i="0" dirty="0" smtClean="0">
                <a:solidFill>
                  <a:schemeClr val="accent6">
                    <a:lumMod val="75000"/>
                  </a:schemeClr>
                </a:solidFill>
                <a:latin typeface="Times New Roman" panose="02020503050405090304" charset="0"/>
                <a:ea typeface="微软雅黑" panose="020B0503020204020204" charset="-122"/>
              </a:rPr>
              <a:t>用最少的钱给病人看好病</a:t>
            </a:r>
            <a:endParaRPr lang="zh-CN" altLang="en-US" sz="1195" b="1" i="0" dirty="0" smtClean="0">
              <a:solidFill>
                <a:schemeClr val="accent6">
                  <a:lumMod val="75000"/>
                </a:schemeClr>
              </a:solidFill>
              <a:latin typeface="Times New Roman" panose="02020503050405090304" charset="0"/>
              <a:ea typeface="微软雅黑" panose="020B0503020204020204" charset="-122"/>
            </a:endParaRPr>
          </a:p>
        </p:txBody>
      </p:sp>
      <p:sp>
        <p:nvSpPr>
          <p:cNvPr id="9022" name="Object 9022"/>
          <p:cNvSpPr txBox="1"/>
          <p:nvPr/>
        </p:nvSpPr>
        <p:spPr>
          <a:xfrm>
            <a:off x="8504588" y="5215467"/>
            <a:ext cx="3251200" cy="1162050"/>
          </a:xfrm>
          <a:prstGeom prst="rect">
            <a:avLst/>
          </a:prstGeom>
        </p:spPr>
        <p:txBody>
          <a:bodyPr vert="horz" wrap="square" lIns="0" tIns="31199" rIns="0" bIns="31199" rtlCol="0" anchor="t" anchorCtr="0">
            <a:noAutofit/>
          </a:bodyPr>
          <a:lstStyle/>
          <a:p>
            <a:pPr algn="l">
              <a:lnSpc>
                <a:spcPct val="150000"/>
              </a:lnSpc>
            </a:pPr>
            <a:r>
              <a:rPr lang="zh-CN" sz="1195" b="0" i="0" dirty="0" smtClean="0">
                <a:solidFill>
                  <a:srgbClr val="000000"/>
                </a:solidFill>
                <a:latin typeface="Times New Roman" panose="02020503050405090304" charset="0"/>
                <a:ea typeface="微软雅黑" panose="020B0503020204020204" charset="-122"/>
              </a:rPr>
              <a:t>但压力给到医院和医生，可能会出现 </a:t>
            </a:r>
            <a:r>
              <a:rPr lang="zh-CN" sz="1195" b="1" i="0" dirty="0" smtClean="0">
                <a:solidFill>
                  <a:srgbClr val="FF881A"/>
                </a:solidFill>
                <a:latin typeface="Times New Roman" panose="02020503050405090304" charset="0"/>
                <a:ea typeface="微软雅黑" panose="020B0503020204020204" charset="-122"/>
              </a:rPr>
              <a:t>“用药/看病不自由</a:t>
            </a:r>
            <a:r>
              <a:rPr lang="zh-CN" sz="1195" b="0" i="0" dirty="0" smtClean="0">
                <a:solidFill>
                  <a:srgbClr val="000000"/>
                </a:solidFill>
                <a:latin typeface="Times New Roman" panose="02020503050405090304" charset="0"/>
                <a:ea typeface="微软雅黑" panose="020B0503020204020204" charset="-122"/>
              </a:rPr>
              <a:t>"等情况，如医院可能为了避免亏损，严格控制治疗费用</a:t>
            </a:r>
            <a:endParaRPr lang="zh-CN" altLang="en-US" sz="1195">
              <a:latin typeface="Times New Roman" panose="02020503050405090304" charset="0"/>
              <a:ea typeface="微软雅黑" panose="020B0503020204020204" charset="-122"/>
            </a:endParaRPr>
          </a:p>
        </p:txBody>
      </p:sp>
      <p:pic>
        <p:nvPicPr>
          <p:cNvPr id="99024" name="image 9024"/>
          <p:cNvPicPr>
            <a:picLocks noChangeAspect="1"/>
          </p:cNvPicPr>
          <p:nvPr/>
        </p:nvPicPr>
        <p:blipFill>
          <a:blip r:embed="rId6"/>
          <a:srcRect/>
          <a:stretch>
            <a:fillRect/>
          </a:stretch>
        </p:blipFill>
        <p:spPr>
          <a:xfrm rot="5400000">
            <a:off x="6811060" y="5215467"/>
            <a:ext cx="2011206" cy="712452"/>
          </a:xfrm>
          <a:prstGeom prst="rect">
            <a:avLst/>
          </a:prstGeom>
        </p:spPr>
      </p:pic>
      <p:sp>
        <p:nvSpPr>
          <p:cNvPr id="2" name="Object 9020"/>
          <p:cNvSpPr txBox="1"/>
          <p:nvPr/>
        </p:nvSpPr>
        <p:spPr>
          <a:xfrm>
            <a:off x="335598" y="3017838"/>
            <a:ext cx="3153410" cy="2579370"/>
          </a:xfrm>
          <a:prstGeom prst="rect">
            <a:avLst/>
          </a:prstGeom>
          <a:solidFill>
            <a:schemeClr val="accent6">
              <a:lumMod val="20000"/>
              <a:lumOff val="80000"/>
            </a:schemeClr>
          </a:solidFill>
        </p:spPr>
        <p:txBody>
          <a:bodyPr vert="horz" wrap="square" lIns="0" tIns="31199" rIns="0" bIns="31199" rtlCol="0" anchor="t" anchorCtr="0">
            <a:noAutofit/>
          </a:bodyPr>
          <a:p>
            <a:pPr algn="l">
              <a:lnSpc>
                <a:spcPct val="200000"/>
              </a:lnSpc>
            </a:pPr>
            <a:r>
              <a:rPr lang="en-US" altLang="zh-CN" sz="1195">
                <a:latin typeface="Times New Roman" panose="02020503050405090304" charset="0"/>
                <a:ea typeface="微软雅黑" panose="020B0503020204020204" charset="-122"/>
              </a:rPr>
              <a:t> </a:t>
            </a:r>
            <a:r>
              <a:rPr lang="en-US" altLang="en-US" sz="1195">
                <a:latin typeface="Times New Roman" panose="02020503050405090304" charset="0"/>
                <a:ea typeface="微软雅黑" panose="020B0503020204020204" charset="-122"/>
              </a:rPr>
              <a:t> </a:t>
            </a:r>
            <a:r>
              <a:rPr lang="en-US" altLang="zh-CN" sz="1195">
                <a:latin typeface="Times New Roman" panose="02020503050405090304" charset="0"/>
                <a:ea typeface="微软雅黑" panose="020B0503020204020204" charset="-122"/>
              </a:rPr>
              <a:t> </a:t>
            </a:r>
            <a:r>
              <a:rPr lang="en-US" altLang="en-US" sz="1195">
                <a:latin typeface="Times New Roman" panose="02020503050405090304" charset="0"/>
                <a:ea typeface="微软雅黑" panose="020B0503020204020204" charset="-122"/>
              </a:rPr>
              <a:t> </a:t>
            </a:r>
            <a:r>
              <a:rPr lang="en-US" altLang="zh-CN" sz="1195">
                <a:latin typeface="Times New Roman" panose="02020503050405090304" charset="0"/>
                <a:ea typeface="微软雅黑" panose="020B0503020204020204" charset="-122"/>
              </a:rPr>
              <a:t> </a:t>
            </a:r>
            <a:r>
              <a:rPr lang="en-US" altLang="en-US" sz="1195">
                <a:latin typeface="Times New Roman" panose="02020503050405090304" charset="0"/>
                <a:ea typeface="微软雅黑" panose="020B0503020204020204" charset="-122"/>
              </a:rPr>
              <a:t> </a:t>
            </a:r>
            <a:r>
              <a:rPr lang="zh-CN" altLang="en-US" sz="1195">
                <a:latin typeface="Times New Roman" panose="02020503050405090304" charset="0"/>
                <a:ea typeface="微软雅黑" panose="020B0503020204020204" charset="-122"/>
              </a:rPr>
              <a:t>文章说的是一些患有罕见病</a:t>
            </a:r>
            <a:r>
              <a:rPr lang="en-US" altLang="zh-CN" sz="1195">
                <a:latin typeface="Times New Roman" panose="02020503050405090304" charset="0"/>
                <a:ea typeface="微软雅黑" panose="020B0503020204020204" charset="-122"/>
              </a:rPr>
              <a:t>PID</a:t>
            </a:r>
            <a:r>
              <a:rPr lang="zh-CN" altLang="en-US" sz="1195">
                <a:latin typeface="Times New Roman" panose="02020503050405090304" charset="0"/>
                <a:ea typeface="微软雅黑" panose="020B0503020204020204" charset="-122"/>
              </a:rPr>
              <a:t>的患者，在使用医保就医的过程中，遇到医院无法给患者开足量的药、或者是拒绝收治患者住院的情况，因为医院不这样做的话</a:t>
            </a:r>
            <a:r>
              <a:rPr lang="en-US" altLang="zh-CN" sz="1195">
                <a:latin typeface="Times New Roman" panose="02020503050405090304" charset="0"/>
                <a:ea typeface="微软雅黑" panose="020B0503020204020204" charset="-122"/>
              </a:rPr>
              <a:t>“</a:t>
            </a:r>
            <a:r>
              <a:rPr lang="zh-CN" altLang="en-US" sz="1195">
                <a:latin typeface="Times New Roman" panose="02020503050405090304" charset="0"/>
                <a:ea typeface="微软雅黑" panose="020B0503020204020204" charset="-122"/>
              </a:rPr>
              <a:t>就会被罚钱</a:t>
            </a:r>
            <a:r>
              <a:rPr lang="en-US" altLang="zh-CN" sz="1195">
                <a:latin typeface="Times New Roman" panose="02020503050405090304" charset="0"/>
                <a:ea typeface="微软雅黑" panose="020B0503020204020204" charset="-122"/>
              </a:rPr>
              <a:t>”</a:t>
            </a:r>
            <a:r>
              <a:rPr lang="zh-CN" altLang="en-US" sz="1195">
                <a:latin typeface="Times New Roman" panose="02020503050405090304" charset="0"/>
                <a:ea typeface="微软雅黑" panose="020B0503020204020204" charset="-122"/>
              </a:rPr>
              <a:t>，于是就出现了这种非常无奈的</a:t>
            </a:r>
            <a:r>
              <a:rPr lang="en-US" altLang="zh-CN" sz="1195">
                <a:latin typeface="Times New Roman" panose="02020503050405090304" charset="0"/>
                <a:ea typeface="微软雅黑" panose="020B0503020204020204" charset="-122"/>
              </a:rPr>
              <a:t>“</a:t>
            </a:r>
            <a:r>
              <a:rPr lang="zh-CN" altLang="en-US" sz="1195">
                <a:latin typeface="Times New Roman" panose="02020503050405090304" charset="0"/>
                <a:ea typeface="微软雅黑" panose="020B0503020204020204" charset="-122"/>
              </a:rPr>
              <a:t>推诿</a:t>
            </a:r>
            <a:r>
              <a:rPr lang="en-US" altLang="zh-CN" sz="1195">
                <a:latin typeface="Times New Roman" panose="02020503050405090304" charset="0"/>
                <a:ea typeface="微软雅黑" panose="020B0503020204020204" charset="-122"/>
              </a:rPr>
              <a:t>”</a:t>
            </a:r>
            <a:r>
              <a:rPr lang="zh-CN" altLang="en-US" sz="1195">
                <a:latin typeface="Times New Roman" panose="02020503050405090304" charset="0"/>
                <a:ea typeface="微软雅黑" panose="020B0503020204020204" charset="-122"/>
              </a:rPr>
              <a:t>。而产生这种情况的原因之一，就是医保的</a:t>
            </a:r>
            <a:r>
              <a:rPr lang="en-US" altLang="zh-CN" sz="1195">
                <a:latin typeface="Times New Roman" panose="02020503050405090304" charset="0"/>
                <a:ea typeface="微软雅黑" panose="020B0503020204020204" charset="-122"/>
              </a:rPr>
              <a:t>DRG</a:t>
            </a:r>
            <a:r>
              <a:rPr lang="zh-CN" altLang="en-US" sz="1195">
                <a:latin typeface="Times New Roman" panose="02020503050405090304" charset="0"/>
                <a:ea typeface="微软雅黑" panose="020B0503020204020204" charset="-122"/>
              </a:rPr>
              <a:t>改革。</a:t>
            </a:r>
            <a:endParaRPr lang="zh-CN" altLang="en-US" sz="1195">
              <a:latin typeface="Times New Roman" panose="02020503050405090304" charset="0"/>
              <a:ea typeface="微软雅黑" panose="020B0503020204020204" charset="-122"/>
            </a:endParaRPr>
          </a:p>
        </p:txBody>
      </p:sp>
      <p:pic>
        <p:nvPicPr>
          <p:cNvPr id="91003" name="image 1003"/>
          <p:cNvPicPr>
            <a:picLocks noChangeAspect="1"/>
          </p:cNvPicPr>
          <p:nvPr/>
        </p:nvPicPr>
        <p:blipFill>
          <a:blip r:embed="rId7"/>
          <a:srcRect/>
          <a:stretch>
            <a:fillRect/>
          </a:stretch>
        </p:blipFill>
        <p:spPr>
          <a:xfrm>
            <a:off x="490594" y="370927"/>
            <a:ext cx="9427718" cy="863780"/>
          </a:xfrm>
          <a:prstGeom prst="rect">
            <a:avLst/>
          </a:prstGeom>
        </p:spPr>
      </p:pic>
      <p:pic>
        <p:nvPicPr>
          <p:cNvPr id="91004" name="image 1004"/>
          <p:cNvPicPr>
            <a:picLocks noChangeAspect="1"/>
          </p:cNvPicPr>
          <p:nvPr/>
        </p:nvPicPr>
        <p:blipFill>
          <a:blip r:embed="rId8"/>
          <a:srcRect/>
          <a:stretch>
            <a:fillRect/>
          </a:stretch>
        </p:blipFill>
        <p:spPr>
          <a:xfrm>
            <a:off x="1037964" y="853617"/>
            <a:ext cx="1076535" cy="555059"/>
          </a:xfrm>
          <a:prstGeom prst="rect">
            <a:avLst/>
          </a:prstGeom>
        </p:spPr>
      </p:pic>
      <p:pic>
        <p:nvPicPr>
          <p:cNvPr id="91005" name="image 1005"/>
          <p:cNvPicPr>
            <a:picLocks noChangeAspect="1"/>
          </p:cNvPicPr>
          <p:nvPr/>
        </p:nvPicPr>
        <p:blipFill>
          <a:blip r:embed="rId9"/>
          <a:srcRect/>
          <a:stretch>
            <a:fillRect/>
          </a:stretch>
        </p:blipFill>
        <p:spPr>
          <a:xfrm>
            <a:off x="2612764" y="714010"/>
            <a:ext cx="2206114" cy="177613"/>
          </a:xfrm>
          <a:prstGeom prst="rect">
            <a:avLst/>
          </a:prstGeom>
        </p:spPr>
      </p:pic>
      <p:sp>
        <p:nvSpPr>
          <p:cNvPr id="1006" name="Object 1006"/>
          <p:cNvSpPr txBox="1"/>
          <p:nvPr/>
        </p:nvSpPr>
        <p:spPr>
          <a:xfrm>
            <a:off x="1519250" y="558272"/>
            <a:ext cx="6038850" cy="508000"/>
          </a:xfrm>
          <a:prstGeom prst="rect">
            <a:avLst/>
          </a:prstGeom>
        </p:spPr>
        <p:txBody>
          <a:bodyPr vert="horz" wrap="square" lIns="0" tIns="0" rIns="0" bIns="0" rtlCol="0" anchor="t" anchorCtr="0">
            <a:noAutofit/>
          </a:bodyPr>
          <a:p>
            <a:pPr algn="l">
              <a:lnSpc>
                <a:spcPct val="100000"/>
              </a:lnSpc>
            </a:pPr>
            <a:r>
              <a:rPr lang="zh-CN" sz="3200" b="1" i="0" dirty="0" smtClean="0">
                <a:blipFill>
                  <a:blip r:embed="rId10"/>
                  <a:stretch>
                    <a:fillRect/>
                  </a:stretch>
                </a:blipFill>
                <a:latin typeface="Impact" panose="020B0806030902050204" charset="0"/>
                <a:ea typeface="微软雅黑" panose="020B0503020204020204" charset="-122"/>
              </a:rPr>
              <a:t>医保 DRG 改革影响1/2</a:t>
            </a:r>
            <a:endParaRPr lang="zh-CN" sz="3200" b="1" i="0" dirty="0" smtClean="0">
              <a:blipFill>
                <a:blip r:embed="rId10"/>
                <a:stretch>
                  <a:fillRect/>
                </a:stretch>
              </a:blipFill>
              <a:latin typeface="Impact" panose="020B0806030902050204" charset="0"/>
              <a:ea typeface="微软雅黑" panose="020B0503020204020204" charset="-122"/>
            </a:endParaRPr>
          </a:p>
        </p:txBody>
      </p:sp>
      <p:pic>
        <p:nvPicPr>
          <p:cNvPr id="91007" name="image 1007"/>
          <p:cNvPicPr>
            <a:picLocks noChangeAspect="1"/>
          </p:cNvPicPr>
          <p:nvPr/>
        </p:nvPicPr>
        <p:blipFill>
          <a:blip r:embed="rId11"/>
          <a:srcRect/>
          <a:stretch>
            <a:fillRect/>
          </a:stretch>
        </p:blipFill>
        <p:spPr>
          <a:xfrm>
            <a:off x="2612764" y="853617"/>
            <a:ext cx="5737623" cy="513028"/>
          </a:xfrm>
          <a:prstGeom prst="rect">
            <a:avLst/>
          </a:prstGeom>
        </p:spPr>
      </p:pic>
      <p:pic>
        <p:nvPicPr>
          <p:cNvPr id="91009" name="image 1009"/>
          <p:cNvPicPr>
            <a:picLocks noChangeAspect="1"/>
          </p:cNvPicPr>
          <p:nvPr/>
        </p:nvPicPr>
        <p:blipFill>
          <a:blip r:embed="rId12"/>
          <a:srcRect/>
          <a:stretch>
            <a:fillRect/>
          </a:stretch>
        </p:blipFill>
        <p:spPr>
          <a:xfrm>
            <a:off x="914400" y="965200"/>
            <a:ext cx="5403205" cy="207505"/>
          </a:xfrm>
          <a:prstGeom prst="rect">
            <a:avLst/>
          </a:prstGeom>
        </p:spPr>
      </p:pic>
      <p:pic>
        <p:nvPicPr>
          <p:cNvPr id="910010" name="image 10010"/>
          <p:cNvPicPr>
            <a:picLocks noChangeAspect="1"/>
          </p:cNvPicPr>
          <p:nvPr/>
        </p:nvPicPr>
        <p:blipFill>
          <a:blip r:embed="rId13"/>
          <a:srcRect/>
          <a:stretch>
            <a:fillRect/>
          </a:stretch>
        </p:blipFill>
        <p:spPr>
          <a:xfrm>
            <a:off x="1121410" y="698500"/>
            <a:ext cx="247129" cy="247129"/>
          </a:xfrm>
          <a:prstGeom prst="rect">
            <a:avLst/>
          </a:prstGeom>
        </p:spPr>
      </p:pic>
      <p:pic>
        <p:nvPicPr>
          <p:cNvPr id="910011" name="image 10011"/>
          <p:cNvPicPr>
            <a:picLocks noChangeAspect="1"/>
          </p:cNvPicPr>
          <p:nvPr/>
        </p:nvPicPr>
        <p:blipFill>
          <a:blip r:embed="rId14"/>
          <a:srcRect/>
          <a:stretch>
            <a:fillRect/>
          </a:stretch>
        </p:blipFill>
        <p:spPr>
          <a:xfrm>
            <a:off x="1121410" y="698500"/>
            <a:ext cx="247129" cy="247129"/>
          </a:xfrm>
          <a:prstGeom prst="rect">
            <a:avLst/>
          </a:prstGeom>
        </p:spPr>
      </p:pic>
      <p:pic>
        <p:nvPicPr>
          <p:cNvPr id="910012" name="image 10012"/>
          <p:cNvPicPr>
            <a:picLocks noChangeAspect="1"/>
          </p:cNvPicPr>
          <p:nvPr/>
        </p:nvPicPr>
        <p:blipFill>
          <a:blip r:embed="rId15"/>
          <a:srcRect/>
          <a:stretch>
            <a:fillRect/>
          </a:stretch>
        </p:blipFill>
        <p:spPr>
          <a:xfrm>
            <a:off x="1121410" y="698500"/>
            <a:ext cx="92401" cy="92401"/>
          </a:xfrm>
          <a:prstGeom prst="rect">
            <a:avLst/>
          </a:prstGeom>
        </p:spPr>
      </p:pic>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xml><?xml version="1.0" encoding="utf-8"?>
<p:tagLst xmlns:p="http://schemas.openxmlformats.org/presentationml/2006/main">
  <p:tag name="TABLE_ENDDRAG_ORIGIN_RECT" val="889*90"/>
  <p:tag name="TABLE_ENDDRAG_RECT" val="39*414*889*90"/>
</p:tagLst>
</file>

<file path=ppt/tags/tag11.xml><?xml version="1.0" encoding="utf-8"?>
<p:tagLst xmlns:p="http://schemas.openxmlformats.org/presentationml/2006/main">
  <p:tag name="TABLE_ENDDRAG_ORIGIN_RECT" val="669*317"/>
  <p:tag name="TABLE_ENDDRAG_RECT" val="220*93*669*317"/>
</p:tagLst>
</file>

<file path=ppt/tags/tag12.xml><?xml version="1.0" encoding="utf-8"?>
<p:tagLst xmlns:p="http://schemas.openxmlformats.org/presentationml/2006/main">
  <p:tag name="TABLE_ENDDRAG_ORIGIN_RECT" val="1167*116"/>
  <p:tag name="TABLE_ENDDRAG_RECT" val="440*909*1167*116"/>
</p:tagLst>
</file>

<file path=ppt/tags/tag13.xml><?xml version="1.0" encoding="utf-8"?>
<p:tagLst xmlns:p="http://schemas.openxmlformats.org/presentationml/2006/main">
  <p:tag name="TABLE_ENDDRAG_ORIGIN_RECT" val="783*502"/>
  <p:tag name="TABLE_ENDDRAG_RECT" val="167*20*783*503"/>
</p:tagLst>
</file>

<file path=ppt/tags/tag14.xml><?xml version="1.0" encoding="utf-8"?>
<p:tagLst xmlns:p="http://schemas.openxmlformats.org/presentationml/2006/main">
  <p:tag name="TABLE_ENDDRAG_ORIGIN_RECT" val="640*460"/>
  <p:tag name="TABLE_ENDDRAG_RECT" val="288*32*640*460"/>
</p:tagLst>
</file>

<file path=ppt/tags/tag15.xml><?xml version="1.0" encoding="utf-8"?>
<p:tagLst xmlns:p="http://schemas.openxmlformats.org/presentationml/2006/main">
  <p:tag name="TABLE_ENDDRAG_ORIGIN_RECT" val="717*425"/>
  <p:tag name="TABLE_ENDDRAG_RECT" val="194*35*717*425"/>
</p:tagLst>
</file>

<file path=ppt/tags/tag16.xml><?xml version="1.0" encoding="utf-8"?>
<p:tagLst xmlns:p="http://schemas.openxmlformats.org/presentationml/2006/main">
  <p:tag name="TABLE_ENDDRAG_ORIGIN_RECT" val="1203*864"/>
  <p:tag name="TABLE_ENDDRAG_RECT" val="580*92*1203*864"/>
</p:tagLst>
</file>

<file path=ppt/tags/tag17.xml><?xml version="1.0" encoding="utf-8"?>
<p:tagLst xmlns:p="http://schemas.openxmlformats.org/presentationml/2006/main">
  <p:tag name="TABLE_ENDDRAG_ORIGIN_RECT" val="285*69"/>
  <p:tag name="TABLE_ENDDRAG_RECT" val="215*76*285*69"/>
</p:tagLst>
</file>

<file path=ppt/tags/tag18.xml><?xml version="1.0" encoding="utf-8"?>
<p:tagLst xmlns:p="http://schemas.openxmlformats.org/presentationml/2006/main">
  <p:tag name="TABLE_ENDDRAG_ORIGIN_RECT" val="1415*176"/>
  <p:tag name="TABLE_ENDDRAG_RECT" val="419*338*1415*176"/>
</p:tagLst>
</file>

<file path=ppt/tags/tag19.xml><?xml version="1.0" encoding="utf-8"?>
<p:tagLst xmlns:p="http://schemas.openxmlformats.org/presentationml/2006/main">
  <p:tag name="TABLE_ENDDRAG_ORIGIN_RECT" val="577*123"/>
  <p:tag name="TABLE_ENDDRAG_RECT" val="425*635*577*123"/>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TABLE_ENDDRAG_ORIGIN_RECT" val="551*201"/>
  <p:tag name="TABLE_ENDDRAG_RECT" val="1095*118*551*201"/>
</p:tagLst>
</file>

<file path=ppt/tags/tag21.xml><?xml version="1.0" encoding="utf-8"?>
<p:tagLst xmlns:p="http://schemas.openxmlformats.org/presentationml/2006/main">
  <p:tag name="TABLE_ENDDRAG_ORIGIN_RECT" val="571*202"/>
  <p:tag name="TABLE_ENDDRAG_RECT" val="1189*399*571*202"/>
</p:tagLst>
</file>

<file path=ppt/tags/tag22.xml><?xml version="1.0" encoding="utf-8"?>
<p:tagLst xmlns:p="http://schemas.openxmlformats.org/presentationml/2006/main">
  <p:tag name="TABLE_ENDDRAG_ORIGIN_RECT" val="198*91"/>
  <p:tag name="TABLE_ENDDRAG_RECT" val="181*110*198*91"/>
</p:tagLst>
</file>

<file path=ppt/tags/tag23.xml><?xml version="1.0" encoding="utf-8"?>
<p:tagLst xmlns:p="http://schemas.openxmlformats.org/presentationml/2006/main">
  <p:tag name="TABLE_ENDDRAG_ORIGIN_RECT" val="198*127"/>
  <p:tag name="TABLE_ENDDRAG_RECT" val="243*95*198*127"/>
</p:tagLst>
</file>

<file path=ppt/tags/tag24.xml><?xml version="1.0" encoding="utf-8"?>
<p:tagLst xmlns:p="http://schemas.openxmlformats.org/presentationml/2006/main">
  <p:tag name="TABLE_ENDDRAG_ORIGIN_RECT" val="1325*660"/>
  <p:tag name="TABLE_ENDDRAG_RECT" val="549*5*1325*660"/>
</p:tagLst>
</file>

<file path=ppt/tags/tag25.xml><?xml version="1.0" encoding="utf-8"?>
<p:tagLst xmlns:p="http://schemas.openxmlformats.org/presentationml/2006/main">
  <p:tag name="TABLE_ENDDRAG_ORIGIN_RECT" val="1315*448"/>
  <p:tag name="TABLE_ENDDRAG_RECT" val="559*631*1315*448"/>
</p:tagLst>
</file>

<file path=ppt/tags/tag26.xml><?xml version="1.0" encoding="utf-8"?>
<p:tagLst xmlns:p="http://schemas.openxmlformats.org/presentationml/2006/main">
  <p:tag name="TABLE_ENDDRAG_ORIGIN_RECT" val="638*502"/>
  <p:tag name="TABLE_ENDDRAG_RECT" val="261*-1*638*502"/>
</p:tagLst>
</file>

<file path=ppt/tags/tag27.xml><?xml version="1.0" encoding="utf-8"?>
<p:tagLst xmlns:p="http://schemas.openxmlformats.org/presentationml/2006/main">
  <p:tag name="TABLE_ENDDRAG_ORIGIN_RECT" val="647*514"/>
  <p:tag name="TABLE_ENDDRAG_RECT" val="278*25*647*514"/>
</p:tagLst>
</file>

<file path=ppt/tags/tag28.xml><?xml version="1.0" encoding="utf-8"?>
<p:tagLst xmlns:p="http://schemas.openxmlformats.org/presentationml/2006/main">
  <p:tag name="TABLE_ENDDRAG_ORIGIN_RECT" val="1091*535"/>
  <p:tag name="TABLE_ENDDRAG_RECT" val="756*464*1091*535"/>
</p:tagLst>
</file>

<file path=ppt/tags/tag29.xml><?xml version="1.0" encoding="utf-8"?>
<p:tagLst xmlns:p="http://schemas.openxmlformats.org/presentationml/2006/main">
  <p:tag name="TABLE_ENDDRAG_ORIGIN_RECT" val="1262*592"/>
  <p:tag name="TABLE_ENDDRAG_RECT" val="517*122*1262*59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TABLE_ENDDRAG_ORIGIN_RECT" val="1302*359"/>
  <p:tag name="TABLE_ENDDRAG_RECT" val="579*604*1302*359"/>
</p:tagLst>
</file>

<file path=ppt/tags/tag31.xml><?xml version="1.0" encoding="utf-8"?>
<p:tagLst xmlns:p="http://schemas.openxmlformats.org/presentationml/2006/main">
  <p:tag name="TABLE_ENDDRAG_ORIGIN_RECT" val="1741*817"/>
  <p:tag name="TABLE_ENDDRAG_RECT" val="105*230*1741*817"/>
</p:tagLst>
</file>

<file path=ppt/tags/tag32.xml><?xml version="1.0" encoding="utf-8"?>
<p:tagLst xmlns:p="http://schemas.openxmlformats.org/presentationml/2006/main">
  <p:tag name="TABLE_ENDDRAG_ORIGIN_RECT" val="693*593"/>
  <p:tag name="TABLE_ENDDRAG_RECT" val="1152*261*693*593"/>
</p:tagLst>
</file>

<file path=ppt/tags/tag33.xml><?xml version="1.0" encoding="utf-8"?>
<p:tagLst xmlns:p="http://schemas.openxmlformats.org/presentationml/2006/main">
  <p:tag name="TABLE_ENDDRAG_ORIGIN_RECT" val="931*487"/>
  <p:tag name="TABLE_ENDDRAG_RECT" val="9*24*931*487"/>
</p:tagLst>
</file>

<file path=ppt/tags/tag34.xml><?xml version="1.0" encoding="utf-8"?>
<p:tagLst xmlns:p="http://schemas.openxmlformats.org/presentationml/2006/main">
  <p:tag name="TABLE_ENDDRAG_ORIGIN_RECT" val="948*514"/>
  <p:tag name="TABLE_ENDDRAG_RECT" val="4*15*948*514"/>
</p:tagLst>
</file>

<file path=ppt/tags/tag35.xml><?xml version="1.0" encoding="utf-8"?>
<p:tagLst xmlns:p="http://schemas.openxmlformats.org/presentationml/2006/main">
  <p:tag name="TABLE_ENDDRAG_ORIGIN_RECT" val="643*276"/>
  <p:tag name="TABLE_ENDDRAG_RECT" val="48*94*643*276"/>
</p:tagLst>
</file>

<file path=ppt/tags/tag36.xml><?xml version="1.0" encoding="utf-8"?>
<p:tagLst xmlns:p="http://schemas.openxmlformats.org/presentationml/2006/main">
  <p:tag name="TABLE_ENDDRAG_ORIGIN_RECT" val="643*276"/>
  <p:tag name="TABLE_ENDDRAG_RECT" val="48*94*643*276"/>
</p:tagLst>
</file>

<file path=ppt/tags/tag37.xml><?xml version="1.0" encoding="utf-8"?>
<p:tagLst xmlns:p="http://schemas.openxmlformats.org/presentationml/2006/main">
  <p:tag name="resource_record_key" val="{&quot;10&quot;:[20213429],&quot;29&quot;:[50000077]}"/>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5.xml><?xml version="1.0" encoding="utf-8"?>
<p:tagLst xmlns:p="http://schemas.openxmlformats.org/presentationml/2006/main">
  <p:tag name="KSO_WM_DIAGRAM_VIRTUALLY_FRAME" val="{&quot;height&quot;:415.2,&quot;left&quot;:53.85,&quot;top&quot;:42.35,&quot;width&quot;:618.7}"/>
</p:tagLst>
</file>

<file path=ppt/tags/tag6.xml><?xml version="1.0" encoding="utf-8"?>
<p:tagLst xmlns:p="http://schemas.openxmlformats.org/presentationml/2006/main">
  <p:tag name="KSO_WM_DIAGRAM_VIRTUALLY_FRAME" val="{&quot;height&quot;:415.2,&quot;left&quot;:53.85,&quot;top&quot;:42.35,&quot;width&quot;:618.7}"/>
</p:tagLst>
</file>

<file path=ppt/tags/tag7.xml><?xml version="1.0" encoding="utf-8"?>
<p:tagLst xmlns:p="http://schemas.openxmlformats.org/presentationml/2006/main">
  <p:tag name="KSO_WM_DIAGRAM_VIRTUALLY_FRAME" val="{&quot;height&quot;:415.2,&quot;left&quot;:53.85,&quot;top&quot;:42.35,&quot;width&quot;:618.7}"/>
</p:tagLst>
</file>

<file path=ppt/tags/tag8.xml><?xml version="1.0" encoding="utf-8"?>
<p:tagLst xmlns:p="http://schemas.openxmlformats.org/presentationml/2006/main">
  <p:tag name="TABLE_ENDDRAG_ORIGIN_RECT" val="452*212"/>
  <p:tag name="TABLE_ENDDRAG_RECT" val="39*145*452*212"/>
  <p:tag name="TABLE_AUTOADJUST_FLAG" val="1"/>
</p:tagLst>
</file>

<file path=ppt/tags/tag9.xml><?xml version="1.0" encoding="utf-8"?>
<p:tagLst xmlns:p="http://schemas.openxmlformats.org/presentationml/2006/main">
  <p:tag name="TABLE_ENDDRAG_ORIGIN_RECT" val="392*169"/>
  <p:tag name="TABLE_ENDDRAG_RECT" val="538*164*392*169"/>
  <p:tag name="TABLE_AUTOADJUST_FLAG"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12124</Words>
  <Application>WPS 文字</Application>
  <PresentationFormat>On-screen Show</PresentationFormat>
  <Paragraphs>2998</Paragraphs>
  <Slides>54</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54</vt:i4>
      </vt:variant>
    </vt:vector>
  </HeadingPairs>
  <TitlesOfParts>
    <vt:vector size="71" baseType="lpstr">
      <vt:lpstr>Arial</vt:lpstr>
      <vt:lpstr>宋体</vt:lpstr>
      <vt:lpstr>Wingdings</vt:lpstr>
      <vt:lpstr>微软雅黑</vt:lpstr>
      <vt:lpstr>汉仪旗黑</vt:lpstr>
      <vt:lpstr>Impact</vt:lpstr>
      <vt:lpstr>Times New Roman</vt:lpstr>
      <vt:lpstr>宋体</vt:lpstr>
      <vt:lpstr>Arial Unicode MS</vt:lpstr>
      <vt:lpstr>Calibri</vt:lpstr>
      <vt:lpstr>汉仪书宋二KW</vt:lpstr>
      <vt:lpstr>Calibri Light</vt:lpstr>
      <vt:lpstr>Symbol</vt:lpstr>
      <vt:lpstr>微软雅黑</vt:lpstr>
      <vt:lpstr>Helvetica Neue</vt:lpstr>
      <vt:lpstr>Kingsoft Sign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稿定设计</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稿定设计 ppt</dc:title>
  <dc:creator>稿定设计</dc:creator>
  <dc:subject>www.gaoding.com</dc:subject>
  <cp:lastModifiedBy>K⃠ELSE⃠A</cp:lastModifiedBy>
  <cp:revision>66</cp:revision>
  <dcterms:created xsi:type="dcterms:W3CDTF">2025-01-16T05:40:13Z</dcterms:created>
  <dcterms:modified xsi:type="dcterms:W3CDTF">2025-01-16T05:40:13Z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D52E8479C149326510508767AD77F19B_43</vt:lpwstr>
  </property>
  <property fmtid="{D5CDD505-2E9C-101B-9397-08002B2CF9AE}" pid="3" name="KSOProductBuildVer">
    <vt:lpwstr>2052-6.15.1.8935</vt:lpwstr>
  </property>
</Properties>
</file>