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5.svg" ContentType="image/svg+xml"/>
  <Override PartName="/ppt/media/image17.svg" ContentType="image/svg+xml"/>
  <Override PartName="/ppt/media/image25.svg" ContentType="image/svg+xml"/>
  <Override PartName="/ppt/media/image27.svg" ContentType="image/svg+xml"/>
  <Override PartName="/ppt/media/image29.svg" ContentType="image/svg+xml"/>
  <Override PartName="/ppt/media/image42.svg" ContentType="image/svg+xml"/>
  <Override PartName="/ppt/media/image44.svg" ContentType="image/svg+xml"/>
  <Override PartName="/ppt/media/image4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43"/>
  </p:handoutMasterIdLst>
  <p:sldIdLst>
    <p:sldId id="353" r:id="rId3"/>
    <p:sldId id="1261" r:id="rId5"/>
    <p:sldId id="448" r:id="rId6"/>
    <p:sldId id="1269" r:id="rId7"/>
    <p:sldId id="1270" r:id="rId8"/>
    <p:sldId id="1271" r:id="rId9"/>
    <p:sldId id="1188" r:id="rId10"/>
    <p:sldId id="1189" r:id="rId11"/>
    <p:sldId id="1365" r:id="rId12"/>
    <p:sldId id="1192" r:id="rId13"/>
    <p:sldId id="16602253" r:id="rId14"/>
    <p:sldId id="16602254" r:id="rId15"/>
    <p:sldId id="16602255" r:id="rId16"/>
    <p:sldId id="1030" r:id="rId17"/>
    <p:sldId id="16602263" r:id="rId18"/>
    <p:sldId id="16602241" r:id="rId19"/>
    <p:sldId id="840" r:id="rId20"/>
    <p:sldId id="1032" r:id="rId21"/>
    <p:sldId id="424" r:id="rId22"/>
    <p:sldId id="1040" r:id="rId23"/>
    <p:sldId id="1235" r:id="rId24"/>
    <p:sldId id="323" r:id="rId25"/>
    <p:sldId id="1035" r:id="rId26"/>
    <p:sldId id="16602264" r:id="rId27"/>
    <p:sldId id="16602259" r:id="rId28"/>
    <p:sldId id="1257" r:id="rId29"/>
    <p:sldId id="1320" r:id="rId30"/>
    <p:sldId id="1321" r:id="rId31"/>
    <p:sldId id="1322" r:id="rId32"/>
    <p:sldId id="16602256" r:id="rId33"/>
    <p:sldId id="1249" r:id="rId34"/>
    <p:sldId id="16602240" r:id="rId35"/>
    <p:sldId id="16602261" r:id="rId36"/>
    <p:sldId id="16602248" r:id="rId37"/>
    <p:sldId id="16602262" r:id="rId38"/>
    <p:sldId id="1036" r:id="rId39"/>
    <p:sldId id="1366" r:id="rId40"/>
    <p:sldId id="16602257" r:id="rId41"/>
    <p:sldId id="16602258" r:id="rId42"/>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DF0EFD5-9087-F74A-8388-C636A2711181}">
          <p14:sldIdLst>
            <p14:sldId id="353"/>
            <p14:sldId id="1261"/>
            <p14:sldId id="448"/>
            <p14:sldId id="1269"/>
            <p14:sldId id="1270"/>
            <p14:sldId id="1271"/>
            <p14:sldId id="1188"/>
            <p14:sldId id="1189"/>
            <p14:sldId id="1365"/>
            <p14:sldId id="1192"/>
            <p14:sldId id="16602253"/>
            <p14:sldId id="16602254"/>
            <p14:sldId id="16602255"/>
            <p14:sldId id="1030"/>
            <p14:sldId id="16602263"/>
            <p14:sldId id="16602241"/>
            <p14:sldId id="840"/>
            <p14:sldId id="1032"/>
            <p14:sldId id="424"/>
            <p14:sldId id="1040"/>
            <p14:sldId id="1235"/>
            <p14:sldId id="323"/>
            <p14:sldId id="1035"/>
            <p14:sldId id="16602264"/>
            <p14:sldId id="16602259"/>
            <p14:sldId id="1257"/>
            <p14:sldId id="1320"/>
            <p14:sldId id="1321"/>
            <p14:sldId id="1322"/>
            <p14:sldId id="16602256"/>
            <p14:sldId id="1249"/>
            <p14:sldId id="16602240"/>
            <p14:sldId id="16602261"/>
            <p14:sldId id="16602248"/>
            <p14:sldId id="16602262"/>
            <p14:sldId id="1036"/>
            <p14:sldId id="1366"/>
            <p14:sldId id="16602257"/>
            <p14:sldId id="1660225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杜春江" initials="DCJ" lastIdx="11" clrIdx="0"/>
  <p:cmAuthor id="1367" name="tianyuan" initials="t" lastIdx="2" clrIdx="134"/>
  <p:cmAuthor id="1" name="温巧灵" initials="s" lastIdx="3" clrIdx="0"/>
  <p:cmAuthor id="1368" name="liuyao" initials="l" lastIdx="1" clrIdx="0"/>
  <p:cmAuthor id="292785428" name="姗姗来迟" initials="姗" lastIdx="1" clrIdx="1314"/>
  <p:cmAuthor id="2" name="kingsoft" initials="k" lastIdx="1" clrIdx="0"/>
  <p:cmAuthor id="1369" name="烟台" initials="烟" lastIdx="1" clrIdx="431"/>
  <p:cmAuthor id="3" name="张茜" initials="张茜" lastIdx="1" clrIdx="2"/>
  <p:cmAuthor id="1370" name="qiang" initials="q" lastIdx="1" clrIdx="448"/>
  <p:cmAuthor id="4" name="think" initials="t" lastIdx="1" clrIdx="3"/>
  <p:cmAuthor id="1371" name="Vicky Cheung" initials="V" lastIdx="2" clrIdx="0"/>
  <p:cmAuthor id="5" name="Wang, Jingxuan" initials="WJ" lastIdx="1" clrIdx="4"/>
  <p:cmAuthor id="6" name="石 国平" initials="石" lastIdx="6" clrIdx="6"/>
  <p:cmAuthor id="7" name="胡雁310536" initials="胡雁310536" lastIdx="3" clrIdx="7"/>
  <p:cmAuthor id="1374" name="13306497415@163.com" initials="1" lastIdx="3" clrIdx="23"/>
  <p:cmAuthor id="8" name="曹荣强" initials="曹荣强" lastIdx="1" clrIdx="8"/>
  <p:cmAuthor id="1375" name="汤莹" initials="汤" lastIdx="1" clrIdx="96"/>
  <p:cmAuthor id="828973414" name="洪凯" initials="洪" lastIdx="1" clrIdx="1230"/>
  <p:cmAuthor id="9" name="ASUS" initials="A" lastIdx="4" clrIdx="0"/>
  <p:cmAuthor id="1376" name="Hiugibub" initials="H" lastIdx="1" clrIdx="438"/>
  <p:cmAuthor id="10" name="xiongxi" initials="x" lastIdx="1" clrIdx="9"/>
  <p:cmAuthor id="11" name="Bryan-YB Wang" initials="B" lastIdx="1" clrIdx="0"/>
  <p:cmAuthor id="1378" name="代 传江" initials="代" lastIdx="1" clrIdx="244"/>
  <p:cmAuthor id="12" name="Windows 用户" initials="W" lastIdx="4" clrIdx="2"/>
  <p:cmAuthor id="1379" name="孙 鹏" initials="孙" lastIdx="1" clrIdx="746"/>
  <p:cmAuthor id="13" name="张莹" initials="张" lastIdx="1" clrIdx="0"/>
  <p:cmAuthor id="14" name="sunlj002" initials="s" lastIdx="5" clrIdx="1"/>
  <p:cmAuthor id="15" name="YANQING BAO" initials="Y" lastIdx="3" clrIdx="0"/>
  <p:cmAuthor id="1382" name="qijs" initials="q" lastIdx="1" clrIdx="1381"/>
  <p:cmAuthor id="16" name="Tracy Chen" initials="T" lastIdx="1" clrIdx="0"/>
  <p:cmAuthor id="17" name="dongwc0205" initials="d" lastIdx="1" clrIdx="15"/>
  <p:cmAuthor id="18" name="Hi_ Young" initials="H" lastIdx="20" clrIdx="0"/>
  <p:cmAuthor id="1385" name="振旭 党" initials="振" lastIdx="1" clrIdx="1064"/>
  <p:cmAuthor id="19" name="zhenwb" initials="z" lastIdx="1" clrIdx="17"/>
  <p:cmAuthor id="1386" name="yn-km51" initials="y" lastIdx="1" clrIdx="1385"/>
  <p:cmAuthor id="590229609" name="❤_＂QIAN。✿" initials="❤" lastIdx="1" clrIdx="1285"/>
  <p:cmAuthor id="20" name="ansen emma" initials="a" lastIdx="1" clrIdx="18"/>
  <p:cmAuthor id="21" name="Judith" initials="J" lastIdx="1" clrIdx="0"/>
  <p:cmAuthor id="22" name="WHTP" initials="W" lastIdx="1" clrIdx="20"/>
  <p:cmAuthor id="23" name="王顶" initials="王" lastIdx="1" clrIdx="0"/>
  <p:cmAuthor id="24" name="catlaohu" initials="c" lastIdx="2" clrIdx="0"/>
  <p:cmAuthor id="25" name="CHEN LONG" initials="C" lastIdx="1" clrIdx="21"/>
  <p:cmAuthor id="371085845" name="吕雪莹" initials="吕" lastIdx="1571355" clrIdx="0"/>
  <p:cmAuthor id="26" name="彬 罗" initials="彬" lastIdx="1" clrIdx="1"/>
  <p:cmAuthor id="1393" name="liuty33" initials="l" lastIdx="1" clrIdx="1392"/>
  <p:cmAuthor id="371085846" name="杨 树林" initials="杨" lastIdx="1" clrIdx="8"/>
  <p:cmAuthor id="27" name="PC" initials="P" lastIdx="1" clrIdx="0"/>
  <p:cmAuthor id="371085847" name="田 斌" initials="田" lastIdx="1" clrIdx="9"/>
  <p:cmAuthor id="246929439" name="WPS_246929439" initials="W" lastIdx="3" clrIdx="1309"/>
  <p:cmAuthor id="28" name="罗彬" initials="罗" lastIdx="1" clrIdx="0"/>
  <p:cmAuthor id="29" name="刘盛潮" initials="刘" lastIdx="8" clrIdx="0"/>
  <p:cmAuthor id="30" name="1 mac" initials="1" lastIdx="1" clrIdx="0"/>
  <p:cmAuthor id="31" name="宋昆" initials="宋" lastIdx="0" clrIdx="0"/>
  <p:cmAuthor id="32" name="Jinyi" initials="J" lastIdx="42" clrIdx="2"/>
  <p:cmAuthor id="33" name="江涛 李" initials="江" lastIdx="2" clrIdx="0"/>
  <p:cmAuthor id="191251535" name="沈霄雷" initials="沈" lastIdx="833089" clrIdx="0"/>
  <p:cmAuthor id="34" name="杨国" initials="杨" lastIdx="3" clrIdx="0"/>
  <p:cmAuthor id="191251536" name="张钰" initials="张" lastIdx="1" clrIdx="25"/>
  <p:cmAuthor id="35" name="caoyq0624" initials="c" lastIdx="2" clrIdx="0"/>
  <p:cmAuthor id="191251537" name="郭 浩" initials="郭" lastIdx="2" clrIdx="25"/>
  <p:cmAuthor id="36" name="Q Q" initials="Q" lastIdx="1" clrIdx="3"/>
  <p:cmAuthor id="191251538" name="zhangmh@httz.cc" initials="z" lastIdx="3" clrIdx="13"/>
  <p:cmAuthor id="37" name="柳 先涛" initials="柳" lastIdx="8" clrIdx="0"/>
  <p:cmAuthor id="191251539" name="Tyx" initials="T" lastIdx="1" clrIdx="85"/>
  <p:cmAuthor id="38" name="Mz" initials="M" lastIdx="1" clrIdx="0"/>
  <p:cmAuthor id="191251540" name="lili" initials="lili" lastIdx="2" clrIdx="86"/>
  <p:cmAuthor id="39" name="benbenonroad zhao" initials="b" lastIdx="2" clrIdx="0"/>
  <p:cmAuthor id="40" name="SHMILY" initials="S" lastIdx="1" clrIdx="0"/>
  <p:cmAuthor id="41" name="China" initials="C" lastIdx="1" clrIdx="0"/>
  <p:cmAuthor id="42" name="USER" initials="U" lastIdx="1" clrIdx="0"/>
  <p:cmAuthor id="43" name="grace" initials="g" lastIdx="1" clrIdx="1"/>
  <p:cmAuthor id="44" name="hy-tkyl" initials="h" lastIdx="2" clrIdx="0"/>
  <p:cmAuthor id="45" name="黄元" initials="黄" lastIdx="1" clrIdx="1"/>
  <p:cmAuthor id="46" name="未知用户37" initials="未" lastIdx="0" clrIdx="0"/>
  <p:cmAuthor id="47" name="胡君" initials="胡" lastIdx="20" clrIdx="0"/>
  <p:cmAuthor id="48" name="tkuser" initials="t" lastIdx="1" clrIdx="0"/>
  <p:cmAuthor id="1415" name="孟宪亮" initials="孟" lastIdx="1" clrIdx="0"/>
  <p:cmAuthor id="49" name="冰箱" initials="冰" lastIdx="1" clrIdx="0"/>
  <p:cmAuthor id="50" name="刘莹" initials="刘" lastIdx="1" clrIdx="2"/>
  <p:cmAuthor id="51" name="tplife" initials="t" lastIdx="2" clrIdx="0"/>
  <p:cmAuthor id="52" name="仝德志" initials="仝" lastIdx="1" clrIdx="0"/>
  <p:cmAuthor id="53" name="stillu" initials="s" lastIdx="1" clrIdx="0"/>
  <p:cmAuthor id="54" name="吴晓梅" initials="吴" lastIdx="12" clrIdx="1"/>
  <p:cmAuthor id="55" name="liquanxi" initials="l" lastIdx="0" clrIdx="0"/>
  <p:cmAuthor id="56" name="未知用户8" initials="未" lastIdx="2" clrIdx="0"/>
  <p:cmAuthor id="57" name="未知用户38" initials="未" lastIdx="1" clrIdx="0"/>
  <p:cmAuthor id="58" name="未知用户39" initials="未" lastIdx="1" clrIdx="0"/>
  <p:cmAuthor id="59" name="未知用户40" initials="未" lastIdx="3" clrIdx="0"/>
  <p:cmAuthor id="60" name="未知用户41" initials="未" lastIdx="1" clrIdx="0"/>
  <p:cmAuthor id="61" name="未知用户42" initials="未" lastIdx="1" clrIdx="15"/>
  <p:cmAuthor id="62" name="未知用户24" initials="未" lastIdx="1" clrIdx="0"/>
  <p:cmAuthor id="63" name="未知用户14" initials="未" lastIdx="4" clrIdx="2"/>
  <p:cmAuthor id="64" name="Sky123.Org" initials="S" lastIdx="1" clrIdx="0"/>
  <p:cmAuthor id="65" name="zhouyiming" initials="z" lastIdx="15" clrIdx="0"/>
  <p:cmAuthor id="66" name="User_2" initials="U" lastIdx="3" clrIdx="1"/>
  <p:cmAuthor id="67" name="刘承刚" initials="刘" lastIdx="2" clrIdx="3"/>
  <p:cmAuthor id="1434" name="linfang" initials="l" lastIdx="1" clrIdx="95"/>
  <p:cmAuthor id="68" name=" " initials=" " lastIdx="1" clrIdx="1"/>
  <p:cmAuthor id="69" name="志龙 姜" initials="志" lastIdx="3" clrIdx="0"/>
  <p:cmAuthor id="645393577" name="Wmmmm" initials="W" lastIdx="1" clrIdx="862"/>
  <p:cmAuthor id="70" name="幺以谦" initials="幺" lastIdx="2" clrIdx="1"/>
  <p:cmAuthor id="1437" name="叶云年" initials="叶" lastIdx="0" clrIdx="0"/>
  <p:cmAuthor id="71" name="徐 宁" initials="徐" lastIdx="1" clrIdx="0"/>
  <p:cmAuthor id="72" name="QBOSSCHEN" initials="Q" lastIdx="1" clrIdx="0"/>
  <p:cmAuthor id="73" name="Calvin G" initials="C" lastIdx="1" clrIdx="0"/>
  <p:cmAuthor id="226265913" name="吴冰彬" initials="吴" lastIdx="1" clrIdx="1224"/>
  <p:cmAuthor id="74" name="MC SYSTEM" initials="M" lastIdx="2" clrIdx="0"/>
  <p:cmAuthor id="75" name="作者" initials="A" lastIdx="0" clrIdx="24"/>
  <p:cmAuthor id="76" name="viola_yang" initials="v" lastIdx="2" clrIdx="2"/>
  <p:cmAuthor id="77" name="李璐---寿险总公司营销管理部" initials="李" lastIdx="0" clrIdx="0"/>
  <p:cmAuthor id="78" name="xuqing" initials="x" lastIdx="4" clrIdx="0"/>
  <p:cmAuthor id="79" name="马纪梅" initials="马" lastIdx="2" clrIdx="0"/>
  <p:cmAuthor id="80" name="松 李" initials="松" lastIdx="1" clrIdx="4"/>
  <p:cmAuthor id="1039814098" name="刘欣" initials="刘" lastIdx="1" clrIdx="1088"/>
  <p:cmAuthor id="1447" name="邵岩苏" initials="邵" lastIdx="5" clrIdx="0"/>
  <p:cmAuthor id="81" name="未知用户9" initials="未" lastIdx="0" clrIdx="0"/>
  <p:cmAuthor id="1448" name="周游" initials="周" lastIdx="2" clrIdx="0"/>
  <p:cmAuthor id="82" name="杨姗" initials="杨" lastIdx="3" clrIdx="1"/>
  <p:cmAuthor id="83" name="孙现民" initials="孙" lastIdx="1" clrIdx="0"/>
  <p:cmAuthor id="84" name="不灰心骑士" initials="不" lastIdx="1" clrIdx="0"/>
  <p:cmAuthor id="1291223173" name="程玉白" initials="程" lastIdx="1" clrIdx="1209"/>
  <p:cmAuthor id="1451" name="sunshinesd" initials="s" lastIdx="1" clrIdx="0"/>
  <p:cmAuthor id="85" name="岳文甲" initials="岳" lastIdx="1" clrIdx="1"/>
  <p:cmAuthor id="1452" name="周俏林" initials="周" lastIdx="1" clrIdx="0"/>
  <p:cmAuthor id="86" name="康玮华" initials="康" lastIdx="1" clrIdx="0"/>
  <p:cmAuthor id="1453" name="쭸ง罤ง罨ง" initials="쭸" lastIdx="1" clrIdx="0"/>
  <p:cmAuthor id="87" name="user" initials="u" lastIdx="1" clrIdx="0"/>
  <p:cmAuthor id="1454" name="86153" initials="8" lastIdx="1" clrIdx="114"/>
  <p:cmAuthor id="88" name="卫天一" initials="卫" lastIdx="1" clrIdx="0"/>
  <p:cmAuthor id="1455" name="先涛 柳" initials="先" lastIdx="6" clrIdx="0"/>
  <p:cmAuthor id="89" name="未知用户7" initials="未" lastIdx="1" clrIdx="0"/>
  <p:cmAuthor id="1456" name="14413259" initials="1" lastIdx="1" clrIdx="22"/>
  <p:cmAuthor id="286184273" name="城收~方勇::-)" initials="城" lastIdx="1" clrIdx="1255"/>
  <p:cmAuthor id="90" name="王怀璋" initials="王" lastIdx="1" clrIdx="0"/>
  <p:cmAuthor id="91" name="lenovo0" initials="l" lastIdx="1" clrIdx="0"/>
  <p:cmAuthor id="92" name="Han Bo" initials="HB" lastIdx="7" clrIdx="22"/>
  <p:cmAuthor id="93" name="Wangzhi gang" initials="W" lastIdx="1" clrIdx="0"/>
  <p:cmAuthor id="94" name="未知用户11" initials="未" lastIdx="10" clrIdx="0"/>
  <p:cmAuthor id="1461" name="h468" initials="h" lastIdx="1" clrIdx="454"/>
  <p:cmAuthor id="95" name="志国 刘" initials="志" lastIdx="1" clrIdx="0"/>
  <p:cmAuthor id="96" name="57867" initials="5" lastIdx="1" clrIdx="95"/>
  <p:cmAuthor id="97" name="Dlj0533" initials="D" lastIdx="1" clrIdx="96"/>
  <p:cmAuthor id="98" name="Lenovo User" initials="L" lastIdx="1" clrIdx="0"/>
  <p:cmAuthor id="99" name="曾 继" initials="曾" lastIdx="1" clrIdx="1"/>
  <p:cmAuthor id="100" name="郭荣辉" initials="郭" lastIdx="1" clrIdx="0"/>
  <p:cmAuthor id="101" name="陈静雯" initials="陈" lastIdx="1" clrIdx="0"/>
  <p:cmAuthor id="102" name="廖爽亚" initials="廖" lastIdx="4" clrIdx="2"/>
  <p:cmAuthor id="103" name="CN=谢俊/OU=技术总监室/OU=软件开发中心/OU=总行机关/O=ABC" initials="C" lastIdx="3" clrIdx="3"/>
  <p:cmAuthor id="104" name="赖强/技术总监室/软件开发中心/总行机关/ABC" initials="赖" lastIdx="5" clrIdx="2"/>
  <p:cmAuthor id="105" name="部室管理员/软件开发中心/总行机关/ABC" initials="部" lastIdx="1" clrIdx="5"/>
  <p:cmAuthor id="106" name="DELL" initials="D" lastIdx="1" clrIdx="21"/>
  <p:cmAuthor id="107" name="李鹏飞" initials="李" lastIdx="1" clrIdx="1"/>
  <p:cmAuthor id="401042365" name="虞灵镓" initials="虞" lastIdx="1" clrIdx="0"/>
  <p:cmAuthor id="108" name="Ms" initials="M" lastIdx="2" clrIdx="0"/>
  <p:cmAuthor id="109" name="lp" initials="l" lastIdx="1" clrIdx="0"/>
  <p:cmAuthor id="110" name="彭凯" initials="彭" lastIdx="1" clrIdx="1"/>
  <p:cmAuthor id="111" name="未知用户10" initials="未" lastIdx="4" clrIdx="0"/>
  <p:cmAuthor id="112" name="330488008@qq.com" initials="3" lastIdx="4" clrIdx="23"/>
  <p:cmAuthor id="469512666" name="沈函洁" initials="沈" lastIdx="2" clrIdx="1249"/>
  <p:cmAuthor id="113" name="未知用户89" initials="未" lastIdx="0" clrIdx="0"/>
  <p:cmAuthor id="114" name="AbuSina" initials="A" lastIdx="2" clrIdx="0"/>
  <p:cmAuthor id="115" name="ZhangYu" initials="Z" lastIdx="1" clrIdx="0"/>
  <p:cmAuthor id="116" name="邓蓉榕" initials="邓" lastIdx="1" clrIdx="0"/>
  <p:cmAuthor id="117" name="古二蛋" initials="古" lastIdx="1" clrIdx="2"/>
  <p:cmAuthor id="118" name="武立强" initials="武" lastIdx="1" clrIdx="0"/>
  <p:cmAuthor id="119" name="Microsoft 帐户" initials="M" lastIdx="1" clrIdx="0"/>
  <p:cmAuthor id="120" name="nieyp" initials="n" lastIdx="2" clrIdx="0"/>
  <p:cmAuthor id="121" name="cuizijin01" initials="c" lastIdx="6" clrIdx="2"/>
  <p:cmAuthor id="233482354" name="金晓珊" initials="金" lastIdx="2" clrIdx="1047"/>
  <p:cmAuthor id="451756712" name="丁书梅" initials="丁" lastIdx="7" clrIdx="1"/>
  <p:cmAuthor id="123" name="未知用户86" initials="未" lastIdx="1" clrIdx="0"/>
  <p:cmAuthor id="296960368" name="1395raincoat" initials="1" lastIdx="1" clrIdx="1299"/>
  <p:cmAuthor id="125" name="Microsoft" initials="M" lastIdx="1" clrIdx="0"/>
  <p:cmAuthor id="126" name="宋春华" initials="宋" lastIdx="12" clrIdx="1"/>
  <p:cmAuthor id="127" name="songchunhua" initials="s" lastIdx="0" clrIdx="0"/>
  <p:cmAuthor id="128" name="张妍" initials="张" lastIdx="5" clrIdx="0"/>
  <p:cmAuthor id="129" name="lixiaosong" initials="l" lastIdx="0" clrIdx="2"/>
  <p:cmAuthor id="130" name="未知用户78" initials="未" lastIdx="1" clrIdx="0"/>
  <p:cmAuthor id="131" name="zhengwen" initials="z" lastIdx="1" clrIdx="0"/>
  <p:cmAuthor id="132" name="Wanwei Liang" initials="W" lastIdx="1" clrIdx="0"/>
  <p:cmAuthor id="133" name="chinalife" initials="c" lastIdx="1" clrIdx="0"/>
  <p:cmAuthor id="134" name="杨东风" initials="杨" lastIdx="9" clrIdx="0"/>
  <p:cmAuthor id="135" name="LiWei" initials="L" lastIdx="1" clrIdx="0"/>
  <p:cmAuthor id="136" name="刘 思蜀" initials="刘" lastIdx="1" clrIdx="0"/>
  <p:cmAuthor id="137" name="何秀英" initials="何" lastIdx="1" clrIdx="8"/>
  <p:cmAuthor id="138" name="万户网络" initials="万" lastIdx="1" clrIdx="0"/>
  <p:cmAuthor id="139" name="总公司培训部" initials="总" lastIdx="3" clrIdx="9"/>
  <p:cmAuthor id="1506" name="振威 郑" initials="振" lastIdx="1" clrIdx="0"/>
  <p:cmAuthor id="140" name="贺龙" initials="贺" lastIdx="1" clrIdx="0"/>
  <p:cmAuthor id="141" name="Mia Vida Villanueva" initials="M" lastIdx="1" clrIdx="0"/>
  <p:cmAuthor id="1508" name="w h" initials="w" lastIdx="1" clrIdx="1"/>
  <p:cmAuthor id="142" name="未知用户13" initials="未" lastIdx="11" clrIdx="0"/>
  <p:cmAuthor id="143" name="zhuyk" initials="z" lastIdx="1" clrIdx="1"/>
  <p:cmAuthor id="1510" name="Lindsay Berg" initials="L" lastIdx="2" clrIdx="2"/>
  <p:cmAuthor id="144" name="zhuqy3" initials="z" lastIdx="1" clrIdx="0"/>
  <p:cmAuthor id="1511" name="Chris Wells" initials="C" lastIdx="10" clrIdx="3"/>
  <p:cmAuthor id="145" name="lgp" initials="l" lastIdx="1" clrIdx="0"/>
  <p:cmAuthor id="1240280612" name="云南益宁健康 李振宇" initials="云" lastIdx="1" clrIdx="1125"/>
  <p:cmAuthor id="146" name="沛斯 钟" initials="沛" lastIdx="1" clrIdx="2"/>
  <p:cmAuthor id="352608227" name="左意" initials="左" lastIdx="3" clrIdx="1339"/>
  <p:cmAuthor id="332710175" name="梦里啥都有 " initials="梦" lastIdx="1" clrIdx="0"/>
  <p:cmAuthor id="1513" name="Karri Alexion-Tiernan" initials="K" lastIdx="2" clrIdx="4"/>
  <p:cmAuthor id="147" name="甘源" initials="甘" lastIdx="4" clrIdx="0"/>
  <p:cmAuthor id="1514" name="吴昊" initials="吴" lastIdx="1" clrIdx="6"/>
  <p:cmAuthor id="148" name="潈ऎ䕨அ" initials="潈" lastIdx="1" clrIdx="0"/>
  <p:cmAuthor id="149" name="pangyt" initials="p" lastIdx="1" clrIdx="0"/>
  <p:cmAuthor id="1516" name="陈杰" initials="陈" lastIdx="1" clrIdx="7"/>
  <p:cmAuthor id="150" name="马妍" initials="马" lastIdx="1" clrIdx="0"/>
  <p:cmAuthor id="151" name="yanqiqi-lgd" initials="y" lastIdx="2" clrIdx="5"/>
  <p:cmAuthor id="1518" name="mahengbo" initials="m" lastIdx="1" clrIdx="8"/>
  <p:cmAuthor id="152" name="547716734@qq.com" initials="5" lastIdx="0" clrIdx="0"/>
  <p:cmAuthor id="1519" name="乔引弟-phq" initials="乔" lastIdx="5" clrIdx="9"/>
  <p:cmAuthor id="368846826" name="  杨洁 " initials="" lastIdx="1" clrIdx="1273"/>
  <p:cmAuthor id="153" name="shuaibing" initials="s" lastIdx="5" clrIdx="0"/>
  <p:cmAuthor id="1520" name="yuhui" initials="y" lastIdx="2" clrIdx="10"/>
  <p:cmAuthor id="154" name="刘淼" initials="刘" lastIdx="4" clrIdx="6"/>
  <p:cmAuthor id="8535702" name="曾蓓/贝贝" initials="曾" lastIdx="0" clrIdx="0"/>
  <p:cmAuthor id="1521" name="王 先生" initials="王" lastIdx="1" clrIdx="11"/>
  <p:cmAuthor id="155" name="个险部" initials="个" lastIdx="1" clrIdx="0"/>
  <p:cmAuthor id="156" name="49254" initials="4" lastIdx="1" clrIdx="0"/>
  <p:cmAuthor id="157" name="林 声洋" initials="林" lastIdx="1" clrIdx="0"/>
  <p:cmAuthor id="1524" name="Lc" initials="L" lastIdx="2" clrIdx="1523"/>
  <p:cmAuthor id="158" name="Ray" initials="R" lastIdx="0" clrIdx="0"/>
  <p:cmAuthor id="1525" name="高乐鸣" initials="高" lastIdx="6" clrIdx="0"/>
  <p:cmAuthor id="159" name="zhengzhong" initials="z" lastIdx="2" clrIdx="0"/>
  <p:cmAuthor id="1589271625" name="8226982966" initials="8" lastIdx="1" clrIdx="1112"/>
  <p:cmAuthor id="160" name="新萝卜家园" initials="新" lastIdx="0" clrIdx="0"/>
  <p:cmAuthor id="161" name="ydx2003new@163.com" initials="y" lastIdx="1" clrIdx="0"/>
  <p:cmAuthor id="162" name="肖 雷" initials="肖" lastIdx="1" clrIdx="0"/>
  <p:cmAuthor id="163" name="gongxuan" initials="g" lastIdx="1" clrIdx="0"/>
  <p:cmAuthor id="164" name="wangyuan20" initials="w" lastIdx="0" clrIdx="1"/>
  <p:cmAuthor id="165" name="FS" initials="F" lastIdx="1" clrIdx="0"/>
  <p:cmAuthor id="318256903" name="张贝贝" initials="张" lastIdx="1" clrIdx="1"/>
  <p:cmAuthor id="166" name="雷庭" initials="雷" lastIdx="8" clrIdx="0"/>
  <p:cmAuthor id="324033846" name="蒋杰" initials="蒋" lastIdx="1" clrIdx="1049"/>
  <p:cmAuthor id="167" name="ProMedican" initials="P" lastIdx="2" clrIdx="1"/>
  <p:cmAuthor id="168" name="张林林" initials="张" lastIdx="1" clrIdx="0"/>
  <p:cmAuthor id="169" name="齐登宝" initials="齐" lastIdx="1" clrIdx="1"/>
  <p:cmAuthor id="170" name="李 惠" initials="李" lastIdx="1" clrIdx="81"/>
  <p:cmAuthor id="172" name="未知用户22" initials="未" lastIdx="1" clrIdx="0"/>
  <p:cmAuthor id="173" name="temp" initials="t" lastIdx="1" clrIdx="3"/>
  <p:cmAuthor id="243320705" name="Zoyo Wong" initials="Z" lastIdx="1" clrIdx="1318"/>
  <p:cmAuthor id="174" name="f n" initials="fn" lastIdx="1" clrIdx="35"/>
  <p:cmAuthor id="750670453" name="WL" initials="W" lastIdx="1" clrIdx="1327"/>
  <p:cmAuthor id="369277454" name="WY" initials="W" lastIdx="1" clrIdx="1354"/>
  <p:cmAuthor id="175" name="蔡静敏" initials="CJM" lastIdx="1" clrIdx="174"/>
  <p:cmAuthor id="176" name="未知用户18" initials="未" lastIdx="1" clrIdx="0"/>
  <p:cmAuthor id="177" name="jiansheng li" initials="j" lastIdx="0" clrIdx="0"/>
  <p:cmAuthor id="178" name="李增增" initials="李" lastIdx="1" clrIdx="2"/>
  <p:cmAuthor id="179" name="video" initials="v" lastIdx="1" clrIdx="0"/>
  <p:cmAuthor id="180" name="郭禹希" initials="郭" lastIdx="3" clrIdx="0"/>
  <p:cmAuthor id="181" name="YZB" initials="Y" lastIdx="1" clrIdx="15"/>
  <p:cmAuthor id="182" name="b1487" initials="b" lastIdx="1" clrIdx="0"/>
  <p:cmAuthor id="1550" name="美世教育" initials="美" lastIdx="31" clrIdx="0"/>
  <p:cmAuthor id="184" name="Temp" initials="T" lastIdx="0" clrIdx="0"/>
  <p:cmAuthor id="1551" name="美式教育" initials="美" lastIdx="52" clrIdx="1"/>
  <p:cmAuthor id="185" name="未知用户144" initials="未知用户144" lastIdx="1" clrIdx="0"/>
  <p:cmAuthor id="1552" name="Nie Xiaofei" initials="N" lastIdx="1" clrIdx="2"/>
  <p:cmAuthor id="186" name="刘岸亮" initials="刘" lastIdx="1" clrIdx="0"/>
  <p:cmAuthor id="1553" name="忘记时间" initials="忘" lastIdx="1" clrIdx="0"/>
  <p:cmAuthor id="187" name="雍中婧" initials="雍" lastIdx="26" clrIdx="0"/>
  <p:cmAuthor id="188" name="任斐" initials="任" lastIdx="1" clrIdx="1"/>
  <p:cmAuthor id="453379408" name="郭振华" initials="郭" lastIdx="1" clrIdx="1264"/>
  <p:cmAuthor id="1555" name="菁 王" initials="菁" lastIdx="2" clrIdx="0"/>
  <p:cmAuthor id="190" name="1206988966@qq.com" initials="1" lastIdx="1" clrIdx="2"/>
  <p:cmAuthor id="1557" name="汪 鑫宁" initials="汪" lastIdx="1" clrIdx="144"/>
  <p:cmAuthor id="191" name="姜伟光" initials="姜" lastIdx="1" clrIdx="0"/>
  <p:cmAuthor id="192" name="宋洁然" initials="宋" lastIdx="2" clrIdx="1"/>
  <p:cmAuthor id="1559" name="Pong Henry" initials="P" lastIdx="5" clrIdx="3"/>
  <p:cmAuthor id="193" name="ming qiu" initials="m" lastIdx="17" clrIdx="1"/>
  <p:cmAuthor id="1560" name="蔡宁波" initials="蔡" lastIdx="0" clrIdx="4"/>
  <p:cmAuthor id="194" name="JAMES 杨" initials="J" lastIdx="1" clrIdx="6"/>
  <p:cmAuthor id="195" name="闫志深" initials="闫" lastIdx="1" clrIdx="0"/>
  <p:cmAuthor id="196" name="SKY" initials="S" lastIdx="32" clrIdx="0"/>
  <p:cmAuthor id="198" name="Kingsoft" initials="K" lastIdx="2" clrIdx="0"/>
  <p:cmAuthor id="199" name="吕震" initials="吕" lastIdx="6" clrIdx="0"/>
  <p:cmAuthor id="200" name="lin lin" initials="l" lastIdx="1" clrIdx="0"/>
  <p:cmAuthor id="202" name="FrogPrince1121" initials="F" lastIdx="1" clrIdx="1"/>
  <p:cmAuthor id="203" name="杨涛-lah" initials="杨" lastIdx="1" clrIdx="0"/>
  <p:cmAuthor id="326420665" name="的鹿" initials="的" lastIdx="1" clrIdx="1238"/>
  <p:cmAuthor id="204" name="deeplm" initials="d" lastIdx="1" clrIdx="0"/>
  <p:cmAuthor id="206" name="zhangbw18" initials="z" lastIdx="1" clrIdx="205"/>
  <p:cmAuthor id="207" name="xiong" initials="x" lastIdx="1" clrIdx="0"/>
  <p:cmAuthor id="208" name="聂潇丽" initials="聂" lastIdx="1" clrIdx="0"/>
  <p:cmAuthor id="361061817" name="赵茜" initials="赵" lastIdx="1" clrIdx="1348"/>
  <p:cmAuthor id="209" name="minty minty" initials="m" lastIdx="1" clrIdx="0"/>
  <p:cmAuthor id="1576" name="cly" initials="c" lastIdx="1" clrIdx="0"/>
  <p:cmAuthor id="210" name="Windows" initials="W" lastIdx="1" clrIdx="3"/>
  <p:cmAuthor id="211" name="刘云飞" initials="刘" lastIdx="1" clrIdx="6"/>
  <p:cmAuthor id="212" name="陈 橙橙" initials="陈" lastIdx="1" clrIdx="21"/>
  <p:cmAuthor id="213" name="郭书含" initials="郭" lastIdx="1" clrIdx="0"/>
  <p:cmAuthor id="214" name="sivaram" initials="s" lastIdx="1" clrIdx="0"/>
  <p:cmAuthor id="215" name="пользователь Microsoft Office" initials="п" lastIdx="1" clrIdx="0"/>
  <p:cmAuthor id="1582" name="asus" initials="a" lastIdx="1" clrIdx="98"/>
  <p:cmAuthor id="216" name="Duke" initials="D" lastIdx="1" clrIdx="215"/>
  <p:cmAuthor id="217" name="Office 365" initials="O" lastIdx="1" clrIdx="0"/>
  <p:cmAuthor id="218" name="1716266060@qq.com" initials="1" lastIdx="1" clrIdx="0"/>
  <p:cmAuthor id="1585" name="sunshasha-lsd" initials="s" lastIdx="1" clrIdx="1"/>
  <p:cmAuthor id="219" name="程学春 cxc" initials="程" lastIdx="1" clrIdx="0"/>
  <p:cmAuthor id="220" name="chenli8" initials="c" lastIdx="10" clrIdx="0"/>
  <p:cmAuthor id="221" name="448097321@qq.com" initials="4" lastIdx="0" clrIdx="0"/>
  <p:cmAuthor id="222" name="zhumin1" initials="z" lastIdx="1" clrIdx="1"/>
  <p:cmAuthor id="223" name="星辰" initials="星" lastIdx="1" clrIdx="217"/>
  <p:cmAuthor id="1590" name="love1812" initials="l" lastIdx="1" clrIdx="22"/>
  <p:cmAuthor id="224" name="梁潇-lhq" initials="梁" lastIdx="1" clrIdx="0"/>
  <p:cmAuthor id="1591" name="潇予" initials="潇" lastIdx="1" clrIdx="115"/>
  <p:cmAuthor id="225" name="ding" initials="d" lastIdx="1" clrIdx="218"/>
  <p:cmAuthor id="1592" name="温劭君" initials="温" lastIdx="31" clrIdx="1"/>
  <p:cmAuthor id="226" name="spring_ren" initials="s" lastIdx="2" clrIdx="1"/>
  <p:cmAuthor id="433019348" name="榆桃桃" initials="榆" lastIdx="2" clrIdx="1111"/>
  <p:cmAuthor id="227" name="alan" initials="a" lastIdx="1" clrIdx="226"/>
  <p:cmAuthor id="228" name="吴岩" initials="吴" lastIdx="1" clrIdx="0"/>
  <p:cmAuthor id="229" name="13954" initials="1" lastIdx="1" clrIdx="228"/>
  <p:cmAuthor id="693974183" name="３㎞" initials="３" lastIdx="1" clrIdx="1275"/>
  <p:cmAuthor id="230" name="Yoda KK" initials="Y" lastIdx="1" clrIdx="10"/>
  <p:cmAuthor id="231" name="apple" initials="a" lastIdx="1" clrIdx="0"/>
  <p:cmAuthor id="1598" name="赵永倩" initials="赵" lastIdx="1" clrIdx="31"/>
  <p:cmAuthor id="208581193" name="Popeye" initials="P" lastIdx="1" clrIdx="1288"/>
  <p:cmAuthor id="232" name="Dell" initials="D" lastIdx="0" clrIdx="0"/>
  <p:cmAuthor id="233" name="李 斌" initials="李" lastIdx="3" clrIdx="0"/>
  <p:cmAuthor id="461515837" name="记得。" initials="记" lastIdx="2" clrIdx="1288"/>
  <p:cmAuthor id="234" name="ZYM" initials="Z" lastIdx="0" clrIdx="18"/>
  <p:cmAuthor id="235" name="邓鹏君" initials="邓" lastIdx="1" clrIdx="0"/>
  <p:cmAuthor id="236" name="zhouyangfan" initials="z" lastIdx="0" clrIdx="0"/>
  <p:cmAuthor id="1603" name="李娜" initials="李" lastIdx="1" clrIdx="0"/>
  <p:cmAuthor id="237" name="dingyuemei" initials="d" lastIdx="1" clrIdx="21"/>
  <p:cmAuthor id="765618662" name="Xz" initials="X" lastIdx="1" clrIdx="1277"/>
  <p:cmAuthor id="441457851" name="朝朝暮成雪" initials="朝" lastIdx="1" clrIdx="1292"/>
  <p:cmAuthor id="238" name="幸全" initials="幸" lastIdx="1" clrIdx="0"/>
  <p:cmAuthor id="239" name="admini" initials="a" lastIdx="2" clrIdx="0"/>
  <p:cmAuthor id="1606" name="GS" initials="G" lastIdx="1" clrIdx="38"/>
  <p:cmAuthor id="240" name="2819264246@qq.com" initials="2" lastIdx="1" clrIdx="22"/>
  <p:cmAuthor id="241" name="tslife" initials="t" lastIdx="1" clrIdx="240"/>
  <p:cmAuthor id="242" name="柯 少鹏" initials="柯" lastIdx="1" clrIdx="0"/>
  <p:cmAuthor id="243" name="Poseidon" initials="P" lastIdx="1" clrIdx="0"/>
  <p:cmAuthor id="244" name="未知用户106" initials="未" lastIdx="2" clrIdx="0"/>
  <p:cmAuthor id="338852205" name="李晓艳" initials="李" lastIdx="1" clrIdx="1241"/>
  <p:cmAuthor id="245" name="韩冰" initials="韩" lastIdx="4" clrIdx="0"/>
  <p:cmAuthor id="246" name="鱼 飞" initials="鱼" lastIdx="2" clrIdx="0"/>
  <p:cmAuthor id="1613" name="xiaoshiwen" initials="x" lastIdx="1" clrIdx="284"/>
  <p:cmAuthor id="247" name="sdlife" initials="s" lastIdx="3" clrIdx="1"/>
  <p:cmAuthor id="1614" name="wujj43" initials="w" lastIdx="1" clrIdx="1035"/>
  <p:cmAuthor id="248" name="acer" initials="a" lastIdx="1" clrIdx="0"/>
  <p:cmAuthor id="249" name="冯敏" initials="冯" lastIdx="1" clrIdx="0"/>
  <p:cmAuthor id="250" name="Simona" initials="S" lastIdx="1" clrIdx="0"/>
  <p:cmAuthor id="1617" name="邵 坷炜" initials="邵" lastIdx="1" clrIdx="0"/>
  <p:cmAuthor id="251" name="pc" initials="p" lastIdx="1" clrIdx="1"/>
  <p:cmAuthor id="252" name="贾彬彬" initials="贾" lastIdx="1" clrIdx="0"/>
  <p:cmAuthor id="1619" name="chenbing02" initials="c" lastIdx="2" clrIdx="212"/>
  <p:cmAuthor id="253" name="未知用户46" initials="未" lastIdx="1" clrIdx="2"/>
  <p:cmAuthor id="254" name="周涛" initials="周" lastIdx="1" clrIdx="0"/>
  <p:cmAuthor id="255" name="未知用户47" initials="未" lastIdx="1" clrIdx="0"/>
  <p:cmAuthor id="1622" name="石 苗苗" initials="石" lastIdx="1" clrIdx="891"/>
  <p:cmAuthor id="256" name="未知用户32" initials="未" lastIdx="1" clrIdx="0"/>
  <p:cmAuthor id="1623" name="10261" initials="1" lastIdx="1" clrIdx="859"/>
  <p:cmAuthor id="257" name="未知用户33" initials="未" lastIdx="0" clrIdx="0"/>
  <p:cmAuthor id="1624" name="黄彩云" initials="黄" lastIdx="1" clrIdx="166"/>
  <p:cmAuthor id="258" name="未知用户34" initials="未" lastIdx="1" clrIdx="1"/>
  <p:cmAuthor id="1625" name="Yang" initials="Y" lastIdx="1" clrIdx="914"/>
  <p:cmAuthor id="259" name="未知用户25" initials="未" lastIdx="8" clrIdx="0"/>
  <p:cmAuthor id="260" name="未知用户26" initials="未" lastIdx="1" clrIdx="0"/>
  <p:cmAuthor id="261" name="未知用户48" initials="未" lastIdx="20" clrIdx="0"/>
  <p:cmAuthor id="262" name="未知用户27" initials="未" lastIdx="0" clrIdx="0"/>
  <p:cmAuthor id="263" name="未知用户28" initials="未" lastIdx="1" clrIdx="0"/>
  <p:cmAuthor id="1630" name="马 强" initials="马" lastIdx="1" clrIdx="449"/>
  <p:cmAuthor id="264" name="未知用户29" initials="未" lastIdx="9" clrIdx="0"/>
  <p:cmAuthor id="265" name="未知用户30" initials="未" lastIdx="1" clrIdx="0"/>
  <p:cmAuthor id="333314508" name="金玲" initials="金" lastIdx="1" clrIdx="0"/>
  <p:cmAuthor id="266" name="未知用户31" initials="未" lastIdx="1" clrIdx="1"/>
  <p:cmAuthor id="267" name="未知用户35" initials="未" lastIdx="4" clrIdx="6"/>
  <p:cmAuthor id="1634" name="yanglu30" initials="y" lastIdx="1" clrIdx="1027"/>
  <p:cmAuthor id="268" name="中国人寿曲阜公司个险部" initials="中" lastIdx="1" clrIdx="17"/>
  <p:cmAuthor id="711136908" name="覃靳" initials="覃" lastIdx="1" clrIdx="1222"/>
  <p:cmAuthor id="269" name="JXGXB" initials="J" lastIdx="1" clrIdx="142"/>
  <p:cmAuthor id="271" name="未知用户43" initials="未" lastIdx="1" clrIdx="1"/>
  <p:cmAuthor id="1638" name="群 史" initials="群" lastIdx="1" clrIdx="0"/>
  <p:cmAuthor id="272" name="未知用户44" initials="未" lastIdx="1" clrIdx="0"/>
  <p:cmAuthor id="273" name="未知用户45" initials="未" lastIdx="1" clrIdx="0"/>
  <p:cmAuthor id="274" name="王雅静" initials="王" lastIdx="1" clrIdx="0"/>
  <p:cmAuthor id="275" name="sun frank" initials="s" lastIdx="1" clrIdx="0"/>
  <p:cmAuthor id="276" name="zhao wei" initials="z" lastIdx="1" clrIdx="0"/>
  <p:cmAuthor id="277" name="徐 伟钦" initials="徐" lastIdx="2" clrIdx="0"/>
  <p:cmAuthor id="1644" name="罗 祎嘉" initials="罗" lastIdx="4" clrIdx="22"/>
  <p:cmAuthor id="278" name="chen" initials="c" lastIdx="1" clrIdx="0"/>
  <p:cmAuthor id="1645" name="付 维维" initials="付" lastIdx="1" clrIdx="22"/>
  <p:cmAuthor id="279" name="李昕玫" initials="李" lastIdx="1" clrIdx="0"/>
  <p:cmAuthor id="1646" name="锦江—阿昊" initials="锦" lastIdx="1" clrIdx="148"/>
  <p:cmAuthor id="280" name="lianxing liao" initials="l" lastIdx="1" clrIdx="0"/>
  <p:cmAuthor id="1647" name="lu li" initials="l" lastIdx="1" clrIdx="1029"/>
  <p:cmAuthor id="281" name="未知用户" initials="未" lastIdx="1" clrIdx="0"/>
  <p:cmAuthor id="1648" name="llf" initials="l" lastIdx="1" clrIdx="243"/>
  <p:cmAuthor id="282" name="yangysh" initials="y" lastIdx="1" clrIdx="0"/>
  <p:cmAuthor id="283" name="PF01478" initials="P" lastIdx="12" clrIdx="37"/>
  <p:cmAuthor id="285" name="林梓健" initials="林" lastIdx="1" clrIdx="1"/>
  <p:cmAuthor id="204534927" name="⚀⚁⚂⚃⚄⚅༄" initials="⚀" lastIdx="1" clrIdx="1312"/>
  <p:cmAuthor id="286" name="未知用户23" initials="未" lastIdx="2" clrIdx="0"/>
  <p:cmAuthor id="287" name="未知用户19" initials="未" lastIdx="2" clrIdx="0"/>
  <p:cmAuthor id="288" name="刘仕俭" initials="刘" lastIdx="1" clrIdx="0"/>
  <p:cmAuthor id="289" name="Changing Zhuang" initials="C" lastIdx="1" clrIdx="1"/>
  <p:cmAuthor id="290" name="未知用户177" initials="未" lastIdx="7" clrIdx="0"/>
  <p:cmAuthor id="276892976" name="不达目标，不改名！！" initials="不" lastIdx="1" clrIdx="1285"/>
  <p:cmAuthor id="235345745" name="黄埔" initials="黄" lastIdx="1" clrIdx="1244"/>
  <p:cmAuthor id="291" name="未知用户178" initials="未" lastIdx="7" clrIdx="0"/>
  <p:cmAuthor id="292" name="未知用户179" initials="未" lastIdx="1" clrIdx="0"/>
  <p:cmAuthor id="1659" name="ZCH" initials="Z" lastIdx="2" clrIdx="1003"/>
  <p:cmAuthor id="293" name="未知用户180" initials="未" lastIdx="0" clrIdx="0"/>
  <p:cmAuthor id="294" name="未知用户181" initials="未" lastIdx="0" clrIdx="1"/>
  <p:cmAuthor id="295" name="未知用户182" initials="未" lastIdx="1" clrIdx="0"/>
  <p:cmAuthor id="296" name="未知用户183" initials="未" lastIdx="1" clrIdx="0"/>
  <p:cmAuthor id="297" name="未知用户184" initials="未" lastIdx="2" clrIdx="0"/>
  <p:cmAuthor id="391566511" name="磊" initials="磊" lastIdx="1" clrIdx="1385"/>
  <p:cmAuthor id="298" name="未知用户187" initials="未" lastIdx="0" clrIdx="0"/>
  <p:cmAuthor id="299" name="未知用户185" initials="未" lastIdx="1" clrIdx="21"/>
  <p:cmAuthor id="300" name="未知用户186" initials="未" lastIdx="1" clrIdx="0"/>
  <p:cmAuthor id="1667" name="蒋煜" initials="蒋" lastIdx="0" clrIdx="0"/>
  <p:cmAuthor id="301" name="哒哒 熊猫" initials="哒" lastIdx="1" clrIdx="0"/>
  <p:cmAuthor id="302" name="Yun-Ting Tseng" initials="Y" lastIdx="7" clrIdx="0"/>
  <p:cmAuthor id="303" name="Miss 豆" initials="M" lastIdx="0" clrIdx="0"/>
  <p:cmAuthor id="304" name="G" initials="G" lastIdx="1" clrIdx="22"/>
  <p:cmAuthor id="305" name="我" initials="我" lastIdx="1" clrIdx="32"/>
  <p:cmAuthor id="306" name="Lenovo" initials="L" lastIdx="1" clrIdx="211"/>
  <p:cmAuthor id="307" name="821375975@qq.com" initials="8" lastIdx="1" clrIdx="23"/>
  <p:cmAuthor id="308" name="tkyan" initials="t" lastIdx="1" clrIdx="16"/>
  <p:cmAuthor id="1675" name="liuyadong" initials="l" lastIdx="1" clrIdx="953"/>
  <p:cmAuthor id="309" name="air" initials="a" lastIdx="0" clrIdx="0"/>
  <p:cmAuthor id="1013762041" name="Leb" initials="L" lastIdx="1" clrIdx="0"/>
  <p:cmAuthor id="310" name="mhh51" initials="m" lastIdx="1" clrIdx="309"/>
  <p:cmAuthor id="1677" name="康晓宇" initials="康" lastIdx="13" clrIdx="0"/>
  <p:cmAuthor id="1678" name="Eric Shen" initials="E" lastIdx="1" clrIdx="0"/>
  <p:cmAuthor id="1679" name="唐仲志" initials="唐" lastIdx="2" clrIdx="2"/>
  <p:cmAuthor id="313" name="86139" initials="8" lastIdx="1" clrIdx="0"/>
  <p:cmAuthor id="1680" name="刘乾勇" initials="刘" lastIdx="1" clrIdx="3"/>
  <p:cmAuthor id="1681" name="丁 文文" initials="丁" lastIdx="1" clrIdx="5"/>
  <p:cmAuthor id="315" name="吕 阔" initials="吕" lastIdx="1" clrIdx="22"/>
  <p:cmAuthor id="1682" name="asuwin" initials="a" lastIdx="6" clrIdx="4"/>
  <p:cmAuthor id="316" name="ozg106" initials="o" lastIdx="1" clrIdx="92"/>
  <p:cmAuthor id="1683" name="TYZzz" initials="T" lastIdx="1" clrIdx="7"/>
  <p:cmAuthor id="1684" name="2307" initials="2" lastIdx="4" clrIdx="6"/>
  <p:cmAuthor id="318" name="lixun" initials="l" lastIdx="0" clrIdx="16"/>
  <p:cmAuthor id="1685" name="USER-SSQC025" initials="U" lastIdx="1" clrIdx="10"/>
  <p:cmAuthor id="319" name="Isabella" initials="I" lastIdx="4" clrIdx="4"/>
  <p:cmAuthor id="290927993" name="胡中柱" initials="胡" lastIdx="1" clrIdx="1312"/>
  <p:cmAuthor id="1686" name="方 周" initials="方" lastIdx="2" clrIdx="11"/>
  <p:cmAuthor id="1687" name="wang luyan" initials="w" lastIdx="1" clrIdx="13"/>
  <p:cmAuthor id="321" name="CodonMedical" initials="C" lastIdx="109" clrIdx="2"/>
  <p:cmAuthor id="1688" name="Happy" initials="H" lastIdx="2" clrIdx="14"/>
  <p:cmAuthor id="322" name="未知用户61" initials="未" lastIdx="1" clrIdx="0"/>
  <p:cmAuthor id="1689" name="Wenjing Zhang" initials="W" lastIdx="1" clrIdx="0"/>
  <p:cmAuthor id="1690" name="李 里" initials="李" lastIdx="3" clrIdx="17"/>
  <p:cmAuthor id="324" name="启浩" initials="启" lastIdx="2" clrIdx="0"/>
  <p:cmAuthor id="1691" name="Lennox" initials="L" lastIdx="2" clrIdx="17"/>
  <p:cmAuthor id="325" name="未知用户102" initials="未" lastIdx="2" clrIdx="0"/>
  <p:cmAuthor id="1692" name="li kai" initials="l" lastIdx="1" clrIdx="18"/>
  <p:cmAuthor id="326" name="未知用户103" initials="未" lastIdx="2" clrIdx="1"/>
  <p:cmAuthor id="1693" name="public" initials="p" lastIdx="2" clrIdx="0"/>
  <p:cmAuthor id="1694" name="YY" initials="Y" lastIdx="1" clrIdx="176"/>
  <p:cmAuthor id="560864024" name="朝五晚九。" initials="朝" lastIdx="6" clrIdx="785"/>
  <p:cmAuthor id="1695" name="袁银娟_NruuqER3" initials="袁" lastIdx="0" clrIdx="0"/>
  <p:cmAuthor id="328" name="??" initials="?" lastIdx="1" clrIdx="0"/>
  <p:cmAuthor id="329" name="Meredith Kalish" initials="M" lastIdx="19" clrIdx="10"/>
  <p:cmAuthor id="1696" name="董爽爽" initials="董" lastIdx="1" clrIdx="399"/>
  <p:cmAuthor id="330" name="未知用户108" initials="未" lastIdx="1" clrIdx="0"/>
  <p:cmAuthor id="331" name="未知用户72" initials="未" lastIdx="2" clrIdx="0"/>
  <p:cmAuthor id="1698" name="张宇婵" initials="张" lastIdx="1" clrIdx="440"/>
  <p:cmAuthor id="332" name="未知用户73" initials="未" lastIdx="1" clrIdx="0"/>
  <p:cmAuthor id="333" name="未知用户74" initials="未" lastIdx="0" clrIdx="0"/>
  <p:cmAuthor id="211156722" name="ying晨" initials="y" lastIdx="2" clrIdx="0"/>
  <p:cmAuthor id="334" name="未知用户110" initials="未" lastIdx="14" clrIdx="0"/>
  <p:cmAuthor id="335" name="未知用户77" initials="未" lastIdx="2" clrIdx="0"/>
  <p:cmAuthor id="1702" name="蒙阴收展部" initials="蒙" lastIdx="1" clrIdx="145"/>
  <p:cmAuthor id="336" name="未知用户65" initials="未" lastIdx="1" clrIdx="0"/>
  <p:cmAuthor id="337" name="laobao" initials="l" lastIdx="1" clrIdx="334"/>
  <p:cmAuthor id="1704" name="29142" initials="2" lastIdx="1" clrIdx="55"/>
  <p:cmAuthor id="338" name="百里 长青" initials="百" lastIdx="1" clrIdx="0"/>
  <p:cmAuthor id="1705" name="82167" initials="8" lastIdx="1" clrIdx="1"/>
  <p:cmAuthor id="339" name="David Morgan (HI)" initials="D" lastIdx="17" clrIdx="11"/>
  <p:cmAuthor id="340" name="zhaoby01" initials="z" lastIdx="2" clrIdx="6"/>
  <p:cmAuthor id="1707" name="Surface" initials="S" lastIdx="1" clrIdx="731"/>
  <p:cmAuthor id="341" name="Lydia" initials="L" lastIdx="1" clrIdx="0"/>
  <p:cmAuthor id="1708" name="佚名" initials="佚" lastIdx="1" clrIdx="728"/>
  <p:cmAuthor id="342" name="KK Yoda" initials="KY" lastIdx="1" clrIdx="10"/>
  <p:cmAuthor id="1709" name="comclic" initials="c" lastIdx="1" clrIdx="732"/>
  <p:cmAuthor id="343" name="熘?" initials="熘" lastIdx="1" clrIdx="0"/>
  <p:cmAuthor id="344" name="Kate Sillitoe (HI)" initials="K" lastIdx="4" clrIdx="12"/>
  <p:cmAuthor id="1711" name="李传波" initials="李" lastIdx="10" clrIdx="0"/>
  <p:cmAuthor id="345" name="cpic" initials="c" lastIdx="0" clrIdx="0"/>
  <p:cmAuthor id="346" name="谷雨" initials="谷" lastIdx="1" clrIdx="0"/>
  <p:cmAuthor id="347" name="taowei" initials="t" lastIdx="1" clrIdx="0"/>
  <p:cmAuthor id="348" name="中星 叶" initials="中" lastIdx="1" clrIdx="22"/>
  <p:cmAuthor id="49837067" name="刘浩" initials="刘" lastIdx="180431" clrIdx="0"/>
  <p:cmAuthor id="349" name="Dizzy" initials="D" lastIdx="3" clrIdx="0"/>
  <p:cmAuthor id="49837068" name="Vivian Liu" initials="VL" lastIdx="1" clrIdx="1"/>
  <p:cmAuthor id="350" name="倚海听风" initials="倚" lastIdx="1" clrIdx="21"/>
  <p:cmAuthor id="253447618" name="qqww" initials="q" lastIdx="1" clrIdx="1333"/>
  <p:cmAuthor id="49837069" name="A5937" initials="A" lastIdx="1" clrIdx="137"/>
  <p:cmAuthor id="49837070" name="樊 现静" initials="樊" lastIdx="1" clrIdx="144"/>
  <p:cmAuthor id="352" name="Yvonne Lin" initials="Y" lastIdx="35" clrIdx="3"/>
  <p:cmAuthor id="49837071" name="8613607323127" initials="8" lastIdx="1" clrIdx="196"/>
  <p:cmAuthor id="353" name="Gallivan, John-Paul {MDAO~Basel}" initials="G" lastIdx="4" clrIdx="4"/>
  <p:cmAuthor id="49837072" name="Laptop Go" initials="L" lastIdx="1" clrIdx="208"/>
  <p:cmAuthor id="354" name="Helms, Hans-Joachim {MDBA~Basel}" initials="H" lastIdx="36" clrIdx="5"/>
  <p:cmAuthor id="49837073" name="sk" initials="s" lastIdx="1" clrIdx="735"/>
  <p:cmAuthor id="398355090" name="惠子。" initials="惠" lastIdx="1" clrIdx="1219"/>
  <p:cmAuthor id="355" name="叶茂甫" initials="叶" lastIdx="1" clrIdx="0"/>
  <p:cmAuthor id="49837074" name="余森" initials="余森" lastIdx="1" clrIdx="449"/>
  <p:cmAuthor id="356" name="Petersen, Jenny {MDBD~South San Francisco}" initials="P" lastIdx="4" clrIdx="7"/>
  <p:cmAuthor id="49837075" name="sai han" initials="sh" lastIdx="1" clrIdx="452"/>
  <p:cmAuthor id="357" name="刘风香" initials="刘" lastIdx="5" clrIdx="20"/>
  <p:cmAuthor id="49837076" name="肖琼" initials="肖琼" lastIdx="1" clrIdx="453"/>
  <p:cmAuthor id="358" name="未知用户109" initials="未" lastIdx="5" clrIdx="0"/>
  <p:cmAuthor id="265920134" name="梁健星" initials="梁" lastIdx="1" clrIdx="1"/>
  <p:cmAuthor id="49837077" name="小乐崽子" initials="小乐崽子" lastIdx="1" clrIdx="757"/>
  <p:cmAuthor id="359" name="未知用户90" initials="未" lastIdx="1" clrIdx="0"/>
  <p:cmAuthor id="49837078" name="huangliangliang" initials="h" lastIdx="2" clrIdx="761"/>
  <p:cmAuthor id="362" name="未知用户81" initials="未" lastIdx="3" clrIdx="1"/>
  <p:cmAuthor id="363" name="Daniel Clyde (HI)" initials="D" lastIdx="24" clrIdx="0"/>
  <p:cmAuthor id="364" name="Fitzpatrick, Nicole {MGAO~Basel}" initials="F" lastIdx="16" clrIdx="1"/>
  <p:cmAuthor id="365" name="Kate Rijnen" initials="K" lastIdx="11" clrIdx="2"/>
  <p:cmAuthor id="366" name="吴 小丽" initials="吴" lastIdx="2" clrIdx="0"/>
  <p:cmAuthor id="367" name="Machackova, Zuzana {MDAO~Basel}" initials="M" lastIdx="37" clrIdx="5"/>
  <p:cmAuthor id="368" name="未知用户99" initials="未" lastIdx="10" clrIdx="0"/>
  <p:cmAuthor id="369" name="未知用户69" initials="未" lastIdx="0" clrIdx="1"/>
  <p:cmAuthor id="370" name="Helen Keyworth (HI)" initials="H" lastIdx="77" clrIdx="8"/>
  <p:cmAuthor id="371" name="谢 小小" initials="谢" lastIdx="1" clrIdx="0"/>
  <p:cmAuthor id="372" name="齐涛" initials="齐" lastIdx="1" clrIdx="0"/>
  <p:cmAuthor id="1205858414" name="..." initials="." lastIdx="1" clrIdx="803"/>
  <p:cmAuthor id="375" name="孟轩君" initials="孟" lastIdx="2" clrIdx="0"/>
  <p:cmAuthor id="376" name="hpguan" initials="h" lastIdx="27" clrIdx="0"/>
  <p:cmAuthor id="378" name="fengyuan03" initials="f" lastIdx="11" clrIdx="1"/>
  <p:cmAuthor id="379" name="何富军" initials="何" lastIdx="1" clrIdx="0"/>
  <p:cmAuthor id="380" name="闫秀丽" initials="闫" lastIdx="0" clrIdx="0"/>
  <p:cmAuthor id="381" name="fafa" initials="f" lastIdx="2" clrIdx="1"/>
  <p:cmAuthor id="383" name="qatr130" initials="q" lastIdx="1" clrIdx="0"/>
  <p:cmAuthor id="384" name="xusha" initials="x" lastIdx="1" clrIdx="2"/>
  <p:cmAuthor id="385" name="phoenixdhz" initials="p" lastIdx="11" clrIdx="0"/>
  <p:cmAuthor id="310148080" name="到底意难平" initials="到" lastIdx="1" clrIdx="1242"/>
  <p:cmAuthor id="386" name="未知用户91" initials="未" lastIdx="0" clrIdx="0"/>
  <p:cmAuthor id="387" name="Codon Medical" initials="C" lastIdx="57" clrIdx="6"/>
  <p:cmAuthor id="388" name="wanghao31" initials="w" lastIdx="2" clrIdx="0"/>
  <p:cmAuthor id="389" name="李 东科" initials="李" lastIdx="1" clrIdx="35"/>
  <p:cmAuthor id="390" name="Mary Beattie" initials="M" lastIdx="11" clrIdx="11"/>
  <p:cmAuthor id="391" name="Melanie Smitt" initials="M" lastIdx="33" clrIdx="12"/>
  <p:cmAuthor id="392" name="Andrea Michels" initials="A" lastIdx="13" clrIdx="13"/>
  <p:cmAuthor id="393" name="许 爽" initials="许" lastIdx="1" clrIdx="207"/>
  <p:cmAuthor id="395" name="袁正海" initials="袁" lastIdx="1" clrIdx="0"/>
  <p:cmAuthor id="396" name="Mark McGregor (HI)" initials="M" lastIdx="33" clrIdx="3"/>
  <p:cmAuthor id="397" name="Franca, Ryan {MDAO~Basel}" initials="F" lastIdx="6" clrIdx="6"/>
  <p:cmAuthor id="29922660" name="杨强" initials="杨" lastIdx="0" clrIdx="0"/>
  <p:cmAuthor id="398" name="Bart Baranowski (HI)" initials="B" lastIdx="16" clrIdx="7"/>
  <p:cmAuthor id="386087676" name="康凯" initials="康" lastIdx="1" clrIdx="1373"/>
  <p:cmAuthor id="29922661" name="檀晟 陈" initials="檀晟" lastIdx="1" clrIdx="10"/>
  <p:cmAuthor id="399" name="未知用户105" initials="未" lastIdx="7" clrIdx="0"/>
  <p:cmAuthor id="400" name="Louise Adamson (HI)" initials="L" lastIdx="173" clrIdx="9"/>
  <p:cmAuthor id="401" name="未知用户84" initials="未" lastIdx="1" clrIdx="0"/>
  <p:cmAuthor id="403" name="吴萍" initials="吴" lastIdx="3" clrIdx="402"/>
  <p:cmAuthor id="404" name="未知用户87" initials="未" lastIdx="8" clrIdx="0"/>
  <p:cmAuthor id="475196944" name="姚琳" initials="姚" lastIdx="1133934" clrIdx="0"/>
  <p:cmAuthor id="405" name="未知用户88" initials="未" lastIdx="1" clrIdx="0"/>
  <p:cmAuthor id="408" name="未知用户92" initials="未" lastIdx="2" clrIdx="0"/>
  <p:cmAuthor id="409" name="未知用户93" initials="未" lastIdx="1" clrIdx="0"/>
  <p:cmAuthor id="410" name="未知用户94" initials="未" lastIdx="0" clrIdx="0"/>
  <p:cmAuthor id="411" name="未知用户95" initials="未" lastIdx="1" clrIdx="0"/>
  <p:cmAuthor id="412" name="未知用户96" initials="未" lastIdx="0" clrIdx="1"/>
  <p:cmAuthor id="413" name="过 去" initials="过" lastIdx="1" clrIdx="0"/>
  <p:cmAuthor id="414" name="ChinaUser" initials="C" lastIdx="1" clrIdx="0"/>
  <p:cmAuthor id="415" name="miaott" initials="m" lastIdx="0" clrIdx="195"/>
  <p:cmAuthor id="416" name="1" initials="1" lastIdx="1" clrIdx="415"/>
  <p:cmAuthor id="417" name="未知用户54" initials="未" lastIdx="2" clrIdx="0"/>
  <p:cmAuthor id="418" name="未知用户101" initials="未" lastIdx="1" clrIdx="2"/>
  <p:cmAuthor id="284324115" name="宋吉利" initials="宋" lastIdx="1" clrIdx="0"/>
  <p:cmAuthor id="577827218" name="7864245" initials="7" lastIdx="6" clrIdx="1244"/>
  <p:cmAuthor id="419" name="未知用户75" initials="未" lastIdx="0" clrIdx="0"/>
  <p:cmAuthor id="420" name="未知用户76" initials="未" lastIdx="1" clrIdx="0"/>
  <p:cmAuthor id="421" name="未知用户104" initials="未" lastIdx="7" clrIdx="0"/>
  <p:cmAuthor id="400785684" name="刘红霞(凯儿得乐.首席经销商)" initials="刘" lastIdx="1" clrIdx="1174"/>
  <p:cmAuthor id="423" name="未知用户79" initials="未" lastIdx="1" clrIdx="0"/>
  <p:cmAuthor id="424" name="preppypan@163.com" initials="p" lastIdx="1" clrIdx="93"/>
  <p:cmAuthor id="425" name="ZZC" initials="Z" lastIdx="1" clrIdx="1"/>
  <p:cmAuthor id="426" name="李晨曦" initials="李" lastIdx="14" clrIdx="0"/>
  <p:cmAuthor id="427" name="Bonan Qi" initials="B" lastIdx="43" clrIdx="0"/>
  <p:cmAuthor id="428" name="yaoxiaojun" initials="y" lastIdx="1" clrIdx="0"/>
  <p:cmAuthor id="429" name="天宁 马" initials="天" lastIdx="1" clrIdx="0"/>
  <p:cmAuthor id="430" name="朱雪松" initials="朱" lastIdx="2" clrIdx="2"/>
  <p:cmAuthor id="431" name="Linjing" initials="L" lastIdx="2" clrIdx="95"/>
  <p:cmAuthor id="432" name="殷 积波" initials="殷" lastIdx="1" clrIdx="22"/>
  <p:cmAuthor id="433" name="用户查看" initials="用" lastIdx="1" clrIdx="0"/>
  <p:cmAuthor id="434" name="THINPAD" initials="T" lastIdx="1" clrIdx="92"/>
  <p:cmAuthor id="435" name="韩蕴智" initials="韩" lastIdx="1" clrIdx="434"/>
  <p:cmAuthor id="436" name="Vagun Vagun" initials="V" lastIdx="1" clrIdx="0"/>
  <p:cmAuthor id="437" name="李秋静" initials="李" lastIdx="1" clrIdx="1"/>
  <p:cmAuthor id="438" name="陈林" initials="陈" lastIdx="1" clrIdx="0"/>
  <p:cmAuthor id="439" name="未知用户36" initials="未" lastIdx="10" clrIdx="0"/>
  <p:cmAuthor id="353158055" name="韩雨" initials="韩" lastIdx="0" clrIdx="0"/>
  <p:cmAuthor id="440" name="未知用户148" initials="未" lastIdx="1" clrIdx="0"/>
  <p:cmAuthor id="441" name="未知用户163" initials="未" lastIdx="1" clrIdx="0"/>
  <p:cmAuthor id="442" name="未知用户151" initials="未" lastIdx="0" clrIdx="1"/>
  <p:cmAuthor id="443" name="未知用户152" initials="未" lastIdx="3" clrIdx="0"/>
  <p:cmAuthor id="444" name="未知用户164" initials="未" lastIdx="0" clrIdx="1"/>
  <p:cmAuthor id="445" name="未知用户153" initials="未" lastIdx="2" clrIdx="0"/>
  <p:cmAuthor id="446" name="未知用户154" initials="未" lastIdx="1" clrIdx="0"/>
  <p:cmAuthor id="447" name="未知用户155" initials="未" lastIdx="2" clrIdx="0"/>
  <p:cmAuthor id="448" name="未知用户156" initials="未" lastIdx="15" clrIdx="0"/>
  <p:cmAuthor id="449" name="未知用户157" initials="未" lastIdx="1" clrIdx="0"/>
  <p:cmAuthor id="450" name="未知用户158" initials="未" lastIdx="7" clrIdx="0"/>
  <p:cmAuthor id="451" name="未知用户159" initials="未" lastIdx="1" clrIdx="0"/>
  <p:cmAuthor id="452" name="未知用户160" initials="未" lastIdx="1" clrIdx="0"/>
  <p:cmAuthor id="453" name="未知用户161" initials="未" lastIdx="1" clrIdx="0"/>
  <p:cmAuthor id="454" name="未知用户162" initials="未" lastIdx="2" clrIdx="0"/>
  <p:cmAuthor id="455" name="未知用户149" initials="未" lastIdx="0" clrIdx="0"/>
  <p:cmAuthor id="456" name="未知用户146" initials="未" lastIdx="1" clrIdx="21"/>
  <p:cmAuthor id="457" name="未知用户147" initials="未" lastIdx="1" clrIdx="0"/>
  <p:cmAuthor id="458" name="26080314@qq.com" initials="2" lastIdx="1" clrIdx="181"/>
  <p:cmAuthor id="459" name="李红钢" initials="李" lastIdx="1" clrIdx="458"/>
  <p:cmAuthor id="461" name="linkplus" initials="l" lastIdx="1" clrIdx="0"/>
  <p:cmAuthor id="293170015" name="葛玉娟" initials="葛" lastIdx="1536286" clrIdx="0"/>
  <p:cmAuthor id="462" name="刘国强" initials="刘" lastIdx="1" clrIdx="0"/>
  <p:cmAuthor id="293170016" name="Zhiming Wei/CHN" initials="ZW" lastIdx="1" clrIdx="10"/>
  <p:cmAuthor id="463" name="孙璐璐" initials="孙" lastIdx="1" clrIdx="0"/>
  <p:cmAuthor id="251918058" name="WPS_1479449450" initials="W" lastIdx="1" clrIdx="1451"/>
  <p:cmAuthor id="293170017" name="wei zhiming" initials="wz" lastIdx="2" clrIdx="25"/>
  <p:cmAuthor id="464" name="张 美红" initials="张" lastIdx="1" clrIdx="120"/>
  <p:cmAuthor id="465" name="橙子" initials="橙" lastIdx="2" clrIdx="1"/>
  <p:cmAuthor id="466" name="未知用户118" initials="未" lastIdx="1" clrIdx="0"/>
  <p:cmAuthor id="467" name="xing luo" initials="x" lastIdx="1" clrIdx="22"/>
  <p:cmAuthor id="468" name="田海兰" initials="田" lastIdx="4" clrIdx="1"/>
  <p:cmAuthor id="469" name="未知用户56" initials="未" lastIdx="1" clrIdx="17"/>
  <p:cmAuthor id="470" name="未知用户119" initials="未" lastIdx="0" clrIdx="0"/>
  <p:cmAuthor id="471" name="未知用户120" initials="未" lastIdx="1" clrIdx="1"/>
  <p:cmAuthor id="472" name="alen" initials="a" lastIdx="2" clrIdx="0"/>
  <p:cmAuthor id="473" name="未知用户121" initials="未" lastIdx="8" clrIdx="0"/>
  <p:cmAuthor id="474" name="未知用户122" initials="未" lastIdx="0" clrIdx="0"/>
  <p:cmAuthor id="475" name="未知用户123" initials="未" lastIdx="1" clrIdx="0"/>
  <p:cmAuthor id="476" name="未知用户124" initials="未" lastIdx="9" clrIdx="0"/>
  <p:cmAuthor id="477" name="未知用户125" initials="未" lastIdx="2" clrIdx="0"/>
  <p:cmAuthor id="478" name="未知用户126" initials="未" lastIdx="1" clrIdx="0"/>
  <p:cmAuthor id="389302941" name="Ch0ngY1n" initials="C" lastIdx="1" clrIdx="0"/>
  <p:cmAuthor id="479" name="未知用户127" initials="未" lastIdx="1" clrIdx="0"/>
  <p:cmAuthor id="334904544" name="付萌" initials="付" lastIdx="1" clrIdx="1540"/>
  <p:cmAuthor id="480" name="未知用户128" initials="未" lastIdx="1" clrIdx="0"/>
  <p:cmAuthor id="481" name="未知用户129" initials="未" lastIdx="0" clrIdx="8"/>
  <p:cmAuthor id="482" name="未知用户130" initials="未" lastIdx="1" clrIdx="0"/>
  <p:cmAuthor id="483" name="未知用户131" initials="未" lastIdx="10" clrIdx="0"/>
  <p:cmAuthor id="484" name="未知用户132" initials="未" lastIdx="1" clrIdx="0"/>
  <p:cmAuthor id="485" name="未知用户133" initials="未" lastIdx="2" clrIdx="0"/>
  <p:cmAuthor id="486" name="未知用户134" initials="未" lastIdx="1" clrIdx="0"/>
  <p:cmAuthor id="487" name="未知用户135" initials="未" lastIdx="0" clrIdx="0"/>
  <p:cmAuthor id="488" name="未知用户136" initials="未" lastIdx="1" clrIdx="0"/>
  <p:cmAuthor id="489" name="未知用户137" initials="未" lastIdx="0" clrIdx="0"/>
  <p:cmAuthor id="490" name="韩喆权" initials="韩" lastIdx="1" clrIdx="0"/>
  <p:cmAuthor id="491" name="李寄思" initials="李" lastIdx="16" clrIdx="0"/>
  <p:cmAuthor id="481162619" name="Ming" initials="M" lastIdx="1" clrIdx="1202"/>
  <p:cmAuthor id="492" name="ROSIEANNA" initials="R" lastIdx="1" clrIdx="35"/>
  <p:cmAuthor id="493" name="未知用户138" initials="未" lastIdx="7" clrIdx="0"/>
  <p:cmAuthor id="494" name="姚灿" initials="姚" lastIdx="4" clrIdx="0"/>
  <p:cmAuthor id="310078471" name="飞博士™" initials="飞" lastIdx="1" clrIdx="1100"/>
  <p:cmAuthor id="495" name="赵威然" initials="赵" lastIdx="1" clrIdx="0"/>
  <p:cmAuthor id="496" name="未知用户141" initials="未" lastIdx="0" clrIdx="0"/>
  <p:cmAuthor id="640148825" name="文文" initials="文" lastIdx="1" clrIdx="1297"/>
  <p:cmAuthor id="497" name="未知用户142" initials="未" lastIdx="0" clrIdx="1"/>
  <p:cmAuthor id="498" name="未知用户330" initials="未" lastIdx="10" clrIdx="0"/>
  <p:cmAuthor id="500" name="未知用户143" initials="未" lastIdx="1" clrIdx="0"/>
  <p:cmAuthor id="501" name="未知用户225" initials="未" lastIdx="1" clrIdx="0"/>
  <p:cmAuthor id="502" name="未知用户53" initials="未" lastIdx="1" clrIdx="0"/>
  <p:cmAuthor id="503" name="未知用户145" initials="未" lastIdx="2" clrIdx="0"/>
  <p:cmAuthor id="228087188" name="张瑜" initials="张" lastIdx="2" clrIdx="169"/>
  <p:cmAuthor id="504" name="未知用户194" initials="未" lastIdx="11" clrIdx="0"/>
  <p:cmAuthor id="505" name="未知用户321" initials="未" lastIdx="1" clrIdx="0"/>
  <p:cmAuthor id="506" name="李旭兰" initials="" lastIdx="1" clrIdx="0"/>
  <p:cmAuthor id="507" name="未知用户114" initials="未" lastIdx="1" clrIdx="0"/>
  <p:cmAuthor id="508" name="未知用户115" initials="未" lastIdx="0" clrIdx="1"/>
  <p:cmAuthor id="509" name="未知用户116" initials="未" lastIdx="1" clrIdx="0"/>
  <p:cmAuthor id="510" name="未知用户117" initials="未" lastIdx="0" clrIdx="0"/>
  <p:cmAuthor id="511" name="未知用户139" initials="未" lastIdx="0" clrIdx="0"/>
  <p:cmAuthor id="512" name="加 林" initials="加" lastIdx="1" clrIdx="0"/>
  <p:cmAuthor id="513" name="王 金谦" initials="王" lastIdx="2" clrIdx="21"/>
  <p:cmAuthor id="514" name="未知用户6" initials="未" lastIdx="1" clrIdx="0"/>
  <p:cmAuthor id="515" name="15631" initials="1" lastIdx="1" clrIdx="514"/>
  <p:cmAuthor id="1146610041" name="ʚ吴倩ɞ" initials="ʚ" lastIdx="1" clrIdx="0"/>
  <p:cmAuthor id="516" name="未知用户197" initials="未" lastIdx="0" clrIdx="1"/>
  <p:cmAuthor id="517" name="王 一鸣" initials="王" lastIdx="1" clrIdx="0"/>
  <p:cmAuthor id="518" name="未知用户50" initials="未" lastIdx="1" clrIdx="0"/>
  <p:cmAuthor id="922480826" name="琳" initials="琳" lastIdx="1" clrIdx="968"/>
  <p:cmAuthor id="519" name="肖婧" initials="肖" lastIdx="7" clrIdx="0"/>
  <p:cmAuthor id="520" name="Well Li" initials="W" lastIdx="1" clrIdx="0"/>
  <p:cmAuthor id="521" name="任俊宣" initials="任" lastIdx="1" clrIdx="6"/>
  <p:cmAuthor id="522" name="未知用户188" initials="未" lastIdx="1" clrIdx="0"/>
  <p:cmAuthor id="523" name="未知用户189" initials="未" lastIdx="1" clrIdx="0"/>
  <p:cmAuthor id="524" name="未知用户165" initials="未" lastIdx="1" clrIdx="0"/>
  <p:cmAuthor id="525" name="未知用户166" initials="未" lastIdx="1" clrIdx="0"/>
  <p:cmAuthor id="324779221" name="MSL-吕爱华～Elva" initials="M" lastIdx="1" clrIdx="1145"/>
  <p:cmAuthor id="526" name="未知用户167" initials="未" lastIdx="1" clrIdx="0"/>
  <p:cmAuthor id="527" name="未知用户168" initials="未" lastIdx="0" clrIdx="8"/>
  <p:cmAuthor id="528" name="未知用户169" initials="未" lastIdx="1" clrIdx="0"/>
  <p:cmAuthor id="529" name="未知用户170" initials="未" lastIdx="10" clrIdx="0"/>
  <p:cmAuthor id="530" name="未知用户171" initials="未" lastIdx="1" clrIdx="0"/>
  <p:cmAuthor id="531" name="未知用户172" initials="未" lastIdx="2" clrIdx="0"/>
  <p:cmAuthor id="532" name="未知用户173" initials="未" lastIdx="1" clrIdx="0"/>
  <p:cmAuthor id="533" name="未知用户174" initials="未" lastIdx="0" clrIdx="0"/>
  <p:cmAuthor id="534" name="未知用户175" initials="未" lastIdx="1" clrIdx="0"/>
  <p:cmAuthor id="535" name="未知用户176" initials="未" lastIdx="0" clrIdx="0"/>
  <p:cmAuthor id="536" name="未知用户198" initials="未" lastIdx="0" clrIdx="0"/>
  <p:cmAuthor id="537" name="未知用户150" initials="未" lastIdx="1" clrIdx="0"/>
  <p:cmAuthor id="538" name="未知用户220" initials="未" lastIdx="1" clrIdx="0"/>
  <p:cmAuthor id="539" name="未知用户221" initials="未" lastIdx="1" clrIdx="0"/>
  <p:cmAuthor id="540" name="未知用户199" initials="未" lastIdx="0" clrIdx="1"/>
  <p:cmAuthor id="541" name="未知用户200" initials="未" lastIdx="2" clrIdx="0"/>
  <p:cmAuthor id="542" name="未知用户201" initials="未" lastIdx="11" clrIdx="1"/>
  <p:cmAuthor id="543" name="未知用户214" initials="未" lastIdx="1" clrIdx="0"/>
  <p:cmAuthor id="544" name="未知用户216" initials="未" lastIdx="1" clrIdx="0"/>
  <p:cmAuthor id="545" name="未知用户202" initials="未" lastIdx="2" clrIdx="0"/>
  <p:cmAuthor id="546" name="未知用户203" initials="未" lastIdx="15" clrIdx="0"/>
  <p:cmAuthor id="547" name="未知用户204" initials="未" lastIdx="1" clrIdx="0"/>
  <p:cmAuthor id="375192836" name="Russell-Thor" initials="R" lastIdx="1" clrIdx="1246"/>
  <p:cmAuthor id="548" name="未知用户205" initials="未" lastIdx="7" clrIdx="0"/>
  <p:cmAuthor id="549" name="未知用户206" initials="未" lastIdx="1" clrIdx="0"/>
  <p:cmAuthor id="550" name="未知用户207" initials="未" lastIdx="1" clrIdx="0"/>
  <p:cmAuthor id="551" name="未知用户208" initials="未" lastIdx="1" clrIdx="0"/>
  <p:cmAuthor id="552" name="未知用户209" initials="未" lastIdx="2" clrIdx="0"/>
  <p:cmAuthor id="553" name="未知用户210" initials="未" lastIdx="0" clrIdx="0"/>
  <p:cmAuthor id="554" name="未知用户213" initials="未" lastIdx="1" clrIdx="2"/>
  <p:cmAuthor id="555" name="未知用户211" initials="未" lastIdx="1" clrIdx="0"/>
  <p:cmAuthor id="556" name="未知用户68" initials="未" lastIdx="1" clrIdx="0"/>
  <p:cmAuthor id="557" name="?定义" initials="?" lastIdx="2" clrIdx="0"/>
  <p:cmAuthor id="558" name="未知用户337" initials="未" lastIdx="0" clrIdx="0"/>
  <p:cmAuthor id="559" name="未知用户336" initials="未" lastIdx="1" clrIdx="0"/>
  <p:cmAuthor id="560" name="未知用户318" initials="未" lastIdx="1" clrIdx="1"/>
  <p:cmAuthor id="561" name="sxp" initials="s" lastIdx="1" clrIdx="2"/>
  <p:cmAuthor id="562" name="未知用户320" initials="未" lastIdx="3" clrIdx="0"/>
  <p:cmAuthor id="563" name="allan" initials="a" lastIdx="1" clrIdx="0"/>
  <p:cmAuthor id="564" name="未知用户322" initials="未" lastIdx="0" clrIdx="0"/>
  <p:cmAuthor id="565" name="未知用户323" initials="未" lastIdx="9" clrIdx="0"/>
  <p:cmAuthor id="566" name="未知用户287" initials="未" lastIdx="1" clrIdx="0"/>
  <p:cmAuthor id="567" name="未知用户324" initials="未" lastIdx="1" clrIdx="0"/>
  <p:cmAuthor id="568" name="未知用户325" initials="未" lastIdx="2" clrIdx="0"/>
  <p:cmAuthor id="445779269" name="新乡～张素香" initials="新" lastIdx="1" clrIdx="1304"/>
  <p:cmAuthor id="569" name="未知用户290" initials="未" lastIdx="1" clrIdx="0"/>
  <p:cmAuthor id="570" name="未知用户291" initials="未" lastIdx="1" clrIdx="0"/>
  <p:cmAuthor id="401365440" name="管晨光" initials="管" lastIdx="2" clrIdx="1417"/>
  <p:cmAuthor id="571" name="未知用户292" initials="未" lastIdx="0" clrIdx="0"/>
  <p:cmAuthor id="572" name="未知用户293" initials="未" lastIdx="1" clrIdx="0"/>
  <p:cmAuthor id="573" name="未知用户294" initials="未" lastIdx="1" clrIdx="1"/>
  <p:cmAuthor id="574" name="未知用户295" initials="未" lastIdx="1" clrIdx="0"/>
  <p:cmAuthor id="575" name="未知用户326" initials="未" lastIdx="1" clrIdx="0"/>
  <p:cmAuthor id="576" name="未知用户327" initials="未" lastIdx="2" clrIdx="0"/>
  <p:cmAuthor id="577" name="未知用户328" initials="未" lastIdx="2" clrIdx="0"/>
  <p:cmAuthor id="578" name="未知用户299" initials="未" lastIdx="3" clrIdx="0"/>
  <p:cmAuthor id="579" name="未知用户300" initials="未" lastIdx="22" clrIdx="0"/>
  <p:cmAuthor id="580" name="未知用户301" initials="未" lastIdx="1" clrIdx="0"/>
  <p:cmAuthor id="581" name="未知用户302" initials="未" lastIdx="1" clrIdx="1"/>
  <p:cmAuthor id="582" name="未知用户303" initials="未" lastIdx="1" clrIdx="0"/>
  <p:cmAuthor id="583" name="未知用户304" initials="未" lastIdx="1" clrIdx="35"/>
  <p:cmAuthor id="584" name="未知用户305" initials="未" lastIdx="1" clrIdx="0"/>
  <p:cmAuthor id="229853432" name="咚咚" initials="咚" lastIdx="1" clrIdx="145"/>
  <p:cmAuthor id="585" name="未知用户306" initials="未" lastIdx="0" clrIdx="0"/>
  <p:cmAuthor id="586" name="未知用户222" initials="未" lastIdx="1" clrIdx="1"/>
  <p:cmAuthor id="587" name="未知用户224" initials="未" lastIdx="0" clrIdx="0"/>
  <p:cmAuthor id="588" name="未知用户332" initials="未" lastIdx="1" clrIdx="0"/>
  <p:cmAuthor id="589" name="未知用户309" initials="未" lastIdx="0" clrIdx="0"/>
  <p:cmAuthor id="590" name="未知用户310" initials="未" lastIdx="1" clrIdx="21"/>
  <p:cmAuthor id="591" name="未知用户311" initials="未" lastIdx="1" clrIdx="0"/>
  <p:cmAuthor id="592" name="未知用户312" initials="未" lastIdx="4" clrIdx="1"/>
  <p:cmAuthor id="593" name="未知用户313" initials="未" lastIdx="1" clrIdx="0"/>
  <p:cmAuthor id="594" name="未知用户335" initials="未" lastIdx="1" clrIdx="0"/>
  <p:cmAuthor id="595" name="未知用户316" initials="未" lastIdx="1" clrIdx="0"/>
  <p:cmAuthor id="596" name="未知用户277" initials="未" lastIdx="1" clrIdx="0"/>
  <p:cmAuthor id="597" name="未知用户278" initials="未" lastIdx="1" clrIdx="0"/>
  <p:cmAuthor id="598" name="未知用户272" initials="未" lastIdx="10" clrIdx="0"/>
  <p:cmAuthor id="599" name="未知用户273" initials="未" lastIdx="1" clrIdx="0"/>
  <p:cmAuthor id="600" name="未知用户279" initials="未" lastIdx="1" clrIdx="1"/>
  <p:cmAuthor id="601" name="未知用户233" initials="未" lastIdx="1" clrIdx="0"/>
  <p:cmAuthor id="602" name="未知用户229" initials="未" lastIdx="0" clrIdx="0"/>
  <p:cmAuthor id="603" name="未知用户234" initials="未" lastIdx="1" clrIdx="0"/>
  <p:cmAuthor id="604" name="未知用户274" initials="未" lastIdx="1" clrIdx="0"/>
  <p:cmAuthor id="605" name="未知用户236" initials="未" lastIdx="0" clrIdx="0"/>
  <p:cmAuthor id="606" name="未知用户280" initials="未" lastIdx="2" clrIdx="0"/>
  <p:cmAuthor id="462656288" name="雲深" initials="雲" lastIdx="1" clrIdx="1229"/>
  <p:cmAuthor id="607" name="未知用户238" initials="未" lastIdx="1" clrIdx="21"/>
  <p:cmAuthor id="608" name="未知用户239" initials="未" lastIdx="1" clrIdx="0"/>
  <p:cmAuthor id="609" name="未知用户240" initials="未" lastIdx="4" clrIdx="1"/>
  <p:cmAuthor id="610" name="未知用户241" initials="未" lastIdx="1" clrIdx="0"/>
  <p:cmAuthor id="611" name="未知用户242" initials="未" lastIdx="1" clrIdx="0"/>
  <p:cmAuthor id="612" name="未知用户243" initials="未" lastIdx="1" clrIdx="0"/>
  <p:cmAuthor id="613" name="未知用户244" initials="未" lastIdx="1" clrIdx="0"/>
  <p:cmAuthor id="614" name="未知用户245" initials="未" lastIdx="1" clrIdx="0"/>
  <p:cmAuthor id="615" name="未知用户246" initials="未" lastIdx="1" clrIdx="1"/>
  <p:cmAuthor id="616" name="未知用户247" initials="未" lastIdx="7" clrIdx="0"/>
  <p:cmAuthor id="617" name="未知用户248" initials="未" lastIdx="3" clrIdx="0"/>
  <p:cmAuthor id="618" name="未知用户249" initials="未" lastIdx="1" clrIdx="0"/>
  <p:cmAuthor id="619" name="未知用户250" initials="未" lastIdx="0" clrIdx="0"/>
  <p:cmAuthor id="620" name="未知用户251" initials="未" lastIdx="9" clrIdx="0"/>
  <p:cmAuthor id="621" name="未知用户252" initials="未" lastIdx="1" clrIdx="0"/>
  <p:cmAuthor id="622" name="未知用户253" initials="未" lastIdx="1" clrIdx="0"/>
  <p:cmAuthor id="623" name="未知用户254" initials="未" lastIdx="2" clrIdx="0"/>
  <p:cmAuthor id="624" name="未知用户255" initials="未" lastIdx="1" clrIdx="0"/>
  <p:cmAuthor id="625" name="未知用户256" initials="未" lastIdx="1" clrIdx="0"/>
  <p:cmAuthor id="278073032" name="李天昊" initials="李" lastIdx="1" clrIdx="141"/>
  <p:cmAuthor id="626" name="未知用户257" initials="未" lastIdx="0" clrIdx="0"/>
  <p:cmAuthor id="627" name="未知用户258" initials="未" lastIdx="1" clrIdx="0"/>
  <p:cmAuthor id="628" name="未知用户259" initials="未" lastIdx="1" clrIdx="1"/>
  <p:cmAuthor id="629" name="未知用户260" initials="未" lastIdx="1" clrIdx="0"/>
  <p:cmAuthor id="630" name="未知用户275" initials="未" lastIdx="1" clrIdx="0"/>
  <p:cmAuthor id="631" name="未知用户276" initials="未" lastIdx="2" clrIdx="0"/>
  <p:cmAuthor id="632" name="未知用户263" initials="未" lastIdx="2" clrIdx="0"/>
  <p:cmAuthor id="633" name="未知用户264" initials="未" lastIdx="3" clrIdx="0"/>
  <p:cmAuthor id="2000" name="张静_QZZvv2Aj" initials="authorId_625078060" lastIdx="1658295" clrIdx="95"/>
  <p:cmAuthor id="634" name="未知用户265" initials="未" lastIdx="22" clrIdx="0"/>
  <p:cmAuthor id="2001" name="张婧玉" initials="张婧玉" lastIdx="1" clrIdx="96"/>
  <p:cmAuthor id="635" name="未知用户266" initials="未" lastIdx="1" clrIdx="1"/>
  <p:cmAuthor id="2002" name="杨舟" initials="Y" lastIdx="1" clrIdx="97"/>
  <p:cmAuthor id="636" name="未知用户267" initials="未" lastIdx="1" clrIdx="0"/>
  <p:cmAuthor id="2003" name="梁鹏" initials="u" lastIdx="1" clrIdx="35"/>
  <p:cmAuthor id="637" name="未知用户268" initials="未" lastIdx="1" clrIdx="35"/>
  <p:cmAuthor id="2004" name="范 斌" initials="范" lastIdx="1" clrIdx="36"/>
  <p:cmAuthor id="638" name="未知用户269" initials="未" lastIdx="1" clrIdx="0"/>
  <p:cmAuthor id="2005" name="毕邺" initials="党委办公室" lastIdx="2" clrIdx="37"/>
  <p:cmAuthor id="639" name="未知用户270" initials="未" lastIdx="0" clrIdx="0"/>
  <p:cmAuthor id="2006" name="qsl" initials="q" lastIdx="3" clrIdx="38"/>
  <p:cmAuthor id="640" name="未知用户193" initials="未" lastIdx="2" clrIdx="0"/>
  <p:cmAuthor id="641" name="未知用户195" initials="未" lastIdx="22" clrIdx="0"/>
  <p:cmAuthor id="642" name="未知用户196" initials="未" lastIdx="1" clrIdx="0"/>
  <p:cmAuthor id="643" name="未知用户358" initials="未" lastIdx="1" clrIdx="0"/>
  <p:cmAuthor id="644" name="未知用户359" initials="未" lastIdx="1" clrIdx="0"/>
  <p:cmAuthor id="645" name="未知用户360" initials="未" lastIdx="10" clrIdx="0"/>
  <p:cmAuthor id="646" name="未知用户361" initials="未" lastIdx="1" clrIdx="0"/>
  <p:cmAuthor id="647" name="未知用户364" initials="未" lastIdx="2" clrIdx="0"/>
  <p:cmAuthor id="648" name="未知用户288" initials="未" lastIdx="1" clrIdx="0"/>
  <p:cmAuthor id="649" name="未知用户297" initials="未" lastIdx="1" clrIdx="0"/>
  <p:cmAuthor id="442415163" name="楠張" initials="楠" lastIdx="1" clrIdx="1343"/>
  <p:cmAuthor id="650" name="未知用户298" initials="未" lastIdx="1" clrIdx="1"/>
  <p:cmAuthor id="651" name="未知用户307" initials="未" lastIdx="7" clrIdx="0"/>
  <p:cmAuthor id="652" name="未知用户308" initials="未" lastIdx="3" clrIdx="0"/>
  <p:cmAuthor id="653" name="未知用户315" initials="未" lastIdx="1" clrIdx="0"/>
  <p:cmAuthor id="654" name="未知用户317" initials="未" lastIdx="0" clrIdx="0"/>
  <p:cmAuthor id="655" name="未知用户329" initials="未" lastIdx="9" clrIdx="0"/>
  <p:cmAuthor id="656" name="未知用户333" initials="未" lastIdx="1" clrIdx="0"/>
  <p:cmAuthor id="657" name="未知用户334" initials="未" lastIdx="1" clrIdx="0"/>
  <p:cmAuthor id="658" name="未知用户340" initials="未" lastIdx="2" clrIdx="0"/>
  <p:cmAuthor id="659" name="未知用户341" initials="未" lastIdx="1" clrIdx="0"/>
  <p:cmAuthor id="660" name="未知用户342" initials="未" lastIdx="1" clrIdx="0"/>
  <p:cmAuthor id="661" name="未知用户343" initials="未" lastIdx="0" clrIdx="0"/>
  <p:cmAuthor id="662" name="未知用户344" initials="未" lastIdx="1" clrIdx="0"/>
  <p:cmAuthor id="663" name="未知用户345" initials="未" lastIdx="1" clrIdx="1"/>
  <p:cmAuthor id="226407304" name="啵啵" initials="啵" lastIdx="1" clrIdx="1345"/>
  <p:cmAuthor id="664" name="未知用户365" initials="未" lastIdx="1" clrIdx="0"/>
  <p:cmAuthor id="665" name="未知用户366" initials="未" lastIdx="1" clrIdx="0"/>
  <p:cmAuthor id="666" name="未知用户367" initials="未" lastIdx="2" clrIdx="0"/>
  <p:cmAuthor id="667" name="未知用户368" initials="未" lastIdx="2" clrIdx="0"/>
  <p:cmAuthor id="668" name="未知用户403" initials="未" lastIdx="1" clrIdx="0"/>
  <p:cmAuthor id="669" name="未知用户402" initials="未" lastIdx="1" clrIdx="0"/>
  <p:cmAuthor id="670" name="未知用户379" initials="未" lastIdx="10" clrIdx="0"/>
  <p:cmAuthor id="671" name="未知用户380" initials="未" lastIdx="1" clrIdx="0"/>
  <p:cmAuthor id="672" name="未知用户405" initials="未" lastIdx="2" clrIdx="0"/>
  <p:cmAuthor id="673" name="未知用户382" initials="未" lastIdx="1" clrIdx="0"/>
  <p:cmAuthor id="339424039" name="Eddy" initials="E" lastIdx="1" clrIdx="0"/>
  <p:cmAuthor id="674" name="未知用户383" initials="未" lastIdx="1" clrIdx="0"/>
  <p:cmAuthor id="721283187" name="顾" initials="顾" lastIdx="1" clrIdx="0"/>
  <p:cmAuthor id="675" name="未知用户384" initials="未" lastIdx="1" clrIdx="1"/>
  <p:cmAuthor id="676" name="未知用户385" initials="未" lastIdx="7" clrIdx="0"/>
  <p:cmAuthor id="677" name="未知用户386" initials="未" lastIdx="3" clrIdx="0"/>
  <p:cmAuthor id="678" name="未知用户387" initials="未" lastIdx="1" clrIdx="0"/>
  <p:cmAuthor id="679" name="未知用户388" initials="未" lastIdx="0" clrIdx="0"/>
  <p:cmAuthor id="680" name="未知用户411" initials="未" lastIdx="1" clrIdx="0"/>
  <p:cmAuthor id="681" name="未知用户389" initials="未" lastIdx="9" clrIdx="0"/>
  <p:cmAuthor id="682" name="未知用户390" initials="未" lastIdx="1" clrIdx="0"/>
  <p:cmAuthor id="683" name="未知用户391" initials="未" lastIdx="1" clrIdx="0"/>
  <p:cmAuthor id="684" name="未知用户392" initials="未" lastIdx="2" clrIdx="0"/>
  <p:cmAuthor id="685" name="未知用户393" initials="未" lastIdx="1" clrIdx="0"/>
  <p:cmAuthor id="686" name="未知用户394" initials="未" lastIdx="1" clrIdx="0"/>
  <p:cmAuthor id="687" name="未知用户395" initials="未" lastIdx="0" clrIdx="0"/>
  <p:cmAuthor id="688" name="未知用户396" initials="未" lastIdx="1" clrIdx="0"/>
  <p:cmAuthor id="1061388700" name="廖业华" initials="廖" lastIdx="1" clrIdx="1382"/>
  <p:cmAuthor id="689" name="未知用户406" initials="未" lastIdx="1" clrIdx="0"/>
  <p:cmAuthor id="690" name="未知用户397" initials="未" lastIdx="1" clrIdx="1"/>
  <p:cmAuthor id="691" name="未知用户407" initials="未" lastIdx="1" clrIdx="0"/>
  <p:cmAuthor id="692" name="未知用户398" initials="未" lastIdx="1" clrIdx="0"/>
  <p:cmAuthor id="693" name="未知用户399" initials="未" lastIdx="1" clrIdx="0"/>
  <p:cmAuthor id="694" name="未知用户400" initials="未" lastIdx="2" clrIdx="0"/>
  <p:cmAuthor id="695" name="未知用户401" initials="未" lastIdx="2" clrIdx="0"/>
  <p:cmAuthor id="696" name="未知用户420" initials="未" lastIdx="1" clrIdx="0"/>
  <p:cmAuthor id="697" name="未知用户421" initials="未" lastIdx="1" clrIdx="0"/>
  <p:cmAuthor id="698" name="未知用户422" initials="未" lastIdx="10" clrIdx="0"/>
  <p:cmAuthor id="699" name="未知用户423" initials="未" lastIdx="1" clrIdx="0"/>
  <p:cmAuthor id="700" name="未知用户424" initials="未" lastIdx="2" clrIdx="0"/>
  <p:cmAuthor id="701" name="未知用户419" initials="未" lastIdx="2" clrIdx="0"/>
  <p:cmAuthor id="367429796" name="斐斐" initials="斐" lastIdx="1" clrIdx="1385"/>
  <p:cmAuthor id="702" name="未知用户425" initials="未" lastIdx="1" clrIdx="0"/>
  <p:cmAuthor id="703" name="未知用户426" initials="未" lastIdx="1" clrIdx="0"/>
  <p:cmAuthor id="704" name="未知用户427" initials="未" lastIdx="1" clrIdx="1"/>
  <p:cmAuthor id="705" name="未知用户428" initials="未" lastIdx="7" clrIdx="0"/>
  <p:cmAuthor id="706" name="未知用户429" initials="未" lastIdx="3" clrIdx="0"/>
  <p:cmAuthor id="707" name="未知用户430" initials="未" lastIdx="1" clrIdx="0"/>
  <p:cmAuthor id="708" name="未知用户431" initials="未" lastIdx="1" clrIdx="0"/>
  <p:cmAuthor id="709" name="未知用户432" initials="未" lastIdx="0" clrIdx="0"/>
  <p:cmAuthor id="710" name="未知用户433" initials="未" lastIdx="1" clrIdx="0"/>
  <p:cmAuthor id="711" name="未知用户434" initials="未" lastIdx="9" clrIdx="0"/>
  <p:cmAuthor id="712" name="未知用户435" initials="未" lastIdx="1" clrIdx="0"/>
  <p:cmAuthor id="713" name="未知用户436" initials="未" lastIdx="1" clrIdx="0"/>
  <p:cmAuthor id="714" name="未知用户437" initials="未" lastIdx="2" clrIdx="0"/>
  <p:cmAuthor id="715" name="未知用户438" initials="未" lastIdx="1" clrIdx="0"/>
  <p:cmAuthor id="716" name="未知用户417" initials="未" lastIdx="10" clrIdx="0"/>
  <p:cmAuthor id="969068384" name="蜂蜜柚子茶" initials="蜂" lastIdx="1" clrIdx="0"/>
  <p:cmAuthor id="717" name="未知用户439" initials="未" lastIdx="1" clrIdx="0"/>
  <p:cmAuthor id="718" name="未知用户440" initials="未" lastIdx="0" clrIdx="0"/>
  <p:cmAuthor id="719" name="未知用户441" initials="未" lastIdx="1" clrIdx="0"/>
  <p:cmAuthor id="720" name="未知用户442" initials="未" lastIdx="1" clrIdx="0"/>
  <p:cmAuthor id="721" name="未知用户443" initials="未" lastIdx="1" clrIdx="1"/>
  <p:cmAuthor id="722" name="未知用户444" initials="未" lastIdx="1" clrIdx="0"/>
  <p:cmAuthor id="723" name="未知用户445" initials="未" lastIdx="1" clrIdx="0"/>
  <p:cmAuthor id="501583097" name="Lin" initials="L" lastIdx="1" clrIdx="1345"/>
  <p:cmAuthor id="724" name="未知用户446" initials="未" lastIdx="1" clrIdx="0"/>
  <p:cmAuthor id="725" name="未知用户447" initials="未" lastIdx="2" clrIdx="0"/>
  <p:cmAuthor id="726" name="未知用户448" initials="未" lastIdx="2" clrIdx="0"/>
  <p:cmAuthor id="727" name="郭成报" initials="郭" lastIdx="1" clrIdx="726"/>
  <p:cmAuthor id="728" name="陈冰靓" initials="陈" lastIdx="1" clrIdx="1"/>
  <p:cmAuthor id="729" name="zcy" initials="z" lastIdx="1" clrIdx="728"/>
  <p:cmAuthor id="730" name="zhang li" initials="z" lastIdx="1" clrIdx="138"/>
  <p:cmAuthor id="1483810881" name="WPS_1679281038" initials="W" lastIdx="1" clrIdx="2"/>
  <p:cmAuthor id="731" name="崔艳鹏" initials="崔" lastIdx="1" clrIdx="730"/>
  <p:cmAuthor id="732" name="You Zhou" initials="Y" lastIdx="1" clrIdx="95"/>
  <p:cmAuthor id="733" name="中国人寿新津公司" initials="中" lastIdx="2" clrIdx="732"/>
  <p:cmAuthor id="734" name="cs" initials="c" lastIdx="1" clrIdx="733"/>
  <p:cmAuthor id="735" name="wfbs" initials="w" lastIdx="1" clrIdx="734"/>
  <p:cmAuthor id="202929152" name="华勇" initials="华" lastIdx="1" clrIdx="1262"/>
  <p:cmAuthor id="736" name="Qu song" initials="Q" lastIdx="1" clrIdx="125"/>
  <p:cmAuthor id="737" name="PPTer_Tang" initials="P" lastIdx="1" clrIdx="0"/>
  <p:cmAuthor id="738" name="8613250766486" initials="8" lastIdx="2" clrIdx="729"/>
  <p:cmAuthor id="210492765" name="施普希（菜菜）" initials="施" lastIdx="0" clrIdx="0"/>
  <p:cmAuthor id="739" name="丁喆彤" initials="丁" lastIdx="1" clrIdx="0"/>
  <p:cmAuthor id="210492766" name="曹 朝辉" initials="曹" lastIdx="1" clrIdx="14"/>
  <p:cmAuthor id="904511832" name="蒋健" initials="蒋" lastIdx="1" clrIdx="1270"/>
  <p:cmAuthor id="210492767" name="穆 峯" initials="穆" lastIdx="1" clrIdx="771"/>
  <p:cmAuthor id="740" name="未知用户3" initials="未" lastIdx="0" clrIdx="0"/>
  <p:cmAuthor id="741" name="Eliva Sun" initials="E" lastIdx="1" clrIdx="0"/>
  <p:cmAuthor id="210492768" name="穆怀昊" initials="穆怀昊" lastIdx="1" clrIdx="745"/>
  <p:cmAuthor id="742" name="张辉" initials="张" lastIdx="2" clrIdx="741"/>
  <p:cmAuthor id="743" name="hainan zheng" initials="h" lastIdx="1" clrIdx="0"/>
  <p:cmAuthor id="744" name="gayxb" initials="g" lastIdx="1" clrIdx="743"/>
  <p:cmAuthor id="745" name="lish54" initials="l" lastIdx="2" clrIdx="744"/>
  <p:cmAuthor id="746" name="James Conard" initials="J" lastIdx="3" clrIdx="0"/>
  <p:cmAuthor id="747" name="wenle369@sina.com" initials="w" lastIdx="1" clrIdx="0"/>
  <p:cmAuthor id="748" name="liu tingting" initials="l" lastIdx="1" clrIdx="137"/>
  <p:cmAuthor id="749" name="未知用户66" initials="未" lastIdx="2" clrIdx="1"/>
  <p:cmAuthor id="750" name="未知用户67" initials="未" lastIdx="3" clrIdx="0"/>
  <p:cmAuthor id="751" name="未知用户58" initials="未" lastIdx="0" clrIdx="0"/>
  <p:cmAuthor id="752" name="554154816@qq.com" initials="5" lastIdx="0" clrIdx="0"/>
  <p:cmAuthor id="753" name="未知用户192" initials="未" lastIdx="1" clrIdx="0"/>
  <p:cmAuthor id="754" name="志刚 赵" initials="志" lastIdx="1" clrIdx="0"/>
  <p:cmAuthor id="755" name="未知用户418" initials="未" lastIdx="1" clrIdx="0"/>
  <p:cmAuthor id="484542107" name="太平林" initials="太" lastIdx="1" clrIdx="1268"/>
  <p:cmAuthor id="756" name="未知用户271" initials="未" lastIdx="1" clrIdx="0"/>
  <p:cmAuthor id="757" name="崔冶鸣（内蒙古英才管培生）" initials="崔" lastIdx="1" clrIdx="0"/>
  <p:cmAuthor id="758" name="左健" initials="左" lastIdx="1" clrIdx="748"/>
  <p:cmAuthor id="759" name="张逸晨" initials="张" lastIdx="1" clrIdx="0"/>
  <p:cmAuthor id="760" name="zz" initials="z" lastIdx="1" clrIdx="435"/>
  <p:cmAuthor id="761" name="雨林木风" initials="雨" lastIdx="14" clrIdx="1"/>
  <p:cmAuthor id="762" name="cindy.yi.huang@hsbc.com.cn" initials="c" lastIdx="4" clrIdx="0"/>
  <p:cmAuthor id="763" name="池依曼" initials="池" lastIdx="2" clrIdx="72"/>
  <p:cmAuthor id="764" name="未知用户219" initials="未" lastIdx="3" clrIdx="0"/>
  <p:cmAuthor id="765" name="未知用户230" initials="未" lastIdx="2" clrIdx="0"/>
  <p:cmAuthor id="766" name="未知用户231" initials="未" lastIdx="1" clrIdx="0"/>
  <p:cmAuthor id="767" name="未知用户232" initials="未" lastIdx="1" clrIdx="0"/>
  <p:cmAuthor id="768" name="未知用户237" initials="未" lastIdx="7" clrIdx="0"/>
  <p:cmAuthor id="755555338" name="童敏" initials="童" lastIdx="1" clrIdx="1278"/>
  <p:cmAuthor id="769" name="未知用户226" initials="未" lastIdx="1" clrIdx="0"/>
  <p:cmAuthor id="770" name="亚运 曹" initials="亚" lastIdx="3" clrIdx="2"/>
  <p:cmAuthor id="771" name="39538" initials="3" lastIdx="1" clrIdx="770"/>
  <p:cmAuthor id="241484056" name="我最强大的肌肉是心脏" initials="我" lastIdx="1" clrIdx="1217"/>
  <p:cmAuthor id="772" name="张正明" initials="张" lastIdx="1" clrIdx="0"/>
  <p:cmAuthor id="773" name="FANG SUN" initials="F" lastIdx="2" clrIdx="4"/>
  <p:cmAuthor id="774" name="富德生命人寿" initials="富" lastIdx="1" clrIdx="0"/>
  <p:cmAuthor id="775" name="袁缘" initials="袁" lastIdx="0" clrIdx="0"/>
  <p:cmAuthor id="776" name="未知用户416" initials="未" lastIdx="1" clrIdx="0"/>
  <p:cmAuthor id="777" name="未知用户404" initials="未" lastIdx="15" clrIdx="0"/>
  <p:cmAuthor id="778" name="未知用户408" initials="未" lastIdx="1" clrIdx="1"/>
  <p:cmAuthor id="779" name="未知用户409" initials="未" lastIdx="7" clrIdx="0"/>
  <p:cmAuthor id="780" name="未知用户412" initials="未" lastIdx="0" clrIdx="1"/>
  <p:cmAuthor id="781" name="未知用户413" initials="未" lastIdx="1" clrIdx="0"/>
  <p:cmAuthor id="782" name="未知用户414" initials="未" lastIdx="1" clrIdx="0"/>
  <p:cmAuthor id="783" name="未知用户415" initials="未" lastIdx="1" clrIdx="0"/>
  <p:cmAuthor id="784" name="未知用户215" initials="未" lastIdx="0" clrIdx="0"/>
  <p:cmAuthor id="785" name="未知用户217" initials="未" lastIdx="0" clrIdx="0"/>
  <p:cmAuthor id="786" name="未知用户261" initials="未" lastIdx="0" clrIdx="0"/>
  <p:cmAuthor id="787" name="未知用户371" initials="未" lastIdx="1" clrIdx="0"/>
  <p:cmAuthor id="788" name="未知用户370" initials="未" lastIdx="1" clrIdx="0"/>
  <p:cmAuthor id="789" name="未知用户347" initials="未" lastIdx="10" clrIdx="0"/>
  <p:cmAuthor id="790" name="未知用户348" initials="未" lastIdx="1" clrIdx="0"/>
  <p:cmAuthor id="791" name="未知用户286" initials="未" lastIdx="1" clrIdx="0"/>
  <p:cmAuthor id="792" name="未知用户373" initials="未" lastIdx="2" clrIdx="0"/>
  <p:cmAuthor id="793" name="未知用户350" initials="未" lastIdx="1" clrIdx="0"/>
  <p:cmAuthor id="502695906" name="刘" initials="刘" lastIdx="1" clrIdx="1"/>
  <p:cmAuthor id="794" name="未知用户218" initials="未" lastIdx="0" clrIdx="0"/>
  <p:cmAuthor id="795" name="未知用户351" initials="未" lastIdx="1" clrIdx="0"/>
  <p:cmAuthor id="796" name="未知用户352" initials="未" lastIdx="1" clrIdx="1"/>
  <p:cmAuthor id="797" name="未知用户353" initials="未" lastIdx="7" clrIdx="0"/>
  <p:cmAuthor id="798" name="未知用户354" initials="未" lastIdx="3" clrIdx="0"/>
  <p:cmAuthor id="691587970" name="小延魔法师" initials="小" lastIdx="1126286" clrIdx="0"/>
  <p:cmAuthor id="799" name="未知用户355" initials="未" lastIdx="1" clrIdx="0"/>
  <p:cmAuthor id="691587971" name="王林10186938" initials="王林10186938" lastIdx="1" clrIdx="41"/>
  <p:cmAuthor id="800" name="未知用户356" initials="未" lastIdx="0" clrIdx="0"/>
  <p:cmAuthor id="691587972" name="li hui" initials="lh" lastIdx="1" clrIdx="50"/>
  <p:cmAuthor id="407909500" name="没有心。" initials="没" lastIdx="1" clrIdx="1311"/>
  <p:cmAuthor id="691587973" name="贺淞 许" initials="贺许" lastIdx="1" clrIdx="210"/>
  <p:cmAuthor id="801" name="未知用户378" initials="未" lastIdx="1" clrIdx="0"/>
  <p:cmAuthor id="802" name="未知用户357" initials="未" lastIdx="9" clrIdx="0"/>
  <p:cmAuthor id="691587974" name="36994979@qq.com" initials="3" lastIdx="1" clrIdx="73"/>
  <p:cmAuthor id="803" name="未知用户362" initials="未" lastIdx="1" clrIdx="0"/>
  <p:cmAuthor id="691587975" name="ZhengShilei" initials="Z" lastIdx="1" clrIdx="323"/>
  <p:cmAuthor id="258752032" name="张牧子" initials="张" lastIdx="1" clrIdx="1171"/>
  <p:cmAuthor id="804" name="未知用户363" initials="未" lastIdx="0" clrIdx="0"/>
  <p:cmAuthor id="805" name="未知用户374" initials="未" lastIdx="1" clrIdx="0"/>
  <p:cmAuthor id="806" name="未知用户375" initials="未" lastIdx="1" clrIdx="0"/>
  <p:cmAuthor id="807" name="未知用户369" initials="未" lastIdx="2" clrIdx="0"/>
  <p:cmAuthor id="808" name="未知用户376" initials="未" lastIdx="22" clrIdx="0"/>
  <p:cmAuthor id="809" name="未知用户377" initials="未" lastIdx="1" clrIdx="0"/>
  <p:cmAuthor id="810" name="未知用户372" initials="未" lastIdx="1" clrIdx="1"/>
  <p:cmAuthor id="811" name="Xzjd" initials="X" lastIdx="2" clrIdx="0"/>
  <p:cmAuthor id="812" name="a1270005862@outlook.com" initials="a" lastIdx="1" clrIdx="177"/>
  <p:cmAuthor id="813" name="实习生_严政宇" initials="实" lastIdx="2" clrIdx="1"/>
  <p:cmAuthor id="814" name="未知用户466" initials="未" lastIdx="3" clrIdx="0"/>
  <p:cmAuthor id="815" name="未知用户460" initials="未" lastIdx="1" clrIdx="0"/>
  <p:cmAuthor id="816" name="未知用户454" initials="未" lastIdx="2" clrIdx="0"/>
  <p:cmAuthor id="817" name="未知用户461" initials="未" lastIdx="0" clrIdx="0"/>
  <p:cmAuthor id="818" name="未知用户455" initials="未" lastIdx="1" clrIdx="0"/>
  <p:cmAuthor id="321765279" name="郭涛" initials="郭" lastIdx="1" clrIdx="0"/>
  <p:cmAuthor id="358615498" name="胡振海" initials="胡" lastIdx="1" clrIdx="1290"/>
  <p:cmAuthor id="819" name="未知用户462" initials="未" lastIdx="10" clrIdx="0"/>
  <p:cmAuthor id="820" name="未知用户465" initials="未" lastIdx="1" clrIdx="5"/>
  <p:cmAuthor id="821" name="未知用户457" initials="未" lastIdx="1" clrIdx="0"/>
  <p:cmAuthor id="822" name="未知用户450" initials="未" lastIdx="0" clrIdx="0"/>
  <p:cmAuthor id="823" name="未知用户463" initials="未" lastIdx="1" clrIdx="18"/>
  <p:cmAuthor id="824" name="未知用户467" initials="未" lastIdx="0" clrIdx="0"/>
  <p:cmAuthor id="825" name="未知用户468" initials="未" lastIdx="1" clrIdx="0"/>
  <p:cmAuthor id="826" name="未知用户469" initials="未" lastIdx="1" clrIdx="0"/>
  <p:cmAuthor id="827" name="未知用户458" initials="未" lastIdx="2" clrIdx="0"/>
  <p:cmAuthor id="828" name="未知用户470" initials="未" lastIdx="1" clrIdx="0"/>
  <p:cmAuthor id="829" name="未知用户471" initials="未" lastIdx="1" clrIdx="0"/>
  <p:cmAuthor id="830" name="未知用户472" initials="未" lastIdx="1" clrIdx="0"/>
  <p:cmAuthor id="831" name="未知用户473" initials="未" lastIdx="4" clrIdx="0"/>
  <p:cmAuthor id="832" name="未知用户235" initials="未" lastIdx="0" clrIdx="1"/>
  <p:cmAuthor id="833" name="未知用户453" initials="未" lastIdx="1" clrIdx="0"/>
  <p:cmAuthor id="834" name="未知用户474" initials="未" lastIdx="0" clrIdx="0"/>
  <p:cmAuthor id="835" name="未知用户475" initials="未" lastIdx="0" clrIdx="0"/>
  <p:cmAuthor id="836" name="未知用户476" initials="未" lastIdx="1" clrIdx="0"/>
  <p:cmAuthor id="837" name="未知用户459" initials="未" lastIdx="1" clrIdx="1"/>
  <p:cmAuthor id="838" name="未知用户489" initials="未" lastIdx="1" clrIdx="0"/>
  <p:cmAuthor id="839" name="未知用户488" initials="未" lastIdx="10" clrIdx="0"/>
  <p:cmAuthor id="840" name="未知用户490" initials="未" lastIdx="1" clrIdx="0"/>
  <p:cmAuthor id="841" name="未知用户477" initials="未" lastIdx="2" clrIdx="0"/>
  <p:cmAuthor id="842" name="未知用户478" initials="未" lastIdx="1" clrIdx="0"/>
  <p:cmAuthor id="843" name="未知用户479" initials="未" lastIdx="0" clrIdx="8"/>
  <p:cmAuthor id="292970816" name="秦琴" initials="秦" lastIdx="2" clrIdx="1101"/>
  <p:cmAuthor id="844" name="未知用户480" initials="未" lastIdx="1" clrIdx="0"/>
  <p:cmAuthor id="845" name="未知用户481" initials="未" lastIdx="10" clrIdx="0"/>
  <p:cmAuthor id="636240922" name="岩" initials="岩" lastIdx="2" clrIdx="178"/>
  <p:cmAuthor id="846" name="未知用户482" initials="未" lastIdx="1" clrIdx="0"/>
  <p:cmAuthor id="847" name="未知用户483" initials="未" lastIdx="1" clrIdx="0"/>
  <p:cmAuthor id="848" name="未知用户484" initials="未" lastIdx="1" clrIdx="0"/>
  <p:cmAuthor id="849" name="未知用户485" initials="未" lastIdx="1" clrIdx="0"/>
  <p:cmAuthor id="850" name="未知用户486" initials="未" lastIdx="0" clrIdx="0"/>
  <p:cmAuthor id="851" name="未知用户452" initials="未" lastIdx="2" clrIdx="0"/>
  <p:cmAuthor id="852" name="未知用户456" initials="未" lastIdx="1" clrIdx="0"/>
  <p:cmAuthor id="853" name="未知用户464" initials="未" lastIdx="0" clrIdx="0"/>
  <p:cmAuthor id="854" name="未知用户487" initials="未" lastIdx="0" clrIdx="0"/>
  <p:cmAuthor id="855" name="赵赫" initials="赵" lastIdx="1" clrIdx="120"/>
  <p:cmAuthor id="856" name="孙青川" initials="孙" lastIdx="2" clrIdx="1"/>
  <p:cmAuthor id="857" name="zilong.li" initials="z" lastIdx="4" clrIdx="0"/>
  <p:cmAuthor id="858" name="未知用户228" initials="未" lastIdx="2" clrIdx="0"/>
  <p:cmAuthor id="859" name="TaiKang" initials="T" lastIdx="0" clrIdx="0"/>
  <p:cmAuthor id="860" name="Iris-T Liu" initials="I" lastIdx="10" clrIdx="0"/>
  <p:cmAuthor id="861" name="seki" initials="s" lastIdx="1" clrIdx="0"/>
  <p:cmAuthor id="863" name="daliang xu" initials="d" lastIdx="1" clrIdx="0"/>
  <p:cmAuthor id="864" name="刘凯欣" initials="刘" lastIdx="2" clrIdx="0"/>
  <p:cmAuthor id="865" name="3930" initials="3" lastIdx="1" clrIdx="24"/>
  <p:cmAuthor id="866" name="Chinalife_Cz" initials="C" lastIdx="1" clrIdx="0"/>
  <p:cmAuthor id="867" name="asuspc" initials="a" lastIdx="1" clrIdx="866"/>
  <p:cmAuthor id="868" name="李昀东" initials="李" lastIdx="1" clrIdx="0"/>
  <p:cmAuthor id="869" name="回收一" initials="回" lastIdx="1" clrIdx="868"/>
  <p:cmAuthor id="870" name="理者" initials="理" lastIdx="2" clrIdx="0"/>
  <p:cmAuthor id="330579747" name="李洁" initials="李" lastIdx="1" clrIdx="1250"/>
  <p:cmAuthor id="871" name="闪电杰尼" initials="闪" lastIdx="1" clrIdx="870"/>
  <p:cmAuthor id="872" name="翔宇" initials="翔" lastIdx="1" clrIdx="19"/>
  <p:cmAuthor id="873" name="徐 振" initials="徐" lastIdx="1" clrIdx="135"/>
  <p:cmAuthor id="874" name="郑勇进" initials="郑" lastIdx="0" clrIdx="177"/>
  <p:cmAuthor id="875" name="李岩" initials="李" lastIdx="4" clrIdx="0"/>
  <p:cmAuthor id="876" name="未知用户111" initials="未" lastIdx="2" clrIdx="0"/>
  <p:cmAuthor id="877" name="19916" initials="1" lastIdx="1" clrIdx="876"/>
  <p:cmAuthor id="878" name="未知用户113" initials="未" lastIdx="1" clrIdx="0"/>
  <p:cmAuthor id="879" name="康炳振" initials="康" lastIdx="1" clrIdx="0"/>
  <p:cmAuthor id="881" name="zhums" initials="z" lastIdx="1" clrIdx="880"/>
  <p:cmAuthor id="882" name="Eileen Yi" initials="E" lastIdx="35" clrIdx="8"/>
  <p:cmAuthor id="883" name="dellwin" initials="d" lastIdx="5" clrIdx="0"/>
  <p:cmAuthor id="297430010" name="书" initials="书" lastIdx="2" clrIdx="1146"/>
  <p:cmAuthor id="884" name="未知用户410" initials="未" lastIdx="1" clrIdx="0"/>
  <p:cmAuthor id="885" name="kp l" initials="k" lastIdx="2" clrIdx="0"/>
  <p:cmAuthor id="886" name="姜文静" initials="姜" lastIdx="1" clrIdx="0"/>
  <p:cmAuthor id="887" name="陈依依" initials="陈" lastIdx="7" clrIdx="0"/>
  <p:cmAuthor id="888" name="ae2000" initials="a" lastIdx="1" clrIdx="0"/>
  <p:cmAuthor id="889" name="王丹（法律）" initials="王" lastIdx="28" clrIdx="0"/>
  <p:cmAuthor id="890" name="赵生杰" initials="赵" lastIdx="1" clrIdx="0"/>
  <p:cmAuthor id="891" name="16104" initials="1" lastIdx="1" clrIdx="890"/>
  <p:cmAuthor id="892" name="Abel" initials="A" lastIdx="1" clrIdx="0"/>
  <p:cmAuthor id="893" name="xq" initials="x" lastIdx="2" clrIdx="11"/>
  <p:cmAuthor id="894" name="盛红" initials="盛" lastIdx="0" clrIdx="0"/>
  <p:cmAuthor id="895" name="黄 兴贵" initials="黄" lastIdx="1" clrIdx="0"/>
  <p:cmAuthor id="287170687" name="樱洁" initials="樱" lastIdx="1" clrIdx="1216"/>
  <p:cmAuthor id="896" name="hanwen luo" initials="h" lastIdx="1" clrIdx="33"/>
  <p:cmAuthor id="897" name="兖州" initials="兖" lastIdx="1" clrIdx="896"/>
  <p:cmAuthor id="898" name="wenxing" initials="w" lastIdx="3" clrIdx="0"/>
  <p:cmAuthor id="558034904" name="马欣" initials="马" lastIdx="1" clrIdx="1050"/>
  <p:cmAuthor id="899" name="小田" initials="小" lastIdx="1" clrIdx="0"/>
  <p:cmAuthor id="900" name="tpuser" initials="t" lastIdx="1" clrIdx="0"/>
  <p:cmAuthor id="901" name="谢俊/技术总监室/软件开发中心/总行机关/ABC" initials="谢" lastIdx="141" clrIdx="2"/>
  <p:cmAuthor id="479981942" name="陆十" initials="陆" lastIdx="1" clrIdx="1228"/>
  <p:cmAuthor id="903" name="wpp" initials="w" lastIdx="0" clrIdx="0"/>
  <p:cmAuthor id="904" name="zml" initials="z" lastIdx="1" clrIdx="452"/>
  <p:cmAuthor id="905" name="wang xin" initials="w" lastIdx="1" clrIdx="35"/>
  <p:cmAuthor id="906" name="贝贝ai猪" initials="贝" lastIdx="1" clrIdx="119"/>
  <p:cmAuthor id="907" name="钱 伟强" initials="钱" lastIdx="2" clrIdx="2"/>
  <p:cmAuthor id="287643681" name="殷格非" initials="殷" lastIdx="2" clrIdx="0"/>
  <p:cmAuthor id="908" name="li hw" initials="l" lastIdx="1" clrIdx="36"/>
  <p:cmAuthor id="287643682" name="z r" initials="zr" lastIdx="5" clrIdx="12"/>
  <p:cmAuthor id="909" name="tk-taiyuan" initials="t" lastIdx="1" clrIdx="741"/>
  <p:cmAuthor id="287643683" name="8310" initials="8" lastIdx="1" clrIdx="35"/>
  <p:cmAuthor id="910" name="chenzheng4" initials="c" lastIdx="1" clrIdx="22"/>
  <p:cmAuthor id="287643684" name="Aqf" initials="A" lastIdx="1" clrIdx="36"/>
  <p:cmAuthor id="911" name="王 震环" initials="王" lastIdx="6" clrIdx="23"/>
  <p:cmAuthor id="287643685" name="亮" initials="亮" lastIdx="1" clrIdx="44"/>
  <p:cmAuthor id="912" name="sizx" initials="s" lastIdx="2" clrIdx="759"/>
  <p:cmAuthor id="913" name="T K" initials="T" lastIdx="2" clrIdx="96"/>
  <p:cmAuthor id="914" name="Saku Uchikawa" initials="S" lastIdx="11" clrIdx="0"/>
  <p:cmAuthor id="915" name="刘彩琴" initials="刘" lastIdx="1" clrIdx="0"/>
  <p:cmAuthor id="321083242" name="朱根磊" initials="朱" lastIdx="1" clrIdx="1292"/>
  <p:cmAuthor id="916" name="靖千 罗" initials="靖" lastIdx="1" clrIdx="82"/>
  <p:cmAuthor id="917" name="125204404@qq.com" initials="1" lastIdx="1" clrIdx="878"/>
  <p:cmAuthor id="918" name="liuys40" initials="l" lastIdx="1" clrIdx="3"/>
  <p:cmAuthor id="919" name="刘 帅" initials="刘" lastIdx="1" clrIdx="0"/>
  <p:cmAuthor id="920" name="martin" initials="m" lastIdx="0" clrIdx="2"/>
  <p:cmAuthor id="921" name="qin yu" initials="q" lastIdx="2" clrIdx="4"/>
  <p:cmAuthor id="922" name="沈 秀敏" initials="沈" lastIdx="2" clrIdx="0"/>
  <p:cmAuthor id="610430672" name="东" initials="东" lastIdx="1" clrIdx="12"/>
  <p:cmAuthor id="923" name="zhushubing" initials="z" lastIdx="1" clrIdx="0"/>
  <p:cmAuthor id="924" name="李建阳（内蒙古英才管培生）" initials="李" lastIdx="2" clrIdx="0"/>
  <p:cmAuthor id="925" name="马靖松" initials="马" lastIdx="1" clrIdx="0"/>
  <p:cmAuthor id="926" name="pingchangxin@outlook.com LI" initials="p" lastIdx="5" clrIdx="0"/>
  <p:cmAuthor id="927" name="张晓燕(内蒙古巴彦淖尔)" initials="张" lastIdx="1" clrIdx="0"/>
  <p:cmAuthor id="928" name="王凯" initials="王" lastIdx="1" clrIdx="0"/>
  <p:cmAuthor id="929" name="沈琪-pbj" initials="沈" lastIdx="1" clrIdx="0"/>
  <p:cmAuthor id="419915990" name="杨航" initials="杨" lastIdx="1" clrIdx="1234"/>
  <p:cmAuthor id="930" name="雕刻时光 1987" initials="雕" lastIdx="1" clrIdx="23"/>
  <p:cmAuthor id="268064162" name="金鱼·张晨·远想·项目经理" initials="金" lastIdx="0" clrIdx="0"/>
  <p:cmAuthor id="268064163" name="JOHNNY GAO" initials="JG" lastIdx="1" clrIdx="2"/>
  <p:cmAuthor id="931" name="jmtaiping" initials="j" lastIdx="1" clrIdx="930"/>
  <p:cmAuthor id="268064164" name="江 玲" initials="江" lastIdx="1" clrIdx="14"/>
  <p:cmAuthor id="47245819" name="群智集" initials="群" lastIdx="0" clrIdx="0"/>
  <p:cmAuthor id="932" name="LUO CHENG" initials="L" lastIdx="1" clrIdx="0"/>
  <p:cmAuthor id="268064165" name="陈 玉凤" initials="陈" lastIdx="1" clrIdx="14"/>
  <p:cmAuthor id="47245820" name="郏 鹏" initials="郏" lastIdx="1" clrIdx="16"/>
  <p:cmAuthor id="933" name="scx" initials="s" lastIdx="1" clrIdx="0"/>
  <p:cmAuthor id="268064166" name="gungod@126.com" initials="g" lastIdx="1" clrIdx="16"/>
  <p:cmAuthor id="47245821" name="李金金" initials="李金金" lastIdx="1" clrIdx="27"/>
  <p:cmAuthor id="934" name="shenyanning-001" initials="s" lastIdx="8" clrIdx="0"/>
  <p:cmAuthor id="268064167" name="rongfu@kaisonxm.com" initials="" lastIdx="1" clrIdx="25"/>
  <p:cmAuthor id="47245822" name="晓琳 李" initials="晓琳" lastIdx="1" clrIdx="40"/>
  <p:cmAuthor id="935" name="lipengfei01111@outlook.com" initials="l" lastIdx="1" clrIdx="0"/>
  <p:cmAuthor id="936" name="wangyang0308" initials="w" lastIdx="1" clrIdx="935"/>
  <p:cmAuthor id="47245823" name="刘海娜|liuhaina" initials="W用" lastIdx="1" clrIdx="36"/>
  <p:cmAuthor id="937" name="Evander Wan" initials="E" lastIdx="7" clrIdx="1"/>
  <p:cmAuthor id="938" name="俞寅达" initials="俞" lastIdx="10" clrIdx="0"/>
  <p:cmAuthor id="939" name="Simon Camp" initials="S" lastIdx="1" clrIdx="0"/>
  <p:cmAuthor id="940" name="郭佳宏" initials="郭" lastIdx="1" clrIdx="0"/>
  <p:cmAuthor id="941" name="王书珍" initials="王" lastIdx="1" clrIdx="1"/>
  <p:cmAuthor id="942" name="何兴胜" initials="何" lastIdx="3" clrIdx="0"/>
  <p:cmAuthor id="943" name="bing" initials="b" lastIdx="2" clrIdx="0"/>
  <p:cmAuthor id="944" name="hh" initials="h" lastIdx="1" clrIdx="0"/>
  <p:cmAuthor id="381437688" name="谢学斌" initials="谢" lastIdx="0" clrIdx="0"/>
  <p:cmAuthor id="945" name="273839920@qq.com" initials="2" lastIdx="1" clrIdx="0"/>
  <p:cmAuthor id="946" name="H1900" initials="H" lastIdx="1" clrIdx="0"/>
  <p:cmAuthor id="947" name="王航" initials="王" lastIdx="2" clrIdx="1"/>
  <p:cmAuthor id="948" name="Hope0187" initials="H" lastIdx="1" clrIdx="6"/>
  <p:cmAuthor id="312303034" name="Liar、" initials="L" lastIdx="1" clrIdx="1088"/>
  <p:cmAuthor id="949" name="daiyi06" initials="d" lastIdx="0" clrIdx="2"/>
  <p:cmAuthor id="950" name="舒迪" initials="舒" lastIdx="2" clrIdx="0"/>
  <p:cmAuthor id="952" name="卢金旺---河南周口中心支公司" initials="卢" lastIdx="1" clrIdx="0"/>
  <p:cmAuthor id="953" name="cindyhycai@hsbc.com.cn" initials="c" lastIdx="3" clrIdx="1"/>
  <p:cmAuthor id="954" name="王 伟" initials="王" lastIdx="1" clrIdx="207"/>
  <p:cmAuthor id="955" name="69395" initials="6" lastIdx="2" clrIdx="175"/>
  <p:cmAuthor id="956" name="滕杰" initials="滕" lastIdx="1" clrIdx="0"/>
  <p:cmAuthor id="957" name="Cpic" initials="C" lastIdx="0" clrIdx="0"/>
  <p:cmAuthor id="958" name="肖雪杉" initials="肖" lastIdx="1" clrIdx="97"/>
  <p:cmAuthor id="959" name="yi'da'su" initials="y" lastIdx="1" clrIdx="958"/>
  <p:cmAuthor id="960" name="刘 念" initials="刘" lastIdx="2" clrIdx="35"/>
  <p:cmAuthor id="962" name="hp" initials="h" lastIdx="1" clrIdx="0"/>
  <p:cmAuthor id="963" name="张 凯" initials="张" lastIdx="1" clrIdx="34"/>
  <p:cmAuthor id="964" name="喰?" initials="喰" lastIdx="20" clrIdx="0"/>
  <p:cmAuthor id="965" name="CNTP" initials="C" lastIdx="2" clrIdx="118"/>
  <p:cmAuthor id="966" name="李柯然" initials="李" lastIdx="1" clrIdx="0"/>
  <p:cmAuthor id="967" name="LENOVO" initials="L" lastIdx="1" clrIdx="0"/>
  <p:cmAuthor id="968" name="巧克力" initials="巧" lastIdx="1" clrIdx="44"/>
  <p:cmAuthor id="969" name="王玉" initials="王" lastIdx="1" clrIdx="0"/>
  <p:cmAuthor id="970" name="Ming Zuo" initials="M" lastIdx="1" clrIdx="0"/>
  <p:cmAuthor id="971" name="FR" initials="F" lastIdx="1" clrIdx="93"/>
  <p:cmAuthor id="972" name="Office User" initials="O" lastIdx="1" clrIdx="94"/>
  <p:cmAuthor id="973" name="张星-lgd" initials="张" lastIdx="5" clrIdx="0"/>
  <p:cmAuthor id="974" name="dreamsummit" initials="d" lastIdx="1" clrIdx="0"/>
  <p:cmAuthor id="975" name="张 博" initials="张" lastIdx="1" clrIdx="0"/>
  <p:cmAuthor id="976" name="LS" initials="L" lastIdx="1" clrIdx="0"/>
  <p:cmAuthor id="977" name="McGlasson, Louise" initials="M" lastIdx="6" clrIdx="0"/>
  <p:cmAuthor id="978" name="Morgan, Aaron" initials="M" lastIdx="3" clrIdx="1"/>
  <p:cmAuthor id="979" name="weige" initials="w" lastIdx="2" clrIdx="0"/>
  <p:cmAuthor id="981" name="李 俊琦" initials="李" lastIdx="1" clrIdx="0"/>
  <p:cmAuthor id="593389709" name="孙兰" initials="孙" lastIdx="1" clrIdx="934"/>
  <p:cmAuthor id="982" name="沈 鹤" initials="沈" lastIdx="1" clrIdx="5"/>
  <p:cmAuthor id="983" name="jilin" initials="j" lastIdx="20" clrIdx="0"/>
  <p:cmAuthor id="984" name="王保青-pah" initials="王" lastIdx="0" clrIdx="0"/>
  <p:cmAuthor id="985" name="Luo Mingjie" initials="L" lastIdx="0" clrIdx="0"/>
  <p:cmAuthor id="986" name="Jason Li" initials="J" lastIdx="1" clrIdx="2"/>
  <p:cmAuthor id="1316121247" name="林桦桦" initials="林" lastIdx="18242" clrIdx="0"/>
  <p:cmAuthor id="987" name="duxingge" initials="d" lastIdx="2" clrIdx="4"/>
  <p:cmAuthor id="1316121248" name="1716169290@qq.com" initials="1" lastIdx="1" clrIdx="877"/>
  <p:cmAuthor id="988" name="超'S 康皮呦特儿" initials="超" lastIdx="1" clrIdx="0"/>
  <p:cmAuthor id="1316121249" name="NINGMEI" initials="N" lastIdx="1" clrIdx="878"/>
  <p:cmAuthor id="989" name="yingchao xi" initials="y" lastIdx="7" clrIdx="0"/>
  <p:cmAuthor id="1316121250" name="连 浩" initials="连" lastIdx="1" clrIdx="915"/>
  <p:cmAuthor id="990" name="depeng diao" initials="d" lastIdx="0" clrIdx="0"/>
  <p:cmAuthor id="1316121251" name="abc" initials="a" lastIdx="1" clrIdx="954"/>
  <p:cmAuthor id="991" name="amyzhang" initials="a" lastIdx="1" clrIdx="0"/>
  <p:cmAuthor id="1316121252" name="志全 钟" initials="志钟" lastIdx="1" clrIdx="1011"/>
  <p:cmAuthor id="992" name="JerryW" initials="J" lastIdx="1" clrIdx="0"/>
  <p:cmAuthor id="1316121253" name="baimuda987@163.com" initials="" lastIdx="1" clrIdx="1126"/>
  <p:cmAuthor id="993" name="shenyy" initials="s" lastIdx="1" clrIdx="7"/>
  <p:cmAuthor id="1316121254" name="宝华 闫" initials="宝闫" lastIdx="1" clrIdx="1233"/>
  <p:cmAuthor id="994" name="Jason Cheung" initials="J" lastIdx="0" clrIdx="0"/>
  <p:cmAuthor id="1316121255" name="朱 子轩" initials="朱" lastIdx="2" clrIdx="1154"/>
  <p:cmAuthor id="995" name="刘笑" initials="刘" lastIdx="1" clrIdx="0"/>
  <p:cmAuthor id="1316121256" name="康 田" initials="康田" lastIdx="1" clrIdx="1267"/>
  <p:cmAuthor id="996" name="欢 韩" initials="欢" lastIdx="1" clrIdx="936"/>
  <p:cmAuthor id="1316121257" name="彭群" initials="彭群" lastIdx="1" clrIdx="1316121256"/>
  <p:cmAuthor id="997" name="Maggie" initials="M" lastIdx="1" clrIdx="0"/>
  <p:cmAuthor id="998" name="rhpx" initials="r" lastIdx="1" clrIdx="2"/>
  <p:cmAuthor id="999" name="Virginia" initials="V" lastIdx="7" clrIdx="0"/>
  <p:cmAuthor id="1000" name="李恋春" initials="李" lastIdx="15" clrIdx="0"/>
  <p:cmAuthor id="1001" name="陈健" initials="陈" lastIdx="1" clrIdx="138"/>
  <p:cmAuthor id="1002" name="石磊" initials="石磊" lastIdx="1" clrIdx="1001"/>
  <p:cmAuthor id="1003" name="fangrui0801" initials="f" lastIdx="1" clrIdx="751"/>
  <p:cmAuthor id="1004" name="wangjing48" initials="w" lastIdx="1" clrIdx="1003"/>
  <p:cmAuthor id="1005" name="嘉" initials="嘉" lastIdx="1" clrIdx="22"/>
  <p:cmAuthor id="1006" name="阚吉伟" initials="阚" lastIdx="1" clrIdx="163"/>
  <p:cmAuthor id="1007" name="shenxz07" initials="s" lastIdx="1" clrIdx="1006"/>
  <p:cmAuthor id="1008" name="阚 兴龙" initials="阚" lastIdx="1" clrIdx="23"/>
  <p:cmAuthor id="1009" name="马 天宁" initials="马" lastIdx="2" clrIdx="34"/>
  <p:cmAuthor id="1010" name="di wui" initials="d" lastIdx="1" clrIdx="0"/>
  <p:cmAuthor id="1011" name="372674247@qq.com" initials="3" lastIdx="2" clrIdx="22"/>
  <p:cmAuthor id="1012" name="gucy05" initials="g" lastIdx="1" clrIdx="1011"/>
  <p:cmAuthor id="1013" name="wanghongmei" initials="w" lastIdx="1" clrIdx="0"/>
  <p:cmAuthor id="1014" name="ruanjiu" initials="r" lastIdx="1" clrIdx="1007"/>
  <p:cmAuthor id="1015" name="lu tong" initials="l" lastIdx="1" clrIdx="0"/>
  <p:cmAuthor id="1016" name="张清霞" initials="张" lastIdx="1" clrIdx="203"/>
  <p:cmAuthor id="248745805" name="遥远的TA" initials="遥" lastIdx="2" clrIdx="1267"/>
  <p:cmAuthor id="1017" name="yangshh" initials="y" lastIdx="2" clrIdx="1007"/>
  <p:cmAuthor id="698080073" name="LiX" initials="L" lastIdx="1" clrIdx="1210"/>
  <p:cmAuthor id="1018" name="12606" initials="1" lastIdx="1" clrIdx="1017"/>
  <p:cmAuthor id="1019" name="wangsuyu" initials="w" lastIdx="1" clrIdx="1018"/>
  <p:cmAuthor id="1020" name="李金娜" initials="李" lastIdx="1" clrIdx="1019"/>
  <p:cmAuthor id="1021" name="86150" initials="8" lastIdx="1" clrIdx="1020"/>
  <p:cmAuthor id="1022" name="qdrenyx" initials="q" lastIdx="1" clrIdx="1021"/>
  <p:cmAuthor id="1023" name="峰哥" initials="峰" lastIdx="1" clrIdx="110"/>
  <p:cmAuthor id="1024" name="sunyi" initials="s" lastIdx="1" clrIdx="223"/>
  <p:cmAuthor id="1025" name="A1832" initials="A" lastIdx="1" clrIdx="196"/>
  <p:cmAuthor id="1026" name="huxf" initials="h" lastIdx="1" clrIdx="1025"/>
  <p:cmAuthor id="1027" name="zby" initials="z" lastIdx="1" clrIdx="1026"/>
  <p:cmAuthor id="1028" name="liu jane" initials="l" lastIdx="2" clrIdx="175"/>
  <p:cmAuthor id="1029" name="张蓝茜" initials="张" lastIdx="1" clrIdx="1028"/>
  <p:cmAuthor id="1030" name="刘 林山" initials="刘" lastIdx="1" clrIdx="915"/>
  <p:cmAuthor id="258584117" name="解颖" initials="解" lastIdx="1" clrIdx="3"/>
  <p:cmAuthor id="1031" name="liliana" initials="l" lastIdx="1" clrIdx="1013"/>
  <p:cmAuthor id="1032" name="朱光耀" initials="朱" lastIdx="1" clrIdx="436"/>
  <p:cmAuthor id="443249415" name="Xyf" initials="X" lastIdx="1" clrIdx="0"/>
  <p:cmAuthor id="1033" name="chenjy" initials="c" lastIdx="1" clrIdx="1025"/>
  <p:cmAuthor id="539743212" name="启云" initials="启" lastIdx="1" clrIdx="1044"/>
  <p:cmAuthor id="1034" name="chenrong33" initials="c" lastIdx="1" clrIdx="1033"/>
  <p:cmAuthor id="1035" name="ChenQ" initials="C" lastIdx="1" clrIdx="1034"/>
  <p:cmAuthor id="1036" name="何梦婕" initials="何" lastIdx="1" clrIdx="897"/>
  <p:cmAuthor id="282162139" name="林虹" initials="林" lastIdx="1" clrIdx="251"/>
  <p:cmAuthor id="1037" name="huangxm31" initials="h" lastIdx="1" clrIdx="740"/>
  <p:cmAuthor id="1038" name="王 平坚" initials="王" lastIdx="1" clrIdx="0"/>
  <p:cmAuthor id="1039" name="鲁守吉" initials="鲁" lastIdx="1" clrIdx="726"/>
  <p:cmAuthor id="1040" name="金海燕" initials="金" lastIdx="1" clrIdx="446"/>
  <p:cmAuthor id="1041" name="SDTAGX008" initials="S" lastIdx="1" clrIdx="734"/>
  <p:cmAuthor id="1042" name="Achex" initials="A" lastIdx="1" clrIdx="86"/>
  <p:cmAuthor id="1043" name="yuxm23" initials="y" lastIdx="1" clrIdx="1021"/>
  <p:cmAuthor id="1044" name="wangjly" initials="w" lastIdx="1" clrIdx="1043"/>
  <p:cmAuthor id="1045" name="Zhang, Teresa-Y" initials="Z" lastIdx="23" clrIdx="0"/>
  <p:cmAuthor id="1046" name="沈奂" initials="沈奂" lastIdx="1" clrIdx="1045"/>
  <p:cmAuthor id="1047" name="卢侃侃" initials="卢" lastIdx="1" clrIdx="998"/>
  <p:cmAuthor id="1048" name="李俊昭" initials="徐力" lastIdx="2" clrIdx="1047"/>
  <p:cmAuthor id="1049" name="yixuan" initials="y" lastIdx="1" clrIdx="1048"/>
  <p:cmAuthor id="1050" name="86134" initials="8" lastIdx="1" clrIdx="1019"/>
  <p:cmAuthor id="1051" name="tp" initials="t" lastIdx="2" clrIdx="1013"/>
  <p:cmAuthor id="1052" name="Modle" initials="M" lastIdx="1" clrIdx="0"/>
  <p:cmAuthor id="1053" name="zm8480" initials="z" lastIdx="1" clrIdx="1"/>
  <p:cmAuthor id="1054" name="karen" initials="k" lastIdx="1" clrIdx="27"/>
  <p:cmAuthor id="1055" name="yuanwz02" initials="y" lastIdx="1" clrIdx="1054"/>
  <p:cmAuthor id="1056" name="anml02" initials="a" lastIdx="1" clrIdx="1055"/>
  <p:cmAuthor id="1057" name="51957" initials="5" lastIdx="1" clrIdx="1056"/>
  <p:cmAuthor id="1058" name="77192" initials="7" lastIdx="1" clrIdx="149"/>
  <p:cmAuthor id="1059" name="zhangruimin" initials="z" lastIdx="1" clrIdx="1058"/>
  <p:cmAuthor id="1060" name="qhb" initials="q" lastIdx="1" clrIdx="153"/>
  <p:cmAuthor id="1061" name="甘 露" initials="甘" lastIdx="5" clrIdx="111"/>
  <p:cmAuthor id="248698004" name="你共我" initials="你" lastIdx="1" clrIdx="1194"/>
  <p:cmAuthor id="1062" name="大勇哥" initials="大" lastIdx="1" clrIdx="223"/>
  <p:cmAuthor id="1063" name="窦隆玲" initials="窦" lastIdx="2" clrIdx="745"/>
  <p:cmAuthor id="1064" name="孙 澍" initials="孙" lastIdx="1" clrIdx="207"/>
  <p:cmAuthor id="1065" name="nieting01" initials="n" lastIdx="1" clrIdx="1064"/>
  <p:cmAuthor id="1066" name="万 江波" initials="万" lastIdx="1" clrIdx="0"/>
  <p:cmAuthor id="1067" name="wangcz2" initials="w" lastIdx="3" clrIdx="0"/>
  <p:cmAuthor id="1068" name="l" initials="l" lastIdx="1" clrIdx="93"/>
  <p:cmAuthor id="1069" name="ZXAGX@outlook.com" initials="Z" lastIdx="1" clrIdx="138"/>
  <p:cmAuthor id="1070" name="liulan" initials="l" lastIdx="7" clrIdx="22"/>
  <p:cmAuthor id="1072" name="MY" initials="M" lastIdx="1" clrIdx="753"/>
  <p:cmAuthor id="1073" name="13356712655" initials="1" lastIdx="1" clrIdx="1072"/>
  <p:cmAuthor id="1074" name="307356304@qq.com" initials="3" lastIdx="1" clrIdx="1029"/>
  <p:cmAuthor id="1075" name="张娟" initials="张" lastIdx="1" clrIdx="93"/>
  <p:cmAuthor id="1076" name="郑雅欣---寿险总公司营销市场部" initials="郑" lastIdx="1" clrIdx="0"/>
  <p:cmAuthor id="1077" name="金 翠萍" initials="金" lastIdx="1" clrIdx="136"/>
  <p:cmAuthor id="1078" name="yanglh05" initials="y" lastIdx="2" clrIdx="1077"/>
  <p:cmAuthor id="1079" name="JS-NT-HA" initials="J" lastIdx="1" clrIdx="744"/>
  <p:cmAuthor id="1081" name="tklyan@outlook.com" initials="t" lastIdx="1" clrIdx="727"/>
  <p:cmAuthor id="1082" name="孙晓馨" initials="孙" lastIdx="1" clrIdx="1081"/>
  <p:cmAuthor id="1083" name="Wei" initials="W" lastIdx="9" clrIdx="0"/>
  <p:cmAuthor id="278208822" name="falling" initials="f" lastIdx="1" clrIdx="1046"/>
  <p:cmAuthor id="1411827" name="黄晓平" initials="黄" lastIdx="0" clrIdx="0"/>
  <p:cmAuthor id="1084" name="tcymr" initials="t" lastIdx="1" clrIdx="126"/>
  <p:cmAuthor id="1411828" name="徐琳00159163" initials="徐琳00159163" lastIdx="1" clrIdx="37"/>
  <p:cmAuthor id="1085" name="鞠颂" initials="鞠" lastIdx="1" clrIdx="1084"/>
  <p:cmAuthor id="708433798" name="jialuo" initials="j" lastIdx="0" clrIdx="0"/>
  <p:cmAuthor id="1411829" name="任涛10036216" initials="任涛10036216" lastIdx="1" clrIdx="41"/>
  <p:cmAuthor id="1086" name="miao zhang" initials="m" lastIdx="1" clrIdx="22"/>
  <p:cmAuthor id="708433799" name="TianLei" initials="T" lastIdx="1" clrIdx="10"/>
  <p:cmAuthor id="1087" name="郭文侠" initials="郭" lastIdx="1" clrIdx="225"/>
  <p:cmAuthor id="708433800" name="郭洁" initials="guojie" lastIdx="16" clrIdx="31"/>
  <p:cmAuthor id="146566726" name="高飞" initials="高" lastIdx="0" clrIdx="0"/>
  <p:cmAuthor id="394807091" name=" penny潘" initials=" " lastIdx="1" clrIdx="2"/>
  <p:cmAuthor id="1088" name="阳 焦" initials="阳" lastIdx="1" clrIdx="0"/>
  <p:cmAuthor id="146566727" name="xzb1" initials="x" lastIdx="1" clrIdx="1"/>
  <p:cmAuthor id="1089" name="黄超" initials="黄" lastIdx="2" clrIdx="1088"/>
  <p:cmAuthor id="1090" name="续晓婧" initials="续" lastIdx="2" clrIdx="0"/>
  <p:cmAuthor id="508117724" name="石光火中争何事" initials="石" lastIdx="1" clrIdx="1304"/>
  <p:cmAuthor id="1091" name="程玉珍" initials="程" lastIdx="2" clrIdx="143"/>
  <p:cmAuthor id="1092" name="崔阳阳" initials="崔" lastIdx="1" clrIdx="453"/>
  <p:cmAuthor id="1093" name="Lee Melo" initials="L" lastIdx="1" clrIdx="0"/>
  <p:cmAuthor id="1094" name="Y3-518" initials="Y" lastIdx="1" clrIdx="1093"/>
  <p:cmAuthor id="1095" name="运营" initials="运" lastIdx="1" clrIdx="101"/>
  <p:cmAuthor id="271814009" name="俏*" initials="俏" lastIdx="1" clrIdx="1225"/>
  <p:cmAuthor id="268780637" name="罗纯勇" initials="罗" lastIdx="1" clrIdx="1180"/>
  <p:cmAuthor id="1097" name="徐晓丽" initials="徐" lastIdx="1" clrIdx="23"/>
  <p:cmAuthor id="1099" name="戴方方" initials="戴" lastIdx="3" clrIdx="0"/>
  <p:cmAuthor id="1100" name="陈 明东" initials="陈" lastIdx="1" clrIdx="0"/>
  <p:cmAuthor id="1101" name="office user" initials="o" lastIdx="1" clrIdx="2"/>
  <p:cmAuthor id="1102" name="L T" initials="L" lastIdx="2" clrIdx="0"/>
  <p:cmAuthor id="1103" name="office365" initials="o" lastIdx="1" clrIdx="22"/>
  <p:cmAuthor id="1104" name="he836" initials="h" lastIdx="1" clrIdx="106"/>
  <p:cmAuthor id="1105" name="甄 建文" initials="甄" lastIdx="4" clrIdx="24"/>
  <p:cmAuthor id="1106" name="sx_xuzx" initials="s" lastIdx="26" clrIdx="17"/>
  <p:cmAuthor id="1107" name="章梦滢" initials="章" lastIdx="5" clrIdx="0"/>
  <p:cmAuthor id="1108" name="tuhh" initials="t" lastIdx="1" clrIdx="0"/>
  <p:cmAuthor id="1110" name="未知用户49" initials="未" lastIdx="1" clrIdx="0"/>
  <p:cmAuthor id="1111" name="陈 娟" initials="陈" lastIdx="1" clrIdx="447"/>
  <p:cmAuthor id="1112" name="Chris French" initials="C" lastIdx="68" clrIdx="4"/>
  <p:cmAuthor id="1113" name="liubw07" initials="l" lastIdx="1" clrIdx="1112"/>
  <p:cmAuthor id="1114" name="47519" initials="4" lastIdx="1" clrIdx="1032"/>
  <p:cmAuthor id="1115" name="Melissa" initials="M" lastIdx="1" clrIdx="239"/>
  <p:cmAuthor id="1116" name="tcymr@163.com" initials="t" lastIdx="0" clrIdx="2"/>
  <p:cmAuthor id="1117" name="史 喜英" initials="史" lastIdx="6" clrIdx="728"/>
  <p:cmAuthor id="1118" name="韦三省" initials="韦" lastIdx="1" clrIdx="0"/>
  <p:cmAuthor id="1119" name="congxuesong" initials="c" lastIdx="4" clrIdx="1"/>
  <p:cmAuthor id="1551822254" name="WPS_1698115219" initials="W" lastIdx="1" clrIdx="1159"/>
  <p:cmAuthor id="1121" name="吴庆元" initials="吴" lastIdx="1" clrIdx="1120"/>
  <p:cmAuthor id="1122" name="liuzao" initials="l" lastIdx="1" clrIdx="1121"/>
  <p:cmAuthor id="1124" name="tanfen" initials="t" lastIdx="2" clrIdx="1123"/>
  <p:cmAuthor id="390711596" name="谦儿 " initials="谦" lastIdx="3" clrIdx="70"/>
  <p:cmAuthor id="1125" name="86137" initials="8" lastIdx="1" clrIdx="907"/>
  <p:cmAuthor id="1126" name="luyt05" initials="l" lastIdx="1" clrIdx="1125"/>
  <p:cmAuthor id="927115564" name="苒染✨" initials="苒" lastIdx="2" clrIdx="1234"/>
  <p:cmAuthor id="1127" name="lidm70" initials="l" lastIdx="1" clrIdx="1126"/>
  <p:cmAuthor id="1128" name="chen xiaoling" initials="c" lastIdx="1" clrIdx="36"/>
  <p:cmAuthor id="1129" name="叶 俊锋" initials="叶" lastIdx="0" clrIdx="4"/>
  <p:cmAuthor id="1130" name="YANGCHENG" initials="Y" lastIdx="1" clrIdx="0"/>
  <p:cmAuthor id="1131" name="luoye02" initials="l" lastIdx="2" clrIdx="1130"/>
  <p:cmAuthor id="1132" name="zhaoye08" initials="z" lastIdx="1" clrIdx="1131"/>
  <p:cmAuthor id="1133" name="why" initials="w" lastIdx="2" clrIdx="32"/>
  <p:cmAuthor id="1134" name="冯 志红" initials="冯" lastIdx="1" clrIdx="771"/>
  <p:cmAuthor id="1135" name="tpxiao" initials="t" lastIdx="1" clrIdx="0"/>
  <p:cmAuthor id="1136" name="wuyizhe" initials="w" lastIdx="0" clrIdx="0"/>
  <p:cmAuthor id="1029658345" name="朱莹" initials="朱" lastIdx="1" clrIdx="1287"/>
  <p:cmAuthor id="1137" name="45433" initials="4" lastIdx="2" clrIdx="425"/>
  <p:cmAuthor id="280688614" name="向日葵" initials="向" lastIdx="3" clrIdx="0"/>
  <p:cmAuthor id="1138" name="huangxiaowu" initials="h" lastIdx="2" clrIdx="241"/>
  <p:cmAuthor id="1139" name="xu zhiqiang" initials="x" lastIdx="1" clrIdx="747"/>
  <p:cmAuthor id="1141" name="fumen" initials="f" lastIdx="1" clrIdx="124"/>
  <p:cmAuthor id="1142" name="未知用户51" initials="未" lastIdx="1" clrIdx="0"/>
  <p:cmAuthor id="1143" name="田卫明" initials="田" lastIdx="12" clrIdx="0"/>
  <p:cmAuthor id="1144" name="林明宇" initials="林" lastIdx="1" clrIdx="1014"/>
  <p:cmAuthor id="1146" name="刘莎" initials="刘" lastIdx="0" clrIdx="0"/>
  <p:cmAuthor id="1147" name="li chen" initials="l" lastIdx="1" clrIdx="34"/>
  <p:cmAuthor id="1148" name="黄 佳昕" initials="黄" lastIdx="1" clrIdx="120"/>
  <p:cmAuthor id="1151" name="马琛琛" initials="马" lastIdx="1" clrIdx="0"/>
  <p:cmAuthor id="1217522436" name="WPS_1623122126" initials="W" lastIdx="1" clrIdx="1160"/>
  <p:cmAuthor id="1152" name="levy" initials="l" lastIdx="2" clrIdx="0"/>
  <p:cmAuthor id="1153" name="hee-lhb" initials="h" lastIdx="1" clrIdx="0"/>
  <p:cmAuthor id="1154" name="ju zhang" initials="j" lastIdx="0" clrIdx="1"/>
  <p:cmAuthor id="1155" name="楚汉公司企划部" initials="楚" lastIdx="1" clrIdx="884"/>
  <p:cmAuthor id="1156" name="xingxf" initials="x" lastIdx="2" clrIdx="0"/>
  <p:cmAuthor id="1157" name="王 婧" initials="王" lastIdx="1" clrIdx="19"/>
  <p:cmAuthor id="1158" name="龚平-lcq" initials="龚" lastIdx="3" clrIdx="0"/>
  <p:cmAuthor id="1159" name="easonyoun" initials="e" lastIdx="0" clrIdx="0"/>
  <p:cmAuthor id="1160" name="zhangzy130" initials="z" lastIdx="1" clrIdx="1159"/>
  <p:cmAuthor id="277496692" name="wei 与莳 ✨" initials="w" lastIdx="1" clrIdx="1242"/>
  <p:cmAuthor id="1161" name="qianyang03" initials="q" lastIdx="1" clrIdx="1009"/>
  <p:cmAuthor id="1163" name="吴 育明" initials="吴" lastIdx="3" clrIdx="0"/>
  <p:cmAuthor id="1165" name="86158" initials="8" lastIdx="2" clrIdx="915"/>
  <p:cmAuthor id="1166" name="Smilyrwj" initials="S" lastIdx="1" clrIdx="140"/>
  <p:cmAuthor id="1167" name="19140" initials="1" lastIdx="2" clrIdx="0"/>
  <p:cmAuthor id="1168" name="刘沐妍" initials="刘" lastIdx="4" clrIdx="1"/>
  <p:cmAuthor id="1169" name="杨睿" initials="杨" lastIdx="12" clrIdx="0"/>
  <p:cmAuthor id="1170" name="朱晓彤" initials="朱" lastIdx="1" clrIdx="454"/>
  <p:cmAuthor id="1171" name="jiayf03" initials="j" lastIdx="1" clrIdx="861"/>
  <p:cmAuthor id="1172" name="闫旭" initials="闫" lastIdx="1" clrIdx="746"/>
  <p:cmAuthor id="1174" name="Joyce Ren" initials="J" lastIdx="64" clrIdx="1"/>
  <p:cmAuthor id="1366625250" name="Andy" initials="A" lastIdx="1" clrIdx="1267"/>
  <p:cmAuthor id="1175" name="36216" initials="3" lastIdx="2" clrIdx="446"/>
  <p:cmAuthor id="1176" name="未知用户82" initials="未" lastIdx="1" clrIdx="0"/>
  <p:cmAuthor id="1177" name="shouzhan" initials="s" lastIdx="1" clrIdx="855"/>
  <p:cmAuthor id="1178" name="woki" initials="w" lastIdx="1" clrIdx="1177"/>
  <p:cmAuthor id="1179" name="杨 晓彤" initials="杨" lastIdx="1" clrIdx="0"/>
  <p:cmAuthor id="1180" name="qiuws01" initials="qiuws01" lastIdx="1" clrIdx="1179"/>
  <p:cmAuthor id="1181" name="姜伟齐" initials="姜" lastIdx="1" clrIdx="0"/>
  <p:cmAuthor id="1182" name="陈虹" initials="陈" lastIdx="1" clrIdx="93"/>
  <p:cmAuthor id="260219202" name="爽爽" initials="爽" lastIdx="1" clrIdx="1161"/>
  <p:cmAuthor id="1183" name="JIDI" initials="J" lastIdx="0" clrIdx="0"/>
  <p:cmAuthor id="1184" name="泰康自贡本部" initials="泰" lastIdx="1" clrIdx="812"/>
  <p:cmAuthor id="1185" name="yang kina" initials="y" lastIdx="1" clrIdx="735"/>
  <p:cmAuthor id="1186" name="张 步伟" initials="张" lastIdx="1" clrIdx="5"/>
  <p:cmAuthor id="1187" name="liuming31" initials="l" lastIdx="1" clrIdx="1186"/>
  <p:cmAuthor id="1188" name="547518668@qq.com" initials="5" lastIdx="1" clrIdx="0"/>
  <p:cmAuthor id="1189" name="xiaoyang20" initials="x" lastIdx="1" clrIdx="1188"/>
  <p:cmAuthor id="1191" name="Deng weihua" initials="D" lastIdx="1" clrIdx="21"/>
  <p:cmAuthor id="1192" name="邹维敏" initials="邹" lastIdx="1" clrIdx="91"/>
  <p:cmAuthor id="1194" name="葛艳艳" initials="葛" lastIdx="2" clrIdx="126"/>
  <p:cmAuthor id="1195" name="sunxp002" initials="s" lastIdx="7" clrIdx="13"/>
  <p:cmAuthor id="1196" name="30827" initials="3" lastIdx="2" clrIdx="23"/>
  <p:cmAuthor id="1197" name="taikangF1" initials="t" lastIdx="1" clrIdx="1196"/>
  <p:cmAuthor id="1198" name="朗 月" initials="朗" lastIdx="3" clrIdx="208"/>
  <p:cmAuthor id="1199" name="王 宣" initials="王" lastIdx="1" clrIdx="2"/>
  <p:cmAuthor id="1200" name="杨淑淇❀" initials="杨" lastIdx="1" clrIdx="93"/>
  <p:cmAuthor id="1201" name="Xinyi" initials="X" lastIdx="1" clrIdx="136"/>
  <p:cmAuthor id="1202" name="ht guo" initials="h" lastIdx="0" clrIdx="1"/>
  <p:cmAuthor id="1203" name="朱云" initials="朱" lastIdx="1" clrIdx="141"/>
  <p:cmAuthor id="1204" name="HP" initials="H" lastIdx="1" clrIdx="22"/>
  <p:cmAuthor id="1205" name="zhaoxx" initials="z" lastIdx="1" clrIdx="243"/>
  <p:cmAuthor id="394525608" name="仇怿俊" initials="仇" lastIdx="0" clrIdx="0"/>
  <p:cmAuthor id="1206" name="yunshengjun" initials="y" lastIdx="1" clrIdx="248"/>
  <p:cmAuthor id="394525609" name="金良_jYJz3qQJ" initials="authorId_387587456" lastIdx="0" clrIdx="0"/>
  <p:cmAuthor id="1207" name="徐建刚" initials="徐" lastIdx="2" clrIdx="1206"/>
  <p:cmAuthor id="394525610" name="陶祺" initials="陶祺" lastIdx="1" clrIdx="25"/>
  <p:cmAuthor id="1208" name="IdeaNova-manager" initials="I" lastIdx="1" clrIdx="0"/>
  <p:cmAuthor id="1209" name="konglu2012@126.com" initials="k" lastIdx="1" clrIdx="0"/>
  <p:cmAuthor id="1210" name="Liang Dong" initials="L" lastIdx="24" clrIdx="0"/>
  <p:cmAuthor id="1211" name="王潇" initials="王" lastIdx="1" clrIdx="426"/>
  <p:cmAuthor id="562635173" name="Teresa  " initials="T" lastIdx="2" clrIdx="0"/>
  <p:cmAuthor id="1212" name="13602" initials="1" lastIdx="1" clrIdx="1211"/>
  <p:cmAuthor id="1214" name="xikai gao" initials="x" lastIdx="1" clrIdx="37"/>
  <p:cmAuthor id="247797306" name="董清珍" initials="董" lastIdx="1" clrIdx="1265"/>
  <p:cmAuthor id="1217" name="liushiyuan" initials="l" lastIdx="2" clrIdx="445"/>
  <p:cmAuthor id="1218" name="张玮" initials="张" lastIdx="1" clrIdx="438"/>
  <p:cmAuthor id="1219" name="PXB" initials="P" lastIdx="1" clrIdx="453"/>
  <p:cmAuthor id="1220" name="TPL-1803-310253" initials="T" lastIdx="2" clrIdx="436"/>
  <p:cmAuthor id="1221" name="梁柏川" initials="梁" lastIdx="0" clrIdx="0"/>
  <p:cmAuthor id="207897316" name="    1874，" initials=" " lastIdx="1" clrIdx="0"/>
  <p:cmAuthor id="1223" name="Disuzz" initials="D" lastIdx="2" clrIdx="189"/>
  <p:cmAuthor id="1224" name="CSH" initials="C" lastIdx="1" clrIdx="120"/>
  <p:cmAuthor id="1225" name="94495" initials="9" lastIdx="1" clrIdx="1224"/>
  <p:cmAuthor id="1226" name="Keve" initials="K" lastIdx="1" clrIdx="95"/>
  <p:cmAuthor id="1227" name="陆 先生" initials="陆" lastIdx="1" clrIdx="93"/>
  <p:cmAuthor id="1228" name="未知用户62" initials="未" lastIdx="1" clrIdx="0"/>
  <p:cmAuthor id="1230" name="sl" initials="s" lastIdx="1" clrIdx="429"/>
  <p:cmAuthor id="1231" name="SC-CD-YX3B-备用HP1" initials="S" lastIdx="1" clrIdx="439"/>
  <p:cmAuthor id="1232" name="紫藤无语" initials="紫" lastIdx="1" clrIdx="440"/>
  <p:cmAuthor id="1233" name="17279" initials="1" lastIdx="1" clrIdx="1232"/>
  <p:cmAuthor id="1234" name="赵云" initials="赵" lastIdx="8" clrIdx="0"/>
  <p:cmAuthor id="1235" name="wdl" initials="w" lastIdx="1" clrIdx="221"/>
  <p:cmAuthor id="1236" name="yang" initials="y" lastIdx="1" clrIdx="144"/>
  <p:cmAuthor id="1237" name="李珔暐" initials="李" lastIdx="1" clrIdx="1"/>
  <p:cmAuthor id="1238" name="jerry wong" initials="j" lastIdx="0" clrIdx="0"/>
  <p:cmAuthor id="1239" name="FXZC" initials="F" lastIdx="1" clrIdx="94"/>
  <p:cmAuthor id="1240" name="liwenjie" initials="l" lastIdx="1" clrIdx="1239"/>
  <p:cmAuthor id="1241" name="xiaoxuan Zeng" initials="x" lastIdx="1" clrIdx="0"/>
  <p:cmAuthor id="1242" name="时方赛" initials="时" lastIdx="1" clrIdx="202"/>
  <p:cmAuthor id="1243" name="weilong yan" initials="w" lastIdx="1" clrIdx="22"/>
  <p:cmAuthor id="1244" name="刘 健伟" initials="刘" lastIdx="1" clrIdx="735"/>
  <p:cmAuthor id="1245" name="未知用户55" initials="未" lastIdx="1" clrIdx="0"/>
  <p:cmAuthor id="450692944" name="贝贝" initials="贝" lastIdx="2" clrIdx="1338"/>
  <p:cmAuthor id="1246" name="៰ݰ" initials="៰" lastIdx="0" clrIdx="0"/>
  <p:cmAuthor id="1247" name="王 楠" initials="王" lastIdx="1" clrIdx="728"/>
  <p:cmAuthor id="1248" name="陈中桃" initials="陈" lastIdx="1" clrIdx="463"/>
  <p:cmAuthor id="1249" name="Student" initials="S" lastIdx="1" clrIdx="81"/>
  <p:cmAuthor id="1250" name="霍琰" initials="霍" lastIdx="1" clrIdx="422"/>
  <p:cmAuthor id="1251" name="liang ge" initials="l" lastIdx="1" clrIdx="3"/>
  <p:cmAuthor id="1252" name="sangyq" initials="s" lastIdx="2" clrIdx="1251"/>
  <p:cmAuthor id="1253" name="孟 昕" initials="孟" lastIdx="1" clrIdx="18"/>
  <p:cmAuthor id="1254" name="樊星" initials="樊" lastIdx="1" clrIdx="0"/>
  <p:cmAuthor id="1255" name="杨迟" initials="杨" lastIdx="11" clrIdx="0"/>
  <p:cmAuthor id="1256" name="乩 战" initials="乩" lastIdx="1" clrIdx="2"/>
  <p:cmAuthor id="1257" name="surface" initials="s" lastIdx="1" clrIdx="734"/>
  <p:cmAuthor id="1258" name="先生 叶" initials="先" lastIdx="1" clrIdx="22"/>
  <p:cmAuthor id="1260" name="袁 玥挺" initials="袁" lastIdx="1" clrIdx="2"/>
  <p:cmAuthor id="1261" name="Microsoft Office User" initials="M" lastIdx="1" clrIdx="23"/>
  <p:cmAuthor id="1262" name="yyb" initials="y" lastIdx="1" clrIdx="998"/>
  <p:cmAuthor id="1263" name="Liew" initials="L" lastIdx="1" clrIdx="185"/>
  <p:cmAuthor id="1628247267" name="8237476879" initials="8" lastIdx="1" clrIdx="1158"/>
  <p:cmAuthor id="1264" name="xiegz01" initials="x" lastIdx="2" clrIdx="1263"/>
  <p:cmAuthor id="1265" name="tjliqq" initials="tjliqq" lastIdx="1" clrIdx="1264"/>
  <p:cmAuthor id="1266" name="chenjing" initials="c" lastIdx="4" clrIdx="1"/>
  <p:cmAuthor id="1267" name="zhangll237" initials="z" lastIdx="1" clrIdx="1266"/>
  <p:cmAuthor id="1268" name="zhuxz02" initials="z" lastIdx="1" clrIdx="1267"/>
  <p:cmAuthor id="1269" name="97017" initials="9" lastIdx="1" clrIdx="441"/>
  <p:cmAuthor id="1270" name="NiHao" initials="N" lastIdx="1" clrIdx="897"/>
  <p:cmAuthor id="1271" name="wanghui25" initials="w" lastIdx="2" clrIdx="0"/>
  <p:cmAuthor id="1272" name="刘薇" initials="刘" lastIdx="2" clrIdx="0"/>
  <p:cmAuthor id="1273" name="孙珍珍" initials="孙" lastIdx="0" clrIdx="1"/>
  <p:cmAuthor id="1274" name="李蓓" initials="李" lastIdx="4" clrIdx="2"/>
  <p:cmAuthor id="1275" name="童 灏" initials="童" lastIdx="1" clrIdx="728"/>
  <p:cmAuthor id="1276" name="yJQ" initials="y" lastIdx="1" clrIdx="733"/>
  <p:cmAuthor id="1277" name="panyi05" initials="p" lastIdx="1" clrIdx="1276"/>
  <p:cmAuthor id="603038291" name="朱大成" initials="朱" lastIdx="1" clrIdx="765"/>
  <p:cmAuthor id="1278" name="幸运的蕾蕾" initials="幸" lastIdx="1" clrIdx="760"/>
  <p:cmAuthor id="1279" name="周玲娟" initials="周" lastIdx="1" clrIdx="1278"/>
  <p:cmAuthor id="1280" name="ree15" initials="r" lastIdx="1" clrIdx="459"/>
  <p:cmAuthor id="1283" name="liuxl202" initials="l" lastIdx="1" clrIdx="1282"/>
  <p:cmAuthor id="1284" name="薛继豪" initials="薛" lastIdx="1" clrIdx="210"/>
  <p:cmAuthor id="1285" name="Jiang, Alicia" initials="J" lastIdx="1" clrIdx="0"/>
  <p:cmAuthor id="1287" name="BMW" initials="B" lastIdx="1" clrIdx="1286"/>
  <p:cmAuthor id="1288" name="fanghong11" initials="f" lastIdx="1" clrIdx="1287"/>
  <p:cmAuthor id="774051369" name="廖先生" initials="廖" lastIdx="1" clrIdx="1299"/>
  <p:cmAuthor id="1289" name="zhanglh71" initials="z" lastIdx="1" clrIdx="1288"/>
  <p:cmAuthor id="1290" name="娄亚楠" initials="娄" lastIdx="2" clrIdx="1289"/>
  <p:cmAuthor id="1291" name="zhoutx03" initials="z" lastIdx="1" clrIdx="1290"/>
  <p:cmAuthor id="427452623" name="赵阳" initials="赵" lastIdx="1" clrIdx="1275"/>
  <p:cmAuthor id="1292" name="wtt" initials="w" lastIdx="0" clrIdx="0"/>
  <p:cmAuthor id="1293" name="hexz15" initials="h" lastIdx="1" clrIdx="1292"/>
  <p:cmAuthor id="1631391397" name="秘撞琴崖掣" initials="秘" lastIdx="1" clrIdx="1326"/>
  <p:cmAuthor id="1294" name="Yanan" initials="Y" lastIdx="1" clrIdx="138"/>
  <p:cmAuthor id="1295" name="韩 振武" initials="韩" lastIdx="3" clrIdx="0"/>
  <p:cmAuthor id="1296" name="Jerry" initials="J" lastIdx="1" clrIdx="1295"/>
  <p:cmAuthor id="1297" name="gocheck" initials="g" lastIdx="1" clrIdx="458"/>
  <p:cmAuthor id="1298" name="maxr15" initials="m" lastIdx="1" clrIdx="1297"/>
  <p:cmAuthor id="1299" name="qzclic" initials="q" lastIdx="1" clrIdx="409"/>
  <p:cmAuthor id="1300" name="yubl02" initials="y" lastIdx="1" clrIdx="1299"/>
  <p:cmAuthor id="1301" name="jiapeng wong" initials="j" lastIdx="1" clrIdx="207"/>
  <p:cmAuthor id="1302" name="chenxu001" initials="c" lastIdx="1" clrIdx="1301"/>
  <p:cmAuthor id="1303" name="xuelan03" initials="x" lastIdx="1" clrIdx="1302"/>
  <p:cmAuthor id="1304" name="莉妹儿" initials="莉" lastIdx="1" clrIdx="1303"/>
  <p:cmAuthor id="1305" name="christy" initials="c" lastIdx="1" clrIdx="1142"/>
  <p:cmAuthor id="1306" name="wp" initials="w" lastIdx="1" clrIdx="247"/>
  <p:cmAuthor id="1307" name="蓝 李宇星" initials="蓝" lastIdx="4" clrIdx="2"/>
  <p:cmAuthor id="1310" name="中国人寿" initials="中" lastIdx="2" clrIdx="0"/>
  <p:cmAuthor id="1311" name="袁广涛" initials="袁" lastIdx="2" clrIdx="0"/>
  <p:cmAuthor id="1312" name="李 捷" initials="李" lastIdx="1" clrIdx="209"/>
  <p:cmAuthor id="1313" name="huawei" initials="h" lastIdx="1" clrIdx="1312"/>
  <p:cmAuthor id="1315" name="yuexx" initials="y" lastIdx="2" clrIdx="1314"/>
  <p:cmAuthor id="285034486" name="青灯" initials="青" lastIdx="3" clrIdx="1093"/>
  <p:cmAuthor id="1316" name="柳岸" initials="柳" lastIdx="1" clrIdx="4"/>
  <p:cmAuthor id="1317" name="haoby" initials="h" lastIdx="1" clrIdx="1316"/>
  <p:cmAuthor id="1318" name="10174" initials="1" lastIdx="1" clrIdx="1317"/>
  <p:cmAuthor id="1322" name="马跃" initials="马" lastIdx="0" clrIdx="0"/>
  <p:cmAuthor id="1324" name="未知用户57" initials="未" lastIdx="1" clrIdx="0"/>
  <p:cmAuthor id="1325" name="Localadmin" initials="L" lastIdx="1" clrIdx="3"/>
  <p:cmAuthor id="1328" name="chenhl" initials="c" lastIdx="1" clrIdx="1327"/>
  <p:cmAuthor id="1154412324" name="李白的msn" initials="李" lastIdx="1" clrIdx="1232"/>
  <p:cmAuthor id="1329" name="zhanglingli" initials="z" lastIdx="1" clrIdx="1284"/>
  <p:cmAuthor id="311279532" name="刘主任" initials="刘" lastIdx="1" clrIdx="1230"/>
  <p:cmAuthor id="1332" name="yangdc09" initials="y" lastIdx="1" clrIdx="1331"/>
  <p:cmAuthor id="1333" name="Qi Bonan" initials="Q" lastIdx="11" clrIdx="23"/>
  <p:cmAuthor id="1335" name="59575" initials="5" lastIdx="1" clrIdx="1177"/>
  <p:cmAuthor id="1336" name="15002821" initials="1" lastIdx="1" clrIdx="22"/>
  <p:cmAuthor id="1337" name="sxtp" initials="s" lastIdx="1" clrIdx="1013"/>
  <p:cmAuthor id="1338" name="choky Chan" initials="c" lastIdx="4" clrIdx="21"/>
  <p:cmAuthor id="1339" name="luyingxx" initials="l" lastIdx="1" clrIdx="1338"/>
  <p:cmAuthor id="1340" name="娟" initials="娟" lastIdx="2" clrIdx="1339"/>
  <p:cmAuthor id="1341" name="张 淑茜" initials="张" lastIdx="2" clrIdx="2"/>
  <p:cmAuthor id="1345" name="renay@qq.com" initials="r" lastIdx="1" clrIdx="744"/>
  <p:cmAuthor id="278900787" name="野火" initials="野" lastIdx="1" clrIdx="1316"/>
  <p:cmAuthor id="1349" name="xieteng" initials="x" lastIdx="1" clrIdx="1348"/>
  <p:cmAuthor id="1350" name="zhangxj96" initials="z" lastIdx="1" clrIdx="1349"/>
  <p:cmAuthor id="1351" name="妍 黄" initials="妍" lastIdx="1" clrIdx="93"/>
  <p:cmAuthor id="1352" name="pizhou" initials="p" lastIdx="1" clrIdx="430"/>
  <p:cmAuthor id="1353" name="jiangqj05" initials="j" lastIdx="2" clrIdx="1352"/>
  <p:cmAuthor id="1354" name="王庆(Kevin)" initials="王" lastIdx="1" clrIdx="0"/>
  <p:cmAuthor id="1355" name="13699440144@163.com" initials="1" lastIdx="2" clrIdx="2"/>
  <p:cmAuthor id="1356" name="Hong ZHANG" initials="H" lastIdx="2" clrIdx="4"/>
  <p:cmAuthor id="1358" name="xy_te" initials="x" lastIdx="1" clrIdx="428"/>
  <p:cmAuthor id="1359" name="张剑" initials="张" lastIdx="1" clrIdx="0"/>
  <p:cmAuthor id="1361" name="wangll132" initials="w" lastIdx="1" clrIdx="206"/>
  <p:cmAuthor id="1362" name="shencz" initials="s" lastIdx="1" clrIdx="44"/>
  <p:cmAuthor id="441821231" name="Ruu" initials="R" lastIdx="1" clrIdx="1340"/>
  <p:cmAuthor id="1365" name="dguser" initials="d" lastIdx="1" clrIdx="907"/>
  <p:cmAuthor id="1366" name="袁 栋" initials="袁" lastIdx="1" clrIdx="34"/>
  <p:cmAuthor id="1607" name="王峰" initials="WF" lastIdx="0" clrIdx="1606"/>
  <p:cmAuthor id="1608" name="熊茜" initials="熊" lastIdx="0" clrIdx="1607"/>
  <p:cmAuthor id="1609" name="sun" initials="s" lastIdx="0" clrIdx="1608"/>
  <p:cmAuthor id="1610" name="Tp" initials="T" lastIdx="0" clrIdx="1609"/>
  <p:cmAuthor id="1611" name="达里奥" initials="达" lastIdx="0" clrIdx="1610"/>
  <p:cmAuthor id="1612" name="tk" initials="t" lastIdx="0" clrIdx="1611"/>
  <p:cmAuthor id="1615" name="上官 雅瞳" initials="上" lastIdx="0" clrIdx="1614"/>
  <p:cmAuthor id="1616" name="朗琴 董" initials="朗琴" lastIdx="0" clrIdx="1615"/>
  <p:cmAuthor id="1618" name="admin" initials="a" lastIdx="0" clrIdx="1617"/>
  <p:cmAuthor id="1620" name="mazn01" initials="m" lastIdx="0" clrIdx="1619"/>
  <p:cmAuthor id="1621" name="lih32" initials="l" lastIdx="0" clrIdx="1620"/>
  <p:cmAuthor id="1626" name="jing.xue" initials="j" lastIdx="0" clrIdx="1625"/>
  <p:cmAuthor id="1627" name="杜 洋" initials="杜" lastIdx="0" clrIdx="1626"/>
  <p:cmAuthor id="1628" name="刘思蜀" initials="刘" lastIdx="0" clrIdx="1627"/>
  <p:cmAuthor id="1629" name="Andrew Moss (HI)" initials="A" lastIdx="0" clrIdx="1628"/>
  <p:cmAuthor id="1631" name="朱粒" initials="朱" lastIdx="0" clrIdx="1630"/>
  <p:cmAuthor id="1632" name="clic" initials="c" lastIdx="0" clrIdx="1631"/>
  <p:cmAuthor id="1633" name="Chen Gin" initials="C" lastIdx="0" clrIdx="1632"/>
  <p:cmAuthor id="1635" name="yangdi" initials="y" lastIdx="0" clrIdx="1634"/>
  <p:cmAuthor id="1636" name="TJ" initials="T" lastIdx="0" clrIdx="1635"/>
  <p:cmAuthor id="1637" name="未知用户21" initials="未" lastIdx="0" clrIdx="1636"/>
  <p:cmAuthor id="1639" name="未知用户12" initials="未" lastIdx="0" clrIdx="1638"/>
  <p:cmAuthor id="1640" name="用户" initials="用" lastIdx="0" clrIdx="1639"/>
  <p:cmAuthor id="1641" name="YANGS-PC" initials="Y" lastIdx="0" clrIdx="1640"/>
  <p:cmAuthor id="1642" name="anni" initials="a" lastIdx="0" clrIdx="1641"/>
  <p:cmAuthor id="1643" name="天元" initials="天" lastIdx="0" clrIdx="1642"/>
  <p:cmAuthor id="1649" name="刘震逸" initials="刘震逸" lastIdx="0" clrIdx="1648"/>
  <p:cmAuthor id="1650" name="未知用户15" initials="未" lastIdx="0" clrIdx="1649"/>
  <p:cmAuthor id="1651" name="未知用户17" initials="未" lastIdx="0" clrIdx="1650"/>
  <p:cmAuthor id="1652" name="Sky.Wang" initials="S" lastIdx="0" clrIdx="1651"/>
  <p:cmAuthor id="1653" name="njlife" initials="n" lastIdx="0" clrIdx="1652"/>
  <p:cmAuthor id="1654" name="吕永朋" initials="吕" lastIdx="0" clrIdx="1653"/>
  <p:cmAuthor id="1655" name="Elfie" initials="E" lastIdx="0" clrIdx="1654"/>
  <p:cmAuthor id="1656" name="未知用户80" initials="未" lastIdx="0" clrIdx="1655"/>
  <p:cmAuthor id="1657" name="侯清英" initials="侯" lastIdx="0" clrIdx="1656"/>
  <p:cmAuthor id="1658" name="严政宇" initials="严政宇" lastIdx="0" clrIdx="1657"/>
  <p:cmAuthor id="1660" name="未知用户85" initials="未" lastIdx="0" clrIdx="1659"/>
  <p:cmAuthor id="1661" name="15356" initials="1" lastIdx="0" clrIdx="1660"/>
  <p:cmAuthor id="1662" name="翟宏帅" initials="翟" lastIdx="0" clrIdx="1661"/>
  <p:cmAuthor id="1663" name="张洁01-lhq" initials="张" lastIdx="0" clrIdx="1662"/>
  <p:cmAuthor id="1664" name="zhoujw08" initials="z" lastIdx="0" clrIdx="1663"/>
  <p:cmAuthor id="1665" name="猪小果的小本本" initials="猪" lastIdx="0" clrIdx="1664"/>
  <p:cmAuthor id="1666" name="李 玉飞" initials="李" lastIdx="0" clrIdx="1665"/>
  <p:cmAuthor id="1668" name="乾坤 赵" initials="乾赵" lastIdx="0" clrIdx="1667"/>
  <p:cmAuthor id="1669" name="M7100z-win7" initials="M" lastIdx="0" clrIdx="1668"/>
  <p:cmAuthor id="1670" name="阮 啸" initials="阮" lastIdx="0" clrIdx="1669"/>
  <p:cmAuthor id="1671" name="赵杰" initials="赵" lastIdx="0" clrIdx="1670"/>
  <p:cmAuthor id="1672" name="zhang ju" initials="z" lastIdx="0" clrIdx="1671"/>
  <p:cmAuthor id="1673" name="xuhaoyu" initials="x" lastIdx="0" clrIdx="1672"/>
  <p:cmAuthor id="1674" name="刘思" initials="刘" lastIdx="0" clrIdx="1673"/>
  <p:cmAuthor id="1676" name="未知用户100" initials="未" lastIdx="0" clrIdx="1675"/>
  <p:cmAuthor id="1697" name="未知用户338" initials="未" lastIdx="0" clrIdx="1696"/>
  <p:cmAuthor id="1699" name="未知用户331" initials="未" lastIdx="0" clrIdx="1698"/>
  <p:cmAuthor id="1700" name="未知用户223" initials="未" lastIdx="0" clrIdx="1699"/>
  <p:cmAuthor id="1701" name="未知用户319" initials="未" lastIdx="0" clrIdx="1700"/>
  <p:cmAuthor id="1703" name="Huangx" initials="H" lastIdx="0" clrIdx="1702"/>
  <p:cmAuthor id="1706" name="王源" initials="王" lastIdx="0" clrIdx="1705"/>
  <p:cmAuthor id="1710" name="袨?嗴?傤?" initials="袨" lastIdx="0" clrIdx="1709"/>
  <p:cmAuthor id="1712" name="minad" initials="m" lastIdx="0" clrIdx="1711"/>
  <p:cmAuthor id="1713" name="钢华" initials="钢华" lastIdx="0" clrIdx="1712"/>
  <p:cmAuthor id="1714" name="汤 海宝" initials="汤" lastIdx="0" clrIdx="1713"/>
  <p:cmAuthor id="1715" name="何子文" initials="何子文" lastIdx="0" clrIdx="1714"/>
  <p:cmAuthor id="1716" name="chenjy1018@outlook.com" initials="c" lastIdx="0" clrIdx="1715"/>
  <p:cmAuthor id="1717" name="阿坤" initials="阿" lastIdx="0" clrIdx="1716"/>
  <p:cmAuthor id="1718" name="Bo" initials="B" lastIdx="0" clrIdx="1717"/>
  <p:cmAuthor id="1719" name="liuhao24" initials="l" lastIdx="0" clrIdx="1718"/>
  <p:cmAuthor id="1720" name="t-1i-caiwu" initials="t" lastIdx="0" clrIdx="1719"/>
  <p:cmAuthor id="1721" name="zhaoyue46" initials="z" lastIdx="0" clrIdx="1720"/>
  <p:cmAuthor id="1722" name="15853" initials="1" lastIdx="0" clrIdx="1721"/>
  <p:cmAuthor id="1723" name="微山" initials="微" lastIdx="0" clrIdx="1722"/>
  <p:cmAuthor id="1724" name="谢 东林" initials="谢" lastIdx="0" clrIdx="1723"/>
  <p:cmAuthor id="1725" name="郑由星_外网" initials="郑" lastIdx="0" clrIdx="1724"/>
  <p:cmAuthor id="1726" name="黄梅" initials="黄" lastIdx="0" clrIdx="1725"/>
  <p:cmAuthor id="1727" name="yuxue" initials="y" lastIdx="0" clrIdx="1726"/>
  <p:cmAuthor id="1728" name="hasee" initials="h" lastIdx="0" clrIdx="1727"/>
  <p:cmAuthor id="1729" name="cqlc" initials="c" lastIdx="0" clrIdx="1728"/>
  <p:cmAuthor id="1730" name="sdzz-syy" initials="s" lastIdx="0" clrIdx="1729"/>
  <p:cmAuthor id="1731" name="wangsc" initials="w" lastIdx="0" clrIdx="1730"/>
  <p:cmAuthor id="1732" name="JUN" initials="J" lastIdx="0" clrIdx="1731"/>
  <p:cmAuthor id="1733" name="郄 琰" initials="郄" lastIdx="0" clrIdx="1732"/>
  <p:cmAuthor id="1734" name="罗梁" initials="罗" lastIdx="0" clrIdx="1733"/>
  <p:cmAuthor id="1735" name="z cl" initials="z" lastIdx="0" clrIdx="1734"/>
  <p:cmAuthor id="1736" name="绮莹 谭" initials="绮" lastIdx="0" clrIdx="1735"/>
  <p:cmAuthor id="1737" name="教育培训部" initials="教" lastIdx="0" clrIdx="1736"/>
  <p:cmAuthor id="1738" name="TP" initials="T" lastIdx="0" clrIdx="1737"/>
  <p:cmAuthor id="1739" name="83657" initials="8" lastIdx="0" clrIdx="1738"/>
  <p:cmAuthor id="1740" name="Tlife" initials="T" lastIdx="0" clrIdx="1739"/>
  <p:cmAuthor id="1741" name="HUAWEI" initials="H" lastIdx="0" clrIdx="1740"/>
  <p:cmAuthor id="1742" name="wangyi" initials="w" lastIdx="0" clrIdx="1741"/>
  <p:cmAuthor id="1743" name="Kally" initials="huangjl" lastIdx="0" clrIdx="1742"/>
  <p:cmAuthor id="1744" name="lvpd" initials="l" lastIdx="0" clrIdx="1743"/>
  <p:cmAuthor id="1745" name="Alina" initials="A" lastIdx="0" clrIdx="1744"/>
  <p:cmAuthor id="1746" name="lenovo" initials="l" lastIdx="0" clrIdx="1745"/>
  <p:cmAuthor id="1747" name="Think" initials="T" lastIdx="0" clrIdx="1746"/>
  <p:cmAuthor id="1748" name="86151" initials="8" lastIdx="0" clrIdx="1747"/>
  <p:cmAuthor id="1749" name="未知用户140" initials="未" lastIdx="0" clrIdx="1748"/>
  <p:cmAuthor id="1750" name="TPlife" initials="T" lastIdx="0" clrIdx="1749"/>
  <p:cmAuthor id="1751" name="一鸣 周" initials="一" lastIdx="0" clrIdx="175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8AFC8"/>
    <a:srgbClr val="30C0B4"/>
    <a:srgbClr val="48CBC6"/>
    <a:srgbClr val="F2BA02"/>
    <a:srgbClr val="BF9D5B"/>
    <a:srgbClr val="2869D2"/>
    <a:srgbClr val="1F51A2"/>
    <a:srgbClr val="468EC9"/>
    <a:srgbClr val="48A4C8"/>
    <a:srgbClr val="8F12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582697-9C96-4444-B98A-BAD8908B4A9D}"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rgbClr val="FFFFFF"/>
          </a:solidFill>
        </a:fill>
      </a:tcStyle>
    </a:wholeTbl>
    <a:band2H>
      <a:tcStyle>
        <a:tcBdr/>
        <a:fill>
          <a:solidFill>
            <a:schemeClr val="accent5">
              <a:lumMod val="10000"/>
              <a:lumOff val="90000"/>
            </a:schemeClr>
          </a:solidFill>
        </a:fill>
      </a:tcStyle>
    </a:band2H>
    <a:band1V>
      <a:tcStyle>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40000"/>
                  <a:lumOff val="60000"/>
                </a:schemeClr>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firstCol>
    <a:lastRow>
      <a:tcTxStyle b="on">
        <a:fontRef idx="none">
          <a:schemeClr val="accent5"/>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w="9525" cmpd="sng">
              <a:solidFill>
                <a:schemeClr val="accent5">
                  <a:lumMod val="40000"/>
                  <a:lumOff val="60000"/>
                </a:schemeClr>
              </a:solidFill>
              <a:prstDash val="solid"/>
            </a:ln>
          </a:insideV>
        </a:tcBdr>
        <a:fill>
          <a:solidFill>
            <a:schemeClr val="accent5"/>
          </a:solidFill>
        </a:fill>
      </a:tcStyle>
    </a:firstRow>
  </a:tblStyle>
  <a:tblStyle styleId="{87EA991F-CD50-45DB-8CAB-3F7A98A7633D}"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rgbClr val="FFFFFF"/>
          </a:solidFill>
        </a:fill>
      </a:tcStyle>
    </a:wholeTbl>
    <a:band2H>
      <a:tcStyle>
        <a:tcBdr/>
        <a:fill>
          <a:solidFill>
            <a:schemeClr val="accent5">
              <a:lumMod val="10000"/>
              <a:lumOff val="90000"/>
            </a:schemeClr>
          </a:solidFill>
        </a:fill>
      </a:tcStyle>
    </a:band2H>
    <a:band1V>
      <a:tcStyle>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40000"/>
                  <a:lumOff val="60000"/>
                </a:schemeClr>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firstCol>
    <a:lastRow>
      <a:tcTxStyle b="on">
        <a:fontRef idx="none">
          <a:schemeClr val="accent5"/>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w="9525" cmpd="sng">
              <a:solidFill>
                <a:schemeClr val="accent5">
                  <a:lumMod val="40000"/>
                  <a:lumOff val="60000"/>
                </a:schemeClr>
              </a:solidFill>
              <a:prstDash val="solid"/>
            </a:ln>
          </a:insideV>
        </a:tcBdr>
        <a:fill>
          <a:solidFill>
            <a:schemeClr val="accent5"/>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A8B6F268-90C5-4278-8F0D-755E36106076}" styleName="补充样式14">
    <a:wholeTbl>
      <a:tcTxStyle>
        <a:fontRef idx="none">
          <a:srgbClr val="08090C"/>
        </a:fontRef>
      </a:tcTxStyle>
      <a:tcStyle>
        <a:tcBdr>
          <a:left>
            <a:ln w="9525" cmpd="dbl">
              <a:solidFill>
                <a:schemeClr val="accent5"/>
              </a:solidFill>
              <a:prstDash val="solid"/>
            </a:ln>
          </a:left>
          <a:right>
            <a:ln w="9525" cmpd="dbl">
              <a:solidFill>
                <a:schemeClr val="accent5"/>
              </a:solidFill>
              <a:prstDash val="solid"/>
            </a:ln>
          </a:right>
          <a:top>
            <a:ln w="9525" cmpd="dbl">
              <a:solidFill>
                <a:schemeClr val="accent5"/>
              </a:solidFill>
              <a:prstDash val="solid"/>
            </a:ln>
          </a:top>
          <a:bottom>
            <a:ln w="9525" cmpd="dbl">
              <a:solidFill>
                <a:schemeClr val="accent5"/>
              </a:solidFill>
              <a:prstDash val="solid"/>
            </a:ln>
          </a:bottom>
          <a:insideH>
            <a:ln w="9525" cmpd="sng">
              <a:solidFill>
                <a:schemeClr val="accent5">
                  <a:lumMod val="40001"/>
                  <a:lumOff val="59999"/>
                </a:schemeClr>
              </a:solidFill>
              <a:prstDash val="solid"/>
            </a:ln>
          </a:insideH>
          <a:insideV>
            <a:ln w="9525" cmpd="sng">
              <a:solidFill>
                <a:schemeClr val="accent5">
                  <a:lumMod val="40001"/>
                  <a:lumOff val="59999"/>
                </a:schemeClr>
              </a:solidFill>
              <a:prstDash val="solid"/>
            </a:ln>
          </a:insideV>
        </a:tcBdr>
        <a:fill>
          <a:solidFill>
            <a:srgbClr val="FFFFFF"/>
          </a:solidFill>
        </a:fill>
      </a:tcStyle>
    </a:wholeTbl>
    <a:band2H>
      <a:tcStyle>
        <a:tcBdr/>
        <a:fill>
          <a:solidFill>
            <a:schemeClr val="accent5">
              <a:lumMod val="10001"/>
              <a:lumOff val="89999"/>
            </a:schemeClr>
          </a:solidFill>
        </a:fill>
      </a:tcStyle>
    </a:band2H>
    <a:band1V>
      <a:tcStyle>
        <a:tcBdr/>
        <a:fill>
          <a:solidFill>
            <a:schemeClr val="accent5">
              <a:lumMod val="10001"/>
              <a:lumOff val="89999"/>
            </a:schemeClr>
          </a:solidFill>
        </a:fill>
      </a:tcStyle>
    </a:band1V>
    <a:lastCol>
      <a:tcTxStyle b="on">
        <a:fontRef idx="none">
          <a:srgbClr val="08090C"/>
        </a:fontRef>
      </a:tcTxStyle>
      <a:tcStyle>
        <a:tcBdr/>
        <a:fill>
          <a:solidFill>
            <a:schemeClr val="accent5">
              <a:lumMod val="20002"/>
              <a:lumOff val="79998"/>
            </a:schemeClr>
          </a:solidFill>
        </a:fill>
      </a:tcStyle>
    </a:lastCol>
    <a:firstCol>
      <a:tcTxStyle b="on">
        <a:fontRef idx="none">
          <a:srgbClr val="08090C"/>
        </a:fontRef>
      </a:tcTxStyle>
      <a:tcStyle>
        <a:tcBdr/>
        <a:fill>
          <a:solidFill>
            <a:schemeClr val="accent5">
              <a:lumMod val="20002"/>
              <a:lumOff val="79998"/>
            </a:schemeClr>
          </a:solidFill>
        </a:fill>
      </a:tcStyle>
    </a:firstCol>
    <a:lastRow>
      <a:tcTxStyle b="on">
        <a:fontRef idx="none">
          <a:schemeClr val="accent5"/>
        </a:fontRef>
      </a:tcTxStyle>
      <a:tcStyle>
        <a:tcBdr/>
        <a:fill>
          <a:solidFill>
            <a:srgbClr val="FFFFFF"/>
          </a:solidFill>
        </a:fill>
      </a:tcStyle>
    </a:lastRow>
    <a:seCell>
      <a:tcTxStyle b="on">
        <a:fontRef idx="none">
          <a:schemeClr val="accent5"/>
        </a:fontRef>
      </a:tcTxStyle>
      <a:tcStyle>
        <a:tcBdr/>
        <a:fill>
          <a:solidFill>
            <a:srgbClr val="FFFFFF"/>
          </a:solidFill>
        </a:fill>
      </a:tcStyle>
    </a:seCell>
    <a:swCell>
      <a:tcTxStyle b="on">
        <a:fontRef idx="none">
          <a:schemeClr val="accent5"/>
        </a:fontRef>
      </a:tcTxStyle>
      <a:tcStyle>
        <a:tcBdr/>
        <a:fill>
          <a:solidFill>
            <a:srgbClr val="FFFFFF"/>
          </a:solidFill>
        </a:fill>
      </a:tcStyle>
    </a:swCell>
    <a:firstRow>
      <a:tcTxStyle b="on">
        <a:fontRef idx="none">
          <a:schemeClr val="accent5"/>
        </a:fontRef>
      </a:tcTxStyle>
      <a:tcStyle>
        <a:tcBdr/>
      </a:tcStyle>
    </a:firstRow>
    <a:neCell>
      <a:tcTxStyle b="on">
        <a:fontRef idx="none">
          <a:schemeClr val="accent5"/>
        </a:fontRef>
      </a:tcTxStyle>
      <a:tcStyle>
        <a:tcBdr/>
        <a:fill>
          <a:solidFill>
            <a:srgbClr val="FFFFFF"/>
          </a:solidFill>
        </a:fill>
      </a:tcStyle>
    </a:neCell>
    <a:nwCell>
      <a:tcTxStyle b="on">
        <a:fontRef idx="none">
          <a:schemeClr val="accent5"/>
        </a:fontRef>
      </a:tcTxStyle>
      <a:tcStyle>
        <a:tcBdr/>
        <a:fill>
          <a:solidFill>
            <a:srgbClr val="FFFFFF"/>
          </a:solidFill>
        </a:fill>
      </a:tcStyle>
    </a:nwCell>
  </a:tblStyle>
  <a:tblStyle styleId="{6DBEB125-4AF6-473C-9D52-1B7B10F2E491}"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rgbClr val="FFFFFF"/>
          </a:solidFill>
        </a:fill>
      </a:tcStyle>
    </a:wholeTbl>
    <a:band2H>
      <a:tcStyle>
        <a:tcBdr/>
        <a:fill>
          <a:solidFill>
            <a:schemeClr val="accent5">
              <a:lumMod val="10000"/>
              <a:lumOff val="90000"/>
            </a:schemeClr>
          </a:solidFill>
        </a:fill>
      </a:tcStyle>
    </a:band2H>
    <a:band1V>
      <a:tcStyle>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40000"/>
                  <a:lumOff val="60000"/>
                </a:schemeClr>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firstCol>
    <a:lastRow>
      <a:tcTxStyle b="on">
        <a:fontRef idx="none">
          <a:schemeClr val="accent5"/>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w="9525" cmpd="sng">
              <a:solidFill>
                <a:schemeClr val="accent5">
                  <a:lumMod val="40000"/>
                  <a:lumOff val="60000"/>
                </a:schemeClr>
              </a:solidFill>
              <a:prstDash val="solid"/>
            </a:ln>
          </a:insideV>
        </a:tcBdr>
        <a:fill>
          <a:solidFill>
            <a:schemeClr val="accent5"/>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E849148-CA6B-44FE-9B6D-C76BAF7F64D5}" styleName="补充样式8 19">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30000"/>
                  <a:lumOff val="70000"/>
                </a:schemeClr>
              </a:solidFill>
              <a:prstDash val="solid"/>
            </a:ln>
          </a:insideH>
          <a:insideV>
            <a:ln>
              <a:noFill/>
            </a:ln>
          </a:insideV>
        </a:tcBdr>
        <a:fill>
          <a:solidFill>
            <a:srgbClr val="FFFFFF"/>
          </a:solidFill>
        </a:fill>
      </a:tcStyle>
    </a:wholeTbl>
    <a:band1H>
      <a:tcStyle>
        <a:tcBdr/>
        <a:fill>
          <a:solidFill>
            <a:schemeClr val="accent5">
              <a:lumMod val="10000"/>
              <a:lumOff val="90000"/>
            </a:schemeClr>
          </a:solidFill>
        </a:fill>
      </a:tcStyle>
    </a:band1H>
    <a:band1V>
      <a:tcStyle>
        <a:tcBdr/>
        <a:fill>
          <a:solidFill>
            <a:schemeClr val="accent5">
              <a:lumMod val="10000"/>
              <a:lumOff val="90000"/>
            </a:schemeClr>
          </a:solidFill>
        </a:fill>
      </a:tcStyle>
    </a:band1V>
    <a:firstCol>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bg1">
                  <a:lumMod val="92000"/>
                </a:schemeClr>
              </a:solidFill>
              <a:prstDash val="solid"/>
            </a:ln>
          </a:insideH>
          <a:insideV>
            <a:ln>
              <a:noFill/>
            </a:ln>
          </a:insideV>
        </a:tcBdr>
        <a:fill>
          <a:solidFill>
            <a:schemeClr val="accent5"/>
          </a:solidFill>
        </a:fill>
      </a:tcStyle>
    </a:firstCol>
    <a:firstRow>
      <a:tcStyle>
        <a:tcBdr/>
      </a:tcStyle>
    </a:firstRow>
  </a:tblStyle>
  <a:tblStyle styleId="{092614BC-C3CC-4B57-88B5-A7131FBF505A}" styleName="补充样式8 19">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30000"/>
                  <a:lumOff val="70000"/>
                </a:schemeClr>
              </a:solidFill>
              <a:prstDash val="solid"/>
            </a:ln>
          </a:insideH>
          <a:insideV>
            <a:ln>
              <a:noFill/>
            </a:ln>
          </a:insideV>
        </a:tcBdr>
        <a:fill>
          <a:solidFill>
            <a:srgbClr val="FFFFFF"/>
          </a:solidFill>
        </a:fill>
      </a:tcStyle>
    </a:wholeTbl>
    <a:band1H>
      <a:tcStyle>
        <a:tcBdr/>
        <a:fill>
          <a:solidFill>
            <a:schemeClr val="accent5">
              <a:lumMod val="10000"/>
              <a:lumOff val="90000"/>
            </a:schemeClr>
          </a:solidFill>
        </a:fill>
      </a:tcStyle>
    </a:band1H>
    <a:band1V>
      <a:tcStyle>
        <a:tcBdr/>
        <a:fill>
          <a:solidFill>
            <a:schemeClr val="accent5">
              <a:lumMod val="10000"/>
              <a:lumOff val="90000"/>
            </a:schemeClr>
          </a:solidFill>
        </a:fill>
      </a:tcStyle>
    </a:band1V>
    <a:firstCol>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bg1">
                  <a:lumMod val="92000"/>
                </a:schemeClr>
              </a:solidFill>
              <a:prstDash val="solid"/>
            </a:ln>
          </a:insideH>
          <a:insideV>
            <a:ln>
              <a:noFill/>
            </a:ln>
          </a:insideV>
        </a:tcBdr>
        <a:fill>
          <a:solidFill>
            <a:schemeClr val="accent5"/>
          </a:solidFill>
        </a:fill>
      </a:tcStyle>
    </a:firstCol>
  </a:tblStyle>
  <a:tblStyle styleId="{01412225-73C5-4917-9565-8A50684E143D}"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w="9525" cmpd="sng">
              <a:solidFill>
                <a:schemeClr val="accent5">
                  <a:lumMod val="34000"/>
                  <a:lumOff val="66000"/>
                </a:schemeClr>
              </a:solidFill>
              <a:prstDash val="solid"/>
            </a:ln>
          </a:insideV>
        </a:tcBdr>
        <a:fill>
          <a:solidFill>
            <a:srgbClr val="FFFFFF"/>
          </a:solidFill>
        </a:fill>
      </a:tcStyle>
    </a:wholeTbl>
    <a:band2H>
      <a:tcTxStyle>
        <a:fontRef idx="none">
          <a:srgbClr val="08090C"/>
        </a:fontRef>
      </a:tcTxStyle>
      <a:tcStyle>
        <a:tcBdr/>
        <a:fill>
          <a:solidFill>
            <a:schemeClr val="accent5">
              <a:lumMod val="10000"/>
              <a:lumOff val="90000"/>
            </a:schemeClr>
          </a:solidFill>
        </a:fill>
      </a:tcStyle>
    </a:band2H>
    <a:band1V>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34000"/>
                  <a:lumOff val="66000"/>
                </a:schemeClr>
              </a:solidFill>
              <a:prstDash val="solid"/>
            </a:ln>
          </a:left>
          <a:right>
            <a:ln w="9525" cmpd="sng">
              <a:solidFill>
                <a:schemeClr val="accent5"/>
              </a:solidFill>
              <a:prstDash val="solid"/>
            </a:ln>
          </a:right>
          <a:top>
            <a:ln w="9525" cmpd="sng">
              <a:solidFill>
                <a:schemeClr val="accent5">
                  <a:lumMod val="34000"/>
                  <a:lumOff val="66000"/>
                </a:schemeClr>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a:noFill/>
            </a:ln>
          </a:insideV>
        </a:tcBdr>
        <a:fill>
          <a:solidFill>
            <a:srgbClr val="FFFFFF"/>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34000"/>
                  <a:lumOff val="66000"/>
                </a:schemeClr>
              </a:solidFill>
              <a:prstDash val="solid"/>
            </a:ln>
          </a:right>
          <a:top>
            <a:ln w="9525" cmpd="sng">
              <a:solidFill>
                <a:schemeClr val="accent5">
                  <a:lumMod val="34000"/>
                  <a:lumOff val="66000"/>
                </a:schemeClr>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a:noFill/>
            </a:ln>
          </a:insideV>
        </a:tcBdr>
        <a:fill>
          <a:solidFill>
            <a:srgbClr val="FFFFFF"/>
          </a:solidFill>
        </a:fill>
      </a:tcStyle>
    </a:firstCol>
    <a:lastRow>
      <a:tcTxStyle b="on">
        <a:fontRef idx="none">
          <a:srgbClr val="08090C"/>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08090C"/>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lumMod val="34000"/>
                  <a:lumOff val="66000"/>
                </a:schemeClr>
              </a:solidFill>
              <a:prstDash val="solid"/>
            </a:ln>
          </a:bottom>
          <a:insideH>
            <a:ln>
              <a:noFill/>
            </a:ln>
          </a:insideH>
          <a:insideV>
            <a:ln w="9525" cmpd="sng">
              <a:solidFill>
                <a:srgbClr val="FFFFFF"/>
              </a:solidFill>
              <a:prstDash val="solid"/>
            </a:ln>
          </a:insideV>
        </a:tcBdr>
        <a:fill>
          <a:solidFill>
            <a:schemeClr val="accent5">
              <a:lumMod val="20000"/>
              <a:lumOff val="80000"/>
            </a:schemeClr>
          </a:solidFill>
        </a:fill>
      </a:tcStyle>
    </a:firstRow>
  </a:tblStyle>
  <a:tblStyle styleId="{91A6B820-4733-4747-BC3C-4530589EB382}"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w="9525" cmpd="sng">
              <a:solidFill>
                <a:schemeClr val="accent5">
                  <a:lumMod val="34000"/>
                  <a:lumOff val="66000"/>
                </a:schemeClr>
              </a:solidFill>
              <a:prstDash val="solid"/>
            </a:ln>
          </a:insideV>
        </a:tcBdr>
        <a:fill>
          <a:solidFill>
            <a:srgbClr val="FFFFFF"/>
          </a:solidFill>
        </a:fill>
      </a:tcStyle>
    </a:wholeTbl>
    <a:band2H>
      <a:tcTxStyle>
        <a:fontRef idx="none">
          <a:srgbClr val="08090C"/>
        </a:fontRef>
      </a:tcTxStyle>
      <a:tcStyle>
        <a:tcBdr/>
        <a:fill>
          <a:solidFill>
            <a:schemeClr val="accent5">
              <a:lumMod val="10000"/>
              <a:lumOff val="90000"/>
            </a:schemeClr>
          </a:solidFill>
        </a:fill>
      </a:tcStyle>
    </a:band2H>
    <a:band1V>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34000"/>
                  <a:lumOff val="66000"/>
                </a:schemeClr>
              </a:solidFill>
              <a:prstDash val="solid"/>
            </a:ln>
          </a:left>
          <a:right>
            <a:ln w="9525" cmpd="sng">
              <a:solidFill>
                <a:schemeClr val="accent5"/>
              </a:solidFill>
              <a:prstDash val="solid"/>
            </a:ln>
          </a:right>
          <a:top>
            <a:ln w="9525" cmpd="sng">
              <a:solidFill>
                <a:schemeClr val="accent5">
                  <a:lumMod val="34000"/>
                  <a:lumOff val="66000"/>
                </a:schemeClr>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a:noFill/>
            </a:ln>
          </a:insideV>
        </a:tcBdr>
        <a:fill>
          <a:solidFill>
            <a:srgbClr val="FFFFFF"/>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34000"/>
                  <a:lumOff val="66000"/>
                </a:schemeClr>
              </a:solidFill>
              <a:prstDash val="solid"/>
            </a:ln>
          </a:right>
          <a:top>
            <a:ln w="9525" cmpd="sng">
              <a:solidFill>
                <a:schemeClr val="accent5">
                  <a:lumMod val="34000"/>
                  <a:lumOff val="66000"/>
                </a:schemeClr>
              </a:solidFill>
              <a:prstDash val="solid"/>
            </a:ln>
          </a:top>
          <a:bottom>
            <a:ln w="9525" cmpd="sng">
              <a:solidFill>
                <a:schemeClr val="accent5"/>
              </a:solidFill>
              <a:prstDash val="solid"/>
            </a:ln>
          </a:bottom>
          <a:insideH>
            <a:ln w="9525" cmpd="sng">
              <a:solidFill>
                <a:schemeClr val="accent5">
                  <a:lumMod val="34000"/>
                  <a:lumOff val="66000"/>
                </a:schemeClr>
              </a:solidFill>
              <a:prstDash val="solid"/>
            </a:ln>
          </a:insideH>
          <a:insideV>
            <a:ln>
              <a:noFill/>
            </a:ln>
          </a:insideV>
        </a:tcBdr>
        <a:fill>
          <a:solidFill>
            <a:srgbClr val="FFFFFF"/>
          </a:solidFill>
        </a:fill>
      </a:tcStyle>
    </a:firstCol>
    <a:lastRow>
      <a:tcTxStyle b="on">
        <a:fontRef idx="none">
          <a:srgbClr val="08090C"/>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08090C"/>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lumMod val="34000"/>
                  <a:lumOff val="66000"/>
                </a:schemeClr>
              </a:solidFill>
              <a:prstDash val="solid"/>
            </a:ln>
          </a:bottom>
          <a:insideH>
            <a:ln>
              <a:noFill/>
            </a:ln>
          </a:insideH>
          <a:insideV>
            <a:ln w="9525" cmpd="sng">
              <a:solidFill>
                <a:srgbClr val="FFFFFF"/>
              </a:solidFill>
              <a:prstDash val="solid"/>
            </a:ln>
          </a:insideV>
        </a:tcBdr>
        <a:fill>
          <a:solidFill>
            <a:schemeClr val="accent5">
              <a:lumMod val="20000"/>
              <a:lumOff val="80000"/>
            </a:schemeClr>
          </a:solidFill>
        </a:fill>
      </a:tcStyle>
    </a:firstRow>
  </a:tblStyle>
  <a:tblStyle styleId="{F1A97ED2-8DD0-453E-8E59-50D525C66EB7}" styleName="表样式 1 25">
    <a:wholeTbl>
      <a:tcTxStyle>
        <a:fontRef idx="none">
          <a:srgbClr val="000000"/>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w="9525" cmpd="sng">
              <a:solidFill>
                <a:schemeClr val="accent5">
                  <a:lumMod val="40000"/>
                  <a:lumOff val="60000"/>
                </a:schemeClr>
              </a:solidFill>
              <a:prstDash val="solid"/>
            </a:ln>
          </a:insideV>
        </a:tcBdr>
        <a:fill>
          <a:solidFill>
            <a:srgbClr val="FFFFFF"/>
          </a:solidFill>
        </a:fill>
      </a:tcStyle>
    </a:wholeTbl>
    <a:band2H>
      <a:tcStyle>
        <a:tcBdr/>
        <a:fill>
          <a:solidFill>
            <a:schemeClr val="accent5">
              <a:lumMod val="10000"/>
              <a:lumOff val="90000"/>
            </a:schemeClr>
          </a:solidFill>
        </a:fill>
      </a:tcStyle>
    </a:band2H>
    <a:band1V>
      <a:tcStyle>
        <a:tcBdr/>
        <a:fill>
          <a:solidFill>
            <a:schemeClr val="accent5">
              <a:lumMod val="10000"/>
              <a:lumOff val="90000"/>
            </a:schemeClr>
          </a:solidFill>
        </a:fill>
      </a:tcStyle>
    </a:band1V>
    <a:band2V>
      <a:tcStyle>
        <a:tcBdr>
          <a:left>
            <a:ln w="9525" cmpd="sng">
              <a:solidFill>
                <a:schemeClr val="accent5">
                  <a:lumMod val="40000"/>
                  <a:lumOff val="60000"/>
                </a:schemeClr>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5">
                  <a:lumMod val="40000"/>
                  <a:lumOff val="60000"/>
                </a:schemeClr>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lastCol>
    <a:firstCol>
      <a:tcTxStyle b="on">
        <a:fontRef idx="none">
          <a:srgbClr val="08090C"/>
        </a:fontRef>
      </a:tcTxStyle>
      <a:tcStyle>
        <a:tcBdr>
          <a:left>
            <a:ln w="9525" cmpd="sng">
              <a:solidFill>
                <a:schemeClr val="accent5"/>
              </a:solidFill>
              <a:prstDash val="solid"/>
            </a:ln>
          </a:left>
          <a:right>
            <a:ln w="9525" cmpd="sng">
              <a:solidFill>
                <a:schemeClr val="accent5">
                  <a:lumMod val="40000"/>
                  <a:lumOff val="60000"/>
                </a:schemeClr>
              </a:solidFill>
              <a:prstDash val="solid"/>
            </a:ln>
          </a:right>
          <a:top>
            <a:ln w="9525" cmpd="sng">
              <a:solidFill>
                <a:schemeClr val="accent5"/>
              </a:solidFill>
              <a:prstDash val="solid"/>
            </a:ln>
          </a:top>
          <a:bottom>
            <a:ln w="9525" cmpd="sng">
              <a:solidFill>
                <a:schemeClr val="accent5"/>
              </a:solidFill>
              <a:prstDash val="solid"/>
            </a:ln>
          </a:bottom>
          <a:insideH>
            <a:ln w="9525" cmpd="sng">
              <a:solidFill>
                <a:schemeClr val="accent5">
                  <a:lumMod val="40000"/>
                  <a:lumOff val="60000"/>
                </a:schemeClr>
              </a:solidFill>
              <a:prstDash val="solid"/>
            </a:ln>
          </a:insideH>
          <a:insideV>
            <a:ln>
              <a:noFill/>
            </a:ln>
          </a:insideV>
        </a:tcBdr>
        <a:fill>
          <a:solidFill>
            <a:schemeClr val="accent5">
              <a:lumMod val="20000"/>
              <a:lumOff val="80000"/>
            </a:schemeClr>
          </a:solidFill>
        </a:fill>
      </a:tcStyle>
    </a:firstCol>
    <a:lastRow>
      <a:tcTxStyle b="on">
        <a:fontRef idx="none">
          <a:schemeClr val="accent5"/>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eCell>
    <a:swCell>
      <a:tcTxStyle b="on">
        <a:fontRef idx="none">
          <a:schemeClr val="accent5"/>
        </a:fontRef>
      </a:tcTxStyle>
      <a:tcStyle>
        <a:tcBdr>
          <a:left>
            <a:ln w="9525" cmpd="sng">
              <a:solidFill>
                <a:schemeClr val="accent5"/>
              </a:solidFill>
              <a:prstDash val="solid"/>
            </a:ln>
          </a:left>
          <a:right>
            <a:ln>
              <a:noFill/>
            </a:ln>
          </a:right>
          <a:top>
            <a:ln w="9525" cmpd="sng">
              <a:solidFill>
                <a:schemeClr val="accent5"/>
              </a:solidFill>
              <a:prstDash val="solid"/>
            </a:ln>
          </a:top>
          <a:bottom>
            <a:ln w="9525" cmpd="sng">
              <a:solidFill>
                <a:schemeClr val="accent5"/>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5"/>
              </a:solidFill>
              <a:prstDash val="solid"/>
            </a:ln>
          </a:left>
          <a:right>
            <a:ln w="9525" cmpd="sng">
              <a:solidFill>
                <a:schemeClr val="accent5"/>
              </a:solidFill>
              <a:prstDash val="solid"/>
            </a:ln>
          </a:right>
          <a:top>
            <a:ln w="9525" cmpd="sng">
              <a:solidFill>
                <a:schemeClr val="accent5"/>
              </a:solidFill>
              <a:prstDash val="solid"/>
            </a:ln>
          </a:top>
          <a:bottom>
            <a:ln w="9525" cmpd="sng">
              <a:solidFill>
                <a:schemeClr val="accent5"/>
              </a:solidFill>
              <a:prstDash val="solid"/>
            </a:ln>
          </a:bottom>
          <a:insideH>
            <a:ln>
              <a:noFill/>
            </a:ln>
          </a:insideH>
          <a:insideV>
            <a:ln w="9525" cmpd="sng">
              <a:solidFill>
                <a:schemeClr val="accent5">
                  <a:lumMod val="40000"/>
                  <a:lumOff val="60000"/>
                </a:schemeClr>
              </a:solidFill>
              <a:prstDash val="solid"/>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87" autoAdjust="0"/>
    <p:restoredTop sz="93611" autoAdjust="0"/>
  </p:normalViewPr>
  <p:slideViewPr>
    <p:cSldViewPr snapToGrid="0">
      <p:cViewPr>
        <p:scale>
          <a:sx n="100" d="100"/>
          <a:sy n="100" d="100"/>
        </p:scale>
        <p:origin x="1056" y="33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212.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wangyj1\Desktop\&#29790;&#26143;&#20445;\&#29790;&#26143;&#20445;\4%20&#22797;&#26143;&#32852;&#21512;&#29790;&#26143;&#20445;&#37325;&#22823;&#30142;&#30149;&#20445;&#38505;-&#36153;&#29575;&#34920;.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1.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'[4 复星联合瑞星保重大疾病保险-费率表.xlsx]Sheet1'!$F$19</c:f>
              <c:strCache>
                <c:ptCount val="1"/>
                <c:pt idx="0">
                  <c:v>费用</c:v>
                </c:pt>
              </c:strCache>
            </c:strRef>
          </c:tx>
          <c:spPr>
            <a:solidFill>
              <a:srgbClr val="48B1CA"/>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800" b="1"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'[4 复星联合瑞星保重大疾病保险-费率表.xlsx]Sheet1'!$E$20:$E$26</c:f>
              <c:strCache>
                <c:ptCount val="7"/>
                <c:pt idx="0">
                  <c:v>2017年</c:v>
                </c:pt>
                <c:pt idx="1">
                  <c:v>2018年</c:v>
                </c:pt>
                <c:pt idx="2">
                  <c:v>2019年</c:v>
                </c:pt>
                <c:pt idx="3">
                  <c:v>2020年</c:v>
                </c:pt>
                <c:pt idx="4">
                  <c:v>2021年</c:v>
                </c:pt>
                <c:pt idx="5">
                  <c:v>2022年</c:v>
                </c:pt>
                <c:pt idx="6">
                  <c:v>2023年</c:v>
                </c:pt>
              </c:strCache>
            </c:strRef>
          </c:cat>
          <c:val>
            <c:numRef>
              <c:f>'[4 复星联合瑞星保重大疾病保险-费率表.xlsx]Sheet1'!$F$20:$F$26</c:f>
              <c:numCache>
                <c:formatCode>General</c:formatCode>
                <c:ptCount val="7"/>
                <c:pt idx="0">
                  <c:v>3756.72</c:v>
                </c:pt>
                <c:pt idx="1">
                  <c:v>4206.74</c:v>
                </c:pt>
                <c:pt idx="2">
                  <c:v>4669.34</c:v>
                </c:pt>
                <c:pt idx="3">
                  <c:v>5112.34</c:v>
                </c:pt>
                <c:pt idx="4">
                  <c:v>5439.97</c:v>
                </c:pt>
                <c:pt idx="5">
                  <c:v>6044.09</c:v>
                </c:pt>
                <c:pt idx="6">
                  <c:v>6425.32</c:v>
                </c:pt>
              </c:numCache>
            </c:numRef>
          </c:val>
        </c:ser>
        <c:dLbls>
          <c:showLegendKey val="0"/>
          <c:showVal val="1"/>
          <c:showCatName val="0"/>
          <c:showSerName val="0"/>
          <c:showPercent val="0"/>
          <c:showBubbleSize val="0"/>
        </c:dLbls>
        <c:gapWidth val="246"/>
        <c:overlap val="-28"/>
        <c:axId val="434957392"/>
        <c:axId val="645664296"/>
      </c:barChart>
      <c:catAx>
        <c:axId val="43495739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1" i="0" u="none" strike="noStrike" kern="1200" baseline="0">
                <a:solidFill>
                  <a:schemeClr val="tx1">
                    <a:lumMod val="65000"/>
                    <a:lumOff val="35000"/>
                  </a:schemeClr>
                </a:solidFill>
                <a:latin typeface="+mn-lt"/>
                <a:ea typeface="+mn-ea"/>
                <a:cs typeface="+mn-cs"/>
              </a:defRPr>
            </a:pPr>
          </a:p>
        </c:txPr>
        <c:crossAx val="645664296"/>
        <c:crosses val="autoZero"/>
        <c:auto val="1"/>
        <c:lblAlgn val="ctr"/>
        <c:lblOffset val="100"/>
        <c:noMultiLvlLbl val="0"/>
      </c:catAx>
      <c:valAx>
        <c:axId val="64566429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900" b="1" i="0" u="none" strike="noStrike" kern="1200" baseline="0">
                <a:solidFill>
                  <a:schemeClr val="tx1">
                    <a:lumMod val="65000"/>
                    <a:lumOff val="35000"/>
                  </a:schemeClr>
                </a:solidFill>
                <a:latin typeface="+mn-lt"/>
                <a:ea typeface="+mn-ea"/>
                <a:cs typeface="+mn-cs"/>
              </a:defRPr>
            </a:pPr>
          </a:p>
        </c:txPr>
        <c:crossAx val="434957392"/>
        <c:crosses val="autoZero"/>
        <c:crossBetween val="between"/>
      </c:valAx>
      <c:spPr>
        <a:noFill/>
        <a:ln>
          <a:noFill/>
        </a:ln>
        <a:effectLst/>
      </c:spPr>
    </c:plotArea>
    <c:plotVisOnly val="1"/>
    <c:dispBlanksAs val="gap"/>
    <c:showDLblsOverMax val="0"/>
    <c:extLst>
      <c:ext uri="{0b15fc19-7d7d-44ad-8c2d-2c3a37ce22c3}">
        <chartProps xmlns="https://web.wps.cn/et/2018/main" chartId="{28ae4683-de14-4a1d-a07e-78a3537dd8d6}"/>
      </c:ext>
    </c:extLst>
  </c:chart>
  <c:spPr>
    <a:solidFill>
      <a:schemeClr val="bg1"/>
    </a:solidFill>
    <a:ln w="9525" cap="flat" cmpd="sng" algn="ctr">
      <a:noFill/>
      <a:round/>
    </a:ln>
    <a:effectLst/>
  </c:spPr>
  <c:txPr>
    <a:bodyPr/>
    <a:lstStyle/>
    <a:p>
      <a:pPr>
        <a:defRPr lang="zh-CN" b="1"/>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620767235756"/>
          <c:y val="0.0672066584229469"/>
          <c:w val="0.830379247665405"/>
          <c:h val="0.865586698055267"/>
        </c:manualLayout>
      </c:layout>
      <c:barChart>
        <c:barDir val="bar"/>
        <c:grouping val="clustered"/>
        <c:varyColors val="0"/>
        <c:dLbls>
          <c:showLegendKey val="1"/>
          <c:showVal val="1"/>
          <c:showCatName val="1"/>
          <c:showSerName val="1"/>
          <c:showPercent val="1"/>
          <c:showBubbleSize val="1"/>
        </c:dLbls>
        <c:gapWidth val="89"/>
        <c:axId val="169205120"/>
        <c:axId val="169207296"/>
      </c:barChart>
      <c:catAx>
        <c:axId val="16920512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69207296"/>
        <c:crosses val="autoZero"/>
        <c:auto val="1"/>
        <c:lblAlgn val="ctr"/>
        <c:lblOffset val="100"/>
        <c:noMultiLvlLbl val="0"/>
      </c:catAx>
      <c:valAx>
        <c:axId val="169207296"/>
        <c:scaling>
          <c:orientation val="minMax"/>
        </c:scaling>
        <c:delete val="0"/>
        <c:axPos val="b"/>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2">
                    <a:lumMod val="75000"/>
                  </a:schemeClr>
                </a:solidFill>
                <a:latin typeface="+mn-lt"/>
                <a:ea typeface="+mn-ea"/>
                <a:cs typeface="优设标题黑" panose="00000500000000000000" pitchFamily="2" charset="-122"/>
              </a:defRPr>
            </a:pPr>
          </a:p>
        </c:txPr>
        <c:crossAx val="169205120"/>
        <c:crosses val="autoZero"/>
        <c:crossBetween val="between"/>
      </c:valAx>
      <c:spPr>
        <a:noFill/>
        <a:ln>
          <a:noFill/>
        </a:ln>
        <a:effectLst/>
      </c:spPr>
    </c:plotArea>
    <c:plotVisOnly val="1"/>
    <c:dispBlanksAs val="gap"/>
    <c:showDLblsOverMax val="0"/>
    <c:extLst>
      <c:ext uri="{0b15fc19-7d7d-44ad-8c2d-2c3a37ce22c3}">
        <chartProps xmlns="https://web.wps.cn/et/2018/main" chartId="{2fec4c42-3a2f-4abf-bd56-fd2aaaa8ee81}"/>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620767235756"/>
          <c:y val="0.0672066584229469"/>
          <c:w val="0.830379247665405"/>
          <c:h val="0.865586698055267"/>
        </c:manualLayout>
      </c:layout>
      <c:barChart>
        <c:barDir val="bar"/>
        <c:grouping val="clustered"/>
        <c:varyColors val="0"/>
        <c:dLbls>
          <c:showLegendKey val="1"/>
          <c:showVal val="1"/>
          <c:showCatName val="1"/>
          <c:showSerName val="1"/>
          <c:showPercent val="1"/>
          <c:showBubbleSize val="1"/>
        </c:dLbls>
        <c:gapWidth val="89"/>
        <c:axId val="169205120"/>
        <c:axId val="169207296"/>
      </c:barChart>
      <c:catAx>
        <c:axId val="16920512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69207296"/>
        <c:crosses val="autoZero"/>
        <c:auto val="1"/>
        <c:lblAlgn val="ctr"/>
        <c:lblOffset val="100"/>
        <c:noMultiLvlLbl val="0"/>
      </c:catAx>
      <c:valAx>
        <c:axId val="169207296"/>
        <c:scaling>
          <c:orientation val="minMax"/>
        </c:scaling>
        <c:delete val="0"/>
        <c:axPos val="b"/>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2">
                    <a:lumMod val="75000"/>
                  </a:schemeClr>
                </a:solidFill>
                <a:latin typeface="+mn-lt"/>
                <a:ea typeface="+mn-ea"/>
                <a:cs typeface="优设标题黑" panose="00000500000000000000" pitchFamily="2" charset="-122"/>
              </a:defRPr>
            </a:pPr>
          </a:p>
        </c:txPr>
        <c:crossAx val="169205120"/>
        <c:crosses val="autoZero"/>
        <c:crossBetween val="between"/>
      </c:valAx>
      <c:spPr>
        <a:noFill/>
        <a:ln>
          <a:noFill/>
        </a:ln>
        <a:effectLst/>
      </c:spPr>
    </c:plotArea>
    <c:plotVisOnly val="1"/>
    <c:dispBlanksAs val="gap"/>
    <c:showDLblsOverMax val="0"/>
    <c:extLst>
      <c:ext uri="{0b15fc19-7d7d-44ad-8c2d-2c3a37ce22c3}">
        <chartProps xmlns="https://web.wps.cn/et/2018/main" chartId="{8178658b-3ada-4173-b0af-e7e0a7714a89}"/>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dirty="0"/>
              <a:t>健康管理方案概览</a:t>
            </a:r>
            <a:endParaRPr lang="zh-CN" altLang="zh-CN" sz="1200" dirty="0"/>
          </a:p>
          <a:p>
            <a:r>
              <a:rPr lang="zh-CN" altLang="zh-CN" sz="1200" dirty="0"/>
              <a:t>线上服务：拆解一下主动和被动式</a:t>
            </a:r>
            <a:endParaRPr lang="zh-CN" altLang="zh-CN" sz="1200" dirty="0"/>
          </a:p>
          <a:p>
            <a:r>
              <a:rPr lang="zh-CN" altLang="zh-CN" sz="1200" dirty="0"/>
              <a:t>线下服务：初稿，复联提供，线下门诊</a:t>
            </a:r>
            <a:r>
              <a:rPr lang="en-US" altLang="zh-CN" sz="1200" dirty="0"/>
              <a:t>/</a:t>
            </a:r>
            <a:r>
              <a:rPr lang="zh-CN" altLang="en-US" sz="1200" dirty="0"/>
              <a:t>住院绿通</a:t>
            </a:r>
            <a:endParaRPr lang="zh-CN" altLang="en-US" sz="1200" dirty="0"/>
          </a:p>
          <a:p>
            <a:endParaRPr lang="zh-CN" altLang="en-US" sz="1200" dirty="0"/>
          </a:p>
          <a:p>
            <a:r>
              <a:rPr lang="zh-CN" altLang="en-US" sz="1200" dirty="0">
                <a:solidFill>
                  <a:srgbClr val="FF0000"/>
                </a:solidFill>
              </a:rPr>
              <a:t>修正一下下一页内容</a:t>
            </a:r>
            <a:endParaRPr lang="zh-CN" altLang="en-US" sz="1200" dirty="0">
              <a:solidFill>
                <a:srgbClr val="FF0000"/>
              </a:solidFill>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复联</a:t>
            </a:r>
            <a:r>
              <a:rPr lang="en-US" altLang="zh-CN"/>
              <a:t>“</a:t>
            </a:r>
            <a:r>
              <a:rPr lang="zh-CN" altLang="en-US"/>
              <a:t>星生态</a:t>
            </a:r>
            <a:r>
              <a:rPr lang="en-US" altLang="zh-CN"/>
              <a:t>”</a:t>
            </a:r>
            <a:r>
              <a:rPr lang="zh-CN" altLang="en-US"/>
              <a:t>闪耀升级，</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复联</a:t>
            </a:r>
            <a:r>
              <a:rPr lang="en-US" altLang="zh-CN"/>
              <a:t>“</a:t>
            </a:r>
            <a:r>
              <a:rPr lang="zh-CN" altLang="en-US"/>
              <a:t>星生态</a:t>
            </a:r>
            <a:r>
              <a:rPr lang="en-US" altLang="zh-CN"/>
              <a:t>”</a:t>
            </a:r>
            <a:r>
              <a:rPr lang="zh-CN" altLang="en-US"/>
              <a:t>闪耀升级，</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复联</a:t>
            </a:r>
            <a:r>
              <a:rPr lang="en-US" altLang="zh-CN"/>
              <a:t>“</a:t>
            </a:r>
            <a:r>
              <a:rPr lang="zh-CN" altLang="en-US"/>
              <a:t>星生态</a:t>
            </a:r>
            <a:r>
              <a:rPr lang="en-US" altLang="zh-CN"/>
              <a:t>”</a:t>
            </a:r>
            <a:r>
              <a:rPr lang="zh-CN" altLang="en-US"/>
              <a:t>闪耀升级，</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复联</a:t>
            </a:r>
            <a:r>
              <a:rPr lang="en-US" altLang="zh-CN"/>
              <a:t>“</a:t>
            </a:r>
            <a:r>
              <a:rPr lang="zh-CN" altLang="en-US"/>
              <a:t>星生态</a:t>
            </a:r>
            <a:r>
              <a:rPr lang="en-US" altLang="zh-CN"/>
              <a:t>”</a:t>
            </a:r>
            <a:r>
              <a:rPr lang="zh-CN" altLang="en-US"/>
              <a:t>闪耀升级，</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风湿科第</a:t>
            </a:r>
            <a:r>
              <a:rPr lang="en-US" altLang="zh-CN"/>
              <a:t>6</a:t>
            </a:r>
            <a:r>
              <a:rPr lang="zh-CN" altLang="en-US"/>
              <a:t>、心脑血管第</a:t>
            </a:r>
            <a:r>
              <a:rPr lang="en-US" altLang="zh-CN"/>
              <a:t>9</a:t>
            </a:r>
            <a:r>
              <a:rPr lang="zh-CN" altLang="en-US"/>
              <a:t>、检验医学第</a:t>
            </a:r>
            <a:r>
              <a:rPr lang="en-US" altLang="zh-CN"/>
              <a:t>8</a:t>
            </a:r>
            <a:r>
              <a:rPr lang="zh-CN" altLang="en-US"/>
              <a:t>、核医学第</a:t>
            </a:r>
            <a:r>
              <a:rPr lang="en-US" altLang="zh-CN"/>
              <a:t>10</a:t>
            </a:r>
            <a:r>
              <a:rPr lang="zh-CN" altLang="en-US"/>
              <a:t>、超声医学第</a:t>
            </a:r>
            <a:r>
              <a:rPr lang="en-US" altLang="zh-CN"/>
              <a:t>9</a:t>
            </a:r>
            <a:r>
              <a:rPr lang="zh-CN" altLang="en-US"/>
              <a:t>、急诊医学第</a:t>
            </a:r>
            <a:r>
              <a:rPr lang="en-US" altLang="zh-CN"/>
              <a:t>5</a:t>
            </a:r>
            <a:r>
              <a:rPr lang="zh-CN" altLang="en-US"/>
              <a:t>、重症医学第</a:t>
            </a:r>
            <a:r>
              <a:rPr lang="en-US" altLang="zh-CN"/>
              <a:t>4</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风湿科第</a:t>
            </a:r>
            <a:r>
              <a:rPr lang="en-US" altLang="zh-CN"/>
              <a:t>6</a:t>
            </a:r>
            <a:r>
              <a:rPr lang="zh-CN" altLang="en-US"/>
              <a:t>、心脑血管第</a:t>
            </a:r>
            <a:r>
              <a:rPr lang="en-US" altLang="zh-CN"/>
              <a:t>9</a:t>
            </a:r>
            <a:r>
              <a:rPr lang="zh-CN" altLang="en-US"/>
              <a:t>、检验医学第</a:t>
            </a:r>
            <a:r>
              <a:rPr lang="en-US" altLang="zh-CN"/>
              <a:t>8</a:t>
            </a:r>
            <a:r>
              <a:rPr lang="zh-CN" altLang="en-US"/>
              <a:t>、核医学第</a:t>
            </a:r>
            <a:r>
              <a:rPr lang="en-US" altLang="zh-CN"/>
              <a:t>10</a:t>
            </a:r>
            <a:r>
              <a:rPr lang="zh-CN" altLang="en-US"/>
              <a:t>、超声医学第</a:t>
            </a:r>
            <a:r>
              <a:rPr lang="en-US" altLang="zh-CN"/>
              <a:t>9</a:t>
            </a:r>
            <a:r>
              <a:rPr lang="zh-CN" altLang="en-US"/>
              <a:t>、急诊医学第</a:t>
            </a:r>
            <a:r>
              <a:rPr lang="en-US" altLang="zh-CN"/>
              <a:t>5</a:t>
            </a:r>
            <a:r>
              <a:rPr lang="zh-CN" altLang="en-US"/>
              <a:t>、重症医学第</a:t>
            </a:r>
            <a:r>
              <a:rPr lang="en-US" altLang="zh-CN"/>
              <a:t>4</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D708DD0-6510-43E9-ADDF-2FD6D38B6F6B}"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814971-36A5-4404-B1FC-44AD5AA4F93A}"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49FBA9-E0D1-4AF0-90B9-2D2CC84622A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7CA0A81-D3E0-43D8-B998-22CF3EAE8A2F}"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D4212E2-C294-42EC-BB46-A6E6CD074865}"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4DBD7F8-5CA6-470B-B187-6419DA633FE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352DCF3-EB0E-4BBE-850C-59AACF752D9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9F0512-BFE3-4DF1-BDA1-A829A2ADD5F6}"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613D0-DFDE-4F80-95A6-73D7581E8DA0}"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286DA1F-DFB0-475B-A159-A016342CBD9D}"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C5823F8-FCF8-4946-9542-B869365F1B41}"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42BB0-2EAA-41A6-A5A3-4D1B51A16AAC}" type="datetime1">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6" descr="复星联合健康公司logo"/>
          <p:cNvPicPr>
            <a:picLocks noChangeAspect="1"/>
          </p:cNvPicPr>
          <p:nvPr userDrawn="1"/>
        </p:nvPicPr>
        <p:blipFill>
          <a:blip r:embed="rId13"/>
          <a:stretch>
            <a:fillRect/>
          </a:stretch>
        </p:blipFill>
        <p:spPr>
          <a:xfrm>
            <a:off x="0" y="0"/>
            <a:ext cx="1613535" cy="71691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9" Type="http://schemas.openxmlformats.org/officeDocument/2006/relationships/hyperlink" Target="https://www.fdygs.com/news2023-2-1.aspx#%E4%B8%AD%E5%9B%BD%E5%8C%BB%E7%A7%91%E5%A4%A7%E5%AD%A6%E9%99%84%E5%B1%9E%E7%AC%AC%E4%B8%80%E5%8C%BB%E9%99%A2" TargetMode="External"/><Relationship Id="rId8" Type="http://schemas.openxmlformats.org/officeDocument/2006/relationships/hyperlink" Target="https://www.fdygs.com/news2023-2-1.aspx#%E5%8C%97%E4%BA%AC%E5%A4%A7%E5%AD%A6%E7%AC%AC%E4%B8%89%E5%8C%BB%E9%99%A2" TargetMode="External"/><Relationship Id="rId7" Type="http://schemas.openxmlformats.org/officeDocument/2006/relationships/hyperlink" Target="https://www.fdygs.com/news2023-2-1.aspx#%E5%8C%97%E4%BA%AC%E5%A4%A7%E5%AD%A6%E7%AC%AC%E4%B8%80%E5%8C%BB%E9%99%A2" TargetMode="External"/><Relationship Id="rId6" Type="http://schemas.openxmlformats.org/officeDocument/2006/relationships/hyperlink" Target="https://www.fdygs.com/news2023-2-1.aspx#%E4%B8%AD%E5%9B%BD%E5%8C%BB%E5%AD%A6%E7%A7%91%E5%AD%A6%E9%99%A2%E5%8C%97%E4%BA%AC%E5%8D%8F%E5%92%8C%E5%8C%BB%E9%99%A2" TargetMode="External"/><Relationship Id="rId5" Type="http://schemas.openxmlformats.org/officeDocument/2006/relationships/hyperlink" Target="https://www.fdygs.com/news2023-2-1.aspx#%E4%B8%AD%E5%9B%BD%E4%BA%BA%E6%B0%91%E8%A7%A3%E6%94%BE%E5%86%9B%E6%80%BB%E5%8C%BB%E9%99%A2" TargetMode="External"/><Relationship Id="rId4" Type="http://schemas.openxmlformats.org/officeDocument/2006/relationships/tags" Target="../tags/tag38.xml"/><Relationship Id="rId3" Type="http://schemas.openxmlformats.org/officeDocument/2006/relationships/tags" Target="../tags/tag37.xml"/><Relationship Id="rId27" Type="http://schemas.openxmlformats.org/officeDocument/2006/relationships/notesSlide" Target="../notesSlides/notesSlide5.xml"/><Relationship Id="rId26" Type="http://schemas.openxmlformats.org/officeDocument/2006/relationships/slideLayout" Target="../slideLayouts/slideLayout2.xml"/><Relationship Id="rId25" Type="http://schemas.openxmlformats.org/officeDocument/2006/relationships/tags" Target="../tags/tag39.xml"/><Relationship Id="rId24" Type="http://schemas.openxmlformats.org/officeDocument/2006/relationships/hyperlink" Target="https://www.fdygs.com/news2023-2-1.aspx#%E7%A9%BA%E5%86%9B%E5%86%9B%E5%8C%BB%E5%A4%A7%E5%AD%A6%E7%AC%AC%E4%B8%80%E9%99%84%E5%B1%9E%E5%8C%BB%E9%99%A2%EF%BC%88%E8%A5%BF%E4%BA%AC%E5%8C%BB%E9%99%A2%EF%BC%89" TargetMode="External"/><Relationship Id="rId23" Type="http://schemas.openxmlformats.org/officeDocument/2006/relationships/hyperlink" Target="https://www.fdygs.com/news2023-2-1.aspx#%E5%9B%9B%E5%B7%9D%E5%A4%A7%E5%AD%A6%E5%8D%8E%E8%A5%BF%E5%8C%BB%E9%99%A2" TargetMode="External"/><Relationship Id="rId22" Type="http://schemas.openxmlformats.org/officeDocument/2006/relationships/hyperlink" Target="https://www.fdygs.com/news2023-2-1.aspx#%E5%8D%97%E6%96%B9%E5%8C%BB%E7%A7%91%E5%A4%A7%E5%AD%A6%E5%8D%97%E6%96%B9%E5%8C%BB%E9%99%A2" TargetMode="External"/><Relationship Id="rId21" Type="http://schemas.openxmlformats.org/officeDocument/2006/relationships/hyperlink" Target="https://www.fdygs.com/news2023-2-1.aspx#%E4%B8%AD%E5%B1%B1%E5%A4%A7%E5%AD%A6%E9%99%84%E5%B1%9E%E7%AC%AC%E4%B8%80%E5%8C%BB%E9%99%A2" TargetMode="External"/><Relationship Id="rId20" Type="http://schemas.openxmlformats.org/officeDocument/2006/relationships/hyperlink" Target="https://www.fdygs.com/news2023-2-1.aspx#%E4%B8%AD%E5%8D%97%E5%A4%A7%E5%AD%A6%E6%B9%98%E9%9B%85%E5%8C%BB%E9%99%A2" TargetMode="External"/><Relationship Id="rId2" Type="http://schemas.openxmlformats.org/officeDocument/2006/relationships/tags" Target="../tags/tag36.xml"/><Relationship Id="rId19" Type="http://schemas.openxmlformats.org/officeDocument/2006/relationships/hyperlink" Target="https://www.fdygs.com/news2023-2-1.aspx#%E4%B8%AD%E5%8D%97%E5%A4%A7%E5%AD%A6%E6%B9%98%E9%9B%85%E4%BA%8C%E5%8C%BB%E9%99%A2" TargetMode="External"/><Relationship Id="rId18" Type="http://schemas.openxmlformats.org/officeDocument/2006/relationships/hyperlink" Target="https://www.fdygs.com/news2023-2-1.aspx#%E5%8D%8E%E4%B8%AD%E7%A7%91%E6%8A%80%E5%A4%A7%E5%AD%A6%E5%90%8C%E6%B5%8E%E5%8C%BB%E5%AD%A6%E9%99%A2%E9%99%84%E5%B1%9E%E5%90%8C%E6%B5%8E%E5%8C%BB%E9%99%A2" TargetMode="External"/><Relationship Id="rId17" Type="http://schemas.openxmlformats.org/officeDocument/2006/relationships/hyperlink" Target="https://www.fdygs.com/news2023-2-1.aspx#%E5%8D%8E%E4%B8%AD%E7%A7%91%E6%8A%80%E5%A4%A7%E5%AD%A6%E5%90%8C%E6%B5%8E%E5%8C%BB%E5%AD%A6%E9%99%A2%E9%99%84%E5%B1%9E%E5%8D%8F%E5%92%8C%E5%8C%BB%E9%99%A2" TargetMode="External"/><Relationship Id="rId16" Type="http://schemas.openxmlformats.org/officeDocument/2006/relationships/hyperlink" Target="https://www.fdygs.com/news2023-2-1.aspx#%E9%83%91%E5%B7%9E%E5%A4%A7%E5%AD%A6%E7%AC%AC%E4%B8%80%E9%99%84%E5%B1%9E%E5%8C%BB%E9%99%A2" TargetMode="External"/><Relationship Id="rId15" Type="http://schemas.openxmlformats.org/officeDocument/2006/relationships/hyperlink" Target="https://www.fdygs.com/news2023-2-1.aspx#%E6%B5%99%E6%B1%9F%E5%A4%A7%E5%AD%A6%E5%8C%BB%E5%AD%A6%E9%99%A2%E9%99%84%E5%B1%9E%E7%AC%AC%E4%BA%8C%E5%8C%BB%E9%99%A2" TargetMode="External"/><Relationship Id="rId14" Type="http://schemas.openxmlformats.org/officeDocument/2006/relationships/hyperlink" Target="https://www.fdygs.com/news2023-2-1.aspx#%E6%B5%99%E6%B1%9F%E5%A4%A7%E5%AD%A6%E5%8C%BB%E5%AD%A6%E9%99%A2%E9%99%84%E5%B1%9E%E7%AC%AC%E4%B8%80%E5%8C%BB%E9%99%A2" TargetMode="External"/><Relationship Id="rId13" Type="http://schemas.openxmlformats.org/officeDocument/2006/relationships/hyperlink" Target="https://www.fdygs.com/news2023-2-1.aspx#%E5%A4%8D%E6%97%A6%E5%A4%A7%E5%AD%A6%E9%99%84%E5%B1%9E%E5%8D%8E%E5%B1%B1%E5%8C%BB%E9%99%A2" TargetMode="External"/><Relationship Id="rId12" Type="http://schemas.openxmlformats.org/officeDocument/2006/relationships/hyperlink" Target="https://www.fdygs.com/news2023-2-1.aspx#%E5%A4%8D%E6%97%A6%E5%A4%A7%E5%AD%A6%E9%99%84%E5%B1%9E%E4%B8%AD%E5%B1%B1%E5%8C%BB%E9%99%A2" TargetMode="External"/><Relationship Id="rId11" Type="http://schemas.openxmlformats.org/officeDocument/2006/relationships/hyperlink" Target="https://www.fdygs.com/news2023-2-1.aspx#%E4%B8%8A%E6%B5%B7%E4%BA%A4%E9%80%9A%E5%A4%A7%E5%AD%A6%E5%8C%BB%E5%AD%A6%E9%99%A2%E9%99%84%E5%B1%9E%E7%91%9E%E9%87%91%E5%8C%BB%E9%99%A2" TargetMode="External"/><Relationship Id="rId10" Type="http://schemas.openxmlformats.org/officeDocument/2006/relationships/hyperlink" Target="https://www.fdygs.com/news2023-2-1.aspx#%E4%B8%8A%E6%B5%B7%E4%BA%A4%E9%80%9A%E5%A4%A7%E5%AD%A6%E5%8C%BB%E5%AD%A6%E9%99%A2%E9%99%84%E5%B1%9E%E4%BB%81%E6%B5%8E%E5%8C%BB%E9%99%A2" TargetMode="Externa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40.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2" Type="http://schemas.openxmlformats.org/officeDocument/2006/relationships/notesSlide" Target="../notesSlides/notesSlide10.xml"/><Relationship Id="rId11" Type="http://schemas.openxmlformats.org/officeDocument/2006/relationships/slideLayout" Target="../slideLayouts/slideLayout2.xml"/><Relationship Id="rId10" Type="http://schemas.openxmlformats.org/officeDocument/2006/relationships/tags" Target="../tags/tag52.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tags" Target="../tags/tag53.xml"/></Relationships>
</file>

<file path=ppt/slides/_rels/slide1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6" Type="http://schemas.openxmlformats.org/officeDocument/2006/relationships/notesSlide" Target="../notesSlides/notesSlide12.xml"/><Relationship Id="rId75" Type="http://schemas.openxmlformats.org/officeDocument/2006/relationships/slideLayout" Target="../slideLayouts/slideLayout2.xml"/><Relationship Id="rId74" Type="http://schemas.openxmlformats.org/officeDocument/2006/relationships/tags" Target="../tags/tag121.xml"/><Relationship Id="rId73" Type="http://schemas.openxmlformats.org/officeDocument/2006/relationships/tags" Target="../tags/tag120.xml"/><Relationship Id="rId72" Type="http://schemas.openxmlformats.org/officeDocument/2006/relationships/tags" Target="../tags/tag119.xml"/><Relationship Id="rId71" Type="http://schemas.openxmlformats.org/officeDocument/2006/relationships/tags" Target="../tags/tag118.xml"/><Relationship Id="rId70" Type="http://schemas.openxmlformats.org/officeDocument/2006/relationships/tags" Target="../tags/tag117.xml"/><Relationship Id="rId7" Type="http://schemas.openxmlformats.org/officeDocument/2006/relationships/tags" Target="../tags/tag60.xml"/><Relationship Id="rId69" Type="http://schemas.openxmlformats.org/officeDocument/2006/relationships/image" Target="../media/image29.svg"/><Relationship Id="rId68" Type="http://schemas.openxmlformats.org/officeDocument/2006/relationships/image" Target="../media/image28.png"/><Relationship Id="rId67" Type="http://schemas.openxmlformats.org/officeDocument/2006/relationships/tags" Target="../tags/tag116.xml"/><Relationship Id="rId66" Type="http://schemas.openxmlformats.org/officeDocument/2006/relationships/tags" Target="../tags/tag115.xml"/><Relationship Id="rId65" Type="http://schemas.openxmlformats.org/officeDocument/2006/relationships/tags" Target="../tags/tag114.xml"/><Relationship Id="rId64" Type="http://schemas.openxmlformats.org/officeDocument/2006/relationships/tags" Target="../tags/tag113.xml"/><Relationship Id="rId63" Type="http://schemas.openxmlformats.org/officeDocument/2006/relationships/image" Target="../media/image27.svg"/><Relationship Id="rId62" Type="http://schemas.openxmlformats.org/officeDocument/2006/relationships/image" Target="../media/image26.png"/><Relationship Id="rId61" Type="http://schemas.openxmlformats.org/officeDocument/2006/relationships/tags" Target="../tags/tag112.xml"/><Relationship Id="rId60" Type="http://schemas.openxmlformats.org/officeDocument/2006/relationships/image" Target="../media/image25.svg"/><Relationship Id="rId6" Type="http://schemas.openxmlformats.org/officeDocument/2006/relationships/tags" Target="../tags/tag59.xml"/><Relationship Id="rId59" Type="http://schemas.openxmlformats.org/officeDocument/2006/relationships/image" Target="../media/image24.png"/><Relationship Id="rId58" Type="http://schemas.openxmlformats.org/officeDocument/2006/relationships/tags" Target="../tags/tag111.xml"/><Relationship Id="rId57" Type="http://schemas.openxmlformats.org/officeDocument/2006/relationships/tags" Target="../tags/tag110.xml"/><Relationship Id="rId56" Type="http://schemas.openxmlformats.org/officeDocument/2006/relationships/tags" Target="../tags/tag109.xml"/><Relationship Id="rId55" Type="http://schemas.openxmlformats.org/officeDocument/2006/relationships/tags" Target="../tags/tag108.xml"/><Relationship Id="rId54" Type="http://schemas.openxmlformats.org/officeDocument/2006/relationships/tags" Target="../tags/tag107.xml"/><Relationship Id="rId53" Type="http://schemas.openxmlformats.org/officeDocument/2006/relationships/tags" Target="../tags/tag106.xml"/><Relationship Id="rId52" Type="http://schemas.openxmlformats.org/officeDocument/2006/relationships/tags" Target="../tags/tag105.xml"/><Relationship Id="rId51" Type="http://schemas.openxmlformats.org/officeDocument/2006/relationships/tags" Target="../tags/tag104.xml"/><Relationship Id="rId50" Type="http://schemas.openxmlformats.org/officeDocument/2006/relationships/tags" Target="../tags/tag103.xml"/><Relationship Id="rId5" Type="http://schemas.openxmlformats.org/officeDocument/2006/relationships/tags" Target="../tags/tag58.xml"/><Relationship Id="rId49" Type="http://schemas.openxmlformats.org/officeDocument/2006/relationships/tags" Target="../tags/tag102.xml"/><Relationship Id="rId48" Type="http://schemas.openxmlformats.org/officeDocument/2006/relationships/tags" Target="../tags/tag101.xml"/><Relationship Id="rId47" Type="http://schemas.openxmlformats.org/officeDocument/2006/relationships/tags" Target="../tags/tag100.xml"/><Relationship Id="rId46" Type="http://schemas.openxmlformats.org/officeDocument/2006/relationships/tags" Target="../tags/tag99.xml"/><Relationship Id="rId45" Type="http://schemas.openxmlformats.org/officeDocument/2006/relationships/tags" Target="../tags/tag98.xml"/><Relationship Id="rId44" Type="http://schemas.openxmlformats.org/officeDocument/2006/relationships/tags" Target="../tags/tag97.xml"/><Relationship Id="rId43" Type="http://schemas.openxmlformats.org/officeDocument/2006/relationships/tags" Target="../tags/tag96.xml"/><Relationship Id="rId42" Type="http://schemas.openxmlformats.org/officeDocument/2006/relationships/tags" Target="../tags/tag95.xml"/><Relationship Id="rId41" Type="http://schemas.openxmlformats.org/officeDocument/2006/relationships/tags" Target="../tags/tag94.xml"/><Relationship Id="rId40" Type="http://schemas.openxmlformats.org/officeDocument/2006/relationships/tags" Target="../tags/tag93.xml"/><Relationship Id="rId4" Type="http://schemas.openxmlformats.org/officeDocument/2006/relationships/tags" Target="../tags/tag57.xml"/><Relationship Id="rId39" Type="http://schemas.openxmlformats.org/officeDocument/2006/relationships/tags" Target="../tags/tag92.xml"/><Relationship Id="rId38" Type="http://schemas.openxmlformats.org/officeDocument/2006/relationships/tags" Target="../tags/tag91.xml"/><Relationship Id="rId37" Type="http://schemas.openxmlformats.org/officeDocument/2006/relationships/tags" Target="../tags/tag90.xml"/><Relationship Id="rId36" Type="http://schemas.openxmlformats.org/officeDocument/2006/relationships/tags" Target="../tags/tag89.xml"/><Relationship Id="rId35" Type="http://schemas.openxmlformats.org/officeDocument/2006/relationships/tags" Target="../tags/tag88.xml"/><Relationship Id="rId34" Type="http://schemas.openxmlformats.org/officeDocument/2006/relationships/tags" Target="../tags/tag87.xml"/><Relationship Id="rId33" Type="http://schemas.openxmlformats.org/officeDocument/2006/relationships/tags" Target="../tags/tag86.xml"/><Relationship Id="rId32" Type="http://schemas.openxmlformats.org/officeDocument/2006/relationships/tags" Target="../tags/tag85.xml"/><Relationship Id="rId31" Type="http://schemas.openxmlformats.org/officeDocument/2006/relationships/tags" Target="../tags/tag84.xml"/><Relationship Id="rId30" Type="http://schemas.openxmlformats.org/officeDocument/2006/relationships/tags" Target="../tags/tag83.xml"/><Relationship Id="rId3" Type="http://schemas.openxmlformats.org/officeDocument/2006/relationships/tags" Target="../tags/tag56.xml"/><Relationship Id="rId29" Type="http://schemas.openxmlformats.org/officeDocument/2006/relationships/tags" Target="../tags/tag82.xml"/><Relationship Id="rId28" Type="http://schemas.openxmlformats.org/officeDocument/2006/relationships/tags" Target="../tags/tag81.xml"/><Relationship Id="rId27" Type="http://schemas.openxmlformats.org/officeDocument/2006/relationships/tags" Target="../tags/tag80.xml"/><Relationship Id="rId26" Type="http://schemas.openxmlformats.org/officeDocument/2006/relationships/tags" Target="../tags/tag79.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5.jpe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4.jpeg"/><Relationship Id="rId4" Type="http://schemas.openxmlformats.org/officeDocument/2006/relationships/tags" Target="../tags/tag3.xml"/><Relationship Id="rId3" Type="http://schemas.openxmlformats.org/officeDocument/2006/relationships/image" Target="../media/image3.jpeg"/><Relationship Id="rId25" Type="http://schemas.openxmlformats.org/officeDocument/2006/relationships/slideLayout" Target="../slideLayouts/slideLayout2.xml"/><Relationship Id="rId24" Type="http://schemas.openxmlformats.org/officeDocument/2006/relationships/tags" Target="../tags/tag20.xml"/><Relationship Id="rId23" Type="http://schemas.openxmlformats.org/officeDocument/2006/relationships/tags" Target="../tags/tag19.xml"/><Relationship Id="rId22" Type="http://schemas.openxmlformats.org/officeDocument/2006/relationships/tags" Target="../tags/tag18.xml"/><Relationship Id="rId21" Type="http://schemas.openxmlformats.org/officeDocument/2006/relationships/tags" Target="../tags/tag17.xml"/><Relationship Id="rId20" Type="http://schemas.openxmlformats.org/officeDocument/2006/relationships/tags" Target="../tags/tag16.xml"/><Relationship Id="rId2" Type="http://schemas.openxmlformats.org/officeDocument/2006/relationships/tags" Target="../tags/tag2.xml"/><Relationship Id="rId19" Type="http://schemas.openxmlformats.org/officeDocument/2006/relationships/tags" Target="../tags/tag15.xml"/><Relationship Id="rId18" Type="http://schemas.openxmlformats.org/officeDocument/2006/relationships/tags" Target="../tags/tag14.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6.jpeg"/><Relationship Id="rId10" Type="http://schemas.openxmlformats.org/officeDocument/2006/relationships/tags" Target="../tags/tag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tags" Target="../tags/tag122.xml"/></Relationships>
</file>

<file path=ppt/slides/_rels/slide21.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media/image30.png"/><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1" Type="http://schemas.openxmlformats.org/officeDocument/2006/relationships/notesSlide" Target="../notesSlides/notesSlide15.xml"/><Relationship Id="rId30" Type="http://schemas.openxmlformats.org/officeDocument/2006/relationships/slideLayout" Target="../slideLayouts/slideLayout2.xml"/><Relationship Id="rId3" Type="http://schemas.openxmlformats.org/officeDocument/2006/relationships/tags" Target="../tags/tag125.xml"/><Relationship Id="rId29" Type="http://schemas.openxmlformats.org/officeDocument/2006/relationships/image" Target="../media/image25.svg"/><Relationship Id="rId28" Type="http://schemas.openxmlformats.org/officeDocument/2006/relationships/image" Target="../media/image24.png"/><Relationship Id="rId27" Type="http://schemas.openxmlformats.org/officeDocument/2006/relationships/tags" Target="../tags/tag146.xml"/><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image" Target="../media/image32.png"/><Relationship Id="rId21" Type="http://schemas.openxmlformats.org/officeDocument/2006/relationships/tags" Target="../tags/tag141.xml"/><Relationship Id="rId20" Type="http://schemas.openxmlformats.org/officeDocument/2006/relationships/image" Target="../media/image31.png"/><Relationship Id="rId2" Type="http://schemas.openxmlformats.org/officeDocument/2006/relationships/tags" Target="../tags/tag124.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2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image" Target="../media/image35.png"/><Relationship Id="rId7" Type="http://schemas.openxmlformats.org/officeDocument/2006/relationships/tags" Target="../tags/tag151.xml"/><Relationship Id="rId6" Type="http://schemas.openxmlformats.org/officeDocument/2006/relationships/image" Target="../media/image34.png"/><Relationship Id="rId5" Type="http://schemas.openxmlformats.org/officeDocument/2006/relationships/tags" Target="../tags/tag150.xml"/><Relationship Id="rId4" Type="http://schemas.openxmlformats.org/officeDocument/2006/relationships/tags" Target="../tags/tag149.xml"/><Relationship Id="rId30" Type="http://schemas.openxmlformats.org/officeDocument/2006/relationships/notesSlide" Target="../notesSlides/notesSlide16.xml"/><Relationship Id="rId3" Type="http://schemas.openxmlformats.org/officeDocument/2006/relationships/image" Target="../media/image33.png"/><Relationship Id="rId29" Type="http://schemas.openxmlformats.org/officeDocument/2006/relationships/slideLayout" Target="../slideLayouts/slideLayout2.xml"/><Relationship Id="rId28" Type="http://schemas.openxmlformats.org/officeDocument/2006/relationships/tags" Target="../tags/tag164.xml"/><Relationship Id="rId27" Type="http://schemas.openxmlformats.org/officeDocument/2006/relationships/tags" Target="../tags/tag163.xml"/><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40.png"/><Relationship Id="rId23" Type="http://schemas.openxmlformats.org/officeDocument/2006/relationships/tags" Target="../tags/tag162.xml"/><Relationship Id="rId22" Type="http://schemas.openxmlformats.org/officeDocument/2006/relationships/tags" Target="../tags/tag16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tags" Target="../tags/tag148.xml"/><Relationship Id="rId19" Type="http://schemas.openxmlformats.org/officeDocument/2006/relationships/image" Target="../media/image39.png"/><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image" Target="../media/image38.png"/><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image" Target="../media/image37.png"/><Relationship Id="rId11" Type="http://schemas.openxmlformats.org/officeDocument/2006/relationships/tags" Target="../tags/tag153.xml"/><Relationship Id="rId10" Type="http://schemas.openxmlformats.org/officeDocument/2006/relationships/image" Target="../media/image36.png"/><Relationship Id="rId1" Type="http://schemas.openxmlformats.org/officeDocument/2006/relationships/tags" Target="../tags/tag147.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chart" Target="../charts/chart3.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7.sv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tags" Target="../tags/tag16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tags" Target="../tags/tag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44.svg"/><Relationship Id="rId1" Type="http://schemas.openxmlformats.org/officeDocument/2006/relationships/image" Target="../media/image4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2.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6.svg"/><Relationship Id="rId1"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6" Type="http://schemas.openxmlformats.org/officeDocument/2006/relationships/notesSlide" Target="../notesSlides/notesSlide25.xml"/><Relationship Id="rId25" Type="http://schemas.openxmlformats.org/officeDocument/2006/relationships/slideLayout" Target="../slideLayouts/slideLayout2.xml"/><Relationship Id="rId24" Type="http://schemas.openxmlformats.org/officeDocument/2006/relationships/image" Target="../media/image25.svg"/><Relationship Id="rId23" Type="http://schemas.openxmlformats.org/officeDocument/2006/relationships/image" Target="../media/image24.png"/><Relationship Id="rId22" Type="http://schemas.openxmlformats.org/officeDocument/2006/relationships/tags" Target="../tags/tag206.xml"/><Relationship Id="rId21" Type="http://schemas.openxmlformats.org/officeDocument/2006/relationships/tags" Target="../tags/tag205.xml"/><Relationship Id="rId20" Type="http://schemas.openxmlformats.org/officeDocument/2006/relationships/tags" Target="../tags/tag204.xml"/><Relationship Id="rId2" Type="http://schemas.openxmlformats.org/officeDocument/2006/relationships/image" Target="../media/image47.png"/><Relationship Id="rId19" Type="http://schemas.openxmlformats.org/officeDocument/2006/relationships/tags" Target="../tags/tag203.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tags" Target="../tags/tag200.xml"/><Relationship Id="rId15" Type="http://schemas.openxmlformats.org/officeDocument/2006/relationships/tags" Target="../tags/tag199.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6.xml"/></Relationships>
</file>

<file path=ppt/slides/_rels/slide38.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tags" Target="../tags/tag209.xml"/><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tags" Target="../tags/tag208.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3" Type="http://schemas.openxmlformats.org/officeDocument/2006/relationships/slideLayout" Target="../slideLayouts/slideLayout2.xml"/><Relationship Id="rId12" Type="http://schemas.openxmlformats.org/officeDocument/2006/relationships/image" Target="../media/image56.png"/><Relationship Id="rId11" Type="http://schemas.openxmlformats.org/officeDocument/2006/relationships/image" Target="../media/image55.png"/><Relationship Id="rId10" Type="http://schemas.openxmlformats.org/officeDocument/2006/relationships/image" Target="../media/image54.png"/><Relationship Id="rId1" Type="http://schemas.openxmlformats.org/officeDocument/2006/relationships/tags" Target="../tags/tag207.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media/image11.jpeg"/><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10.jpeg"/><Relationship Id="rId2" Type="http://schemas.openxmlformats.org/officeDocument/2006/relationships/tags" Target="../tags/tag26.xml"/><Relationship Id="rId10" Type="http://schemas.openxmlformats.org/officeDocument/2006/relationships/slideLayout" Target="../slideLayouts/slideLayout2.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3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0" y="1079500"/>
            <a:ext cx="12191365" cy="5778500"/>
          </a:xfrm>
          <a:prstGeom prst="rect">
            <a:avLst/>
          </a:prstGeom>
          <a:solidFill>
            <a:srgbClr val="48AFC8"/>
          </a:solidFill>
          <a:ln>
            <a:noFill/>
          </a:ln>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rcRect t="23647" b="22979"/>
          <a:stretch>
            <a:fillRect/>
          </a:stretch>
        </p:blipFill>
        <p:spPr>
          <a:xfrm>
            <a:off x="2540" y="4606925"/>
            <a:ext cx="12214860" cy="1958340"/>
          </a:xfrm>
          <a:prstGeom prst="rect">
            <a:avLst/>
          </a:prstGeom>
        </p:spPr>
      </p:pic>
      <p:sp>
        <p:nvSpPr>
          <p:cNvPr id="6" name="矩形 5"/>
          <p:cNvSpPr/>
          <p:nvPr/>
        </p:nvSpPr>
        <p:spPr>
          <a:xfrm>
            <a:off x="745921" y="2068513"/>
            <a:ext cx="10892790" cy="1568450"/>
          </a:xfrm>
          <a:prstGeom prst="rect">
            <a:avLst/>
          </a:prstGeom>
          <a:noFill/>
        </p:spPr>
        <p:style>
          <a:lnRef idx="0">
            <a:srgbClr val="FFFFFF"/>
          </a:lnRef>
          <a:fillRef idx="3">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nSpc>
                <a:spcPct val="100000"/>
              </a:lnSpc>
            </a:pPr>
            <a:r>
              <a:rPr kumimoji="1" lang="zh-CN" altLang="en-US" sz="6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医联有盟：</a:t>
            </a:r>
            <a:endParaRPr kumimoji="1" lang="zh-CN" altLang="en-US" sz="6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00000"/>
              </a:lnSpc>
            </a:pPr>
            <a:r>
              <a:rPr kumimoji="1"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携手头部三甲医院，好健康</a:t>
            </a:r>
            <a:r>
              <a:rPr kumimoji="1"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管</a:t>
            </a:r>
            <a:r>
              <a:rPr kumimoji="1"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出来</a:t>
            </a:r>
            <a:endParaRPr kumimoji="1"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endParaRPr kumimoji="1"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3992413" y="3763983"/>
            <a:ext cx="7858664" cy="523220"/>
          </a:xfrm>
          <a:prstGeom prst="rect">
            <a:avLst/>
          </a:prstGeom>
          <a:noFill/>
        </p:spPr>
        <p:txBody>
          <a:bodyPr wrap="square">
            <a:spAutoFit/>
          </a:bodyPr>
          <a:lstStyle/>
          <a:p>
            <a:r>
              <a:rPr kumimoji="1"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sz="2800" b="1" dirty="0">
                <a:solidFill>
                  <a:schemeClr val="bg1"/>
                </a:solidFill>
                <a:latin typeface="微软雅黑" panose="020B0503020204020204" pitchFamily="34" charset="-122"/>
                <a:cs typeface="微软雅黑" panose="020B0503020204020204" pitchFamily="34" charset="-122"/>
                <a:sym typeface="+mn-ea"/>
              </a:rPr>
              <a:t>复星联合医联有盟重大疾病保险（互联网）</a:t>
            </a:r>
            <a:endParaRPr kumimoji="1" lang="zh-CN" altLang="en-US" sz="2800" b="1" dirty="0">
              <a:solidFill>
                <a:schemeClr val="bg1"/>
              </a:solidFill>
              <a:latin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6602527" y="175578"/>
            <a:ext cx="5351984" cy="368300"/>
          </a:xfrm>
          <a:prstGeom prst="rect">
            <a:avLst/>
          </a:prstGeom>
          <a:noFill/>
        </p:spPr>
        <p:txBody>
          <a:bodyPr wrap="square">
            <a:spAutoFit/>
          </a:bodyPr>
          <a:lstStyle/>
          <a:p>
            <a:r>
              <a:rPr kumimoji="1" lang="zh-CN" altLang="en-US" b="1" dirty="0">
                <a:solidFill>
                  <a:srgbClr val="48AFC8"/>
                </a:solidFill>
                <a:latin typeface="微软雅黑" panose="020B0503020204020204" pitchFamily="34" charset="-122"/>
                <a:cs typeface="微软雅黑" panose="020B0503020204020204" pitchFamily="34" charset="-122"/>
                <a:sym typeface="+mn-ea"/>
              </a:rPr>
              <a:t>瑞星保</a:t>
            </a:r>
            <a:r>
              <a:rPr kumimoji="1" lang="zh-CN" altLang="en-US" dirty="0">
                <a:solidFill>
                  <a:srgbClr val="48AFC8"/>
                </a:solidFill>
                <a:latin typeface="微软雅黑" panose="020B0503020204020204" pitchFamily="34" charset="-122"/>
                <a:cs typeface="微软雅黑" panose="020B0503020204020204" pitchFamily="34" charset="-122"/>
                <a:sym typeface="+mn-ea"/>
              </a:rPr>
              <a:t>重大疾病保障计划</a:t>
            </a:r>
            <a:r>
              <a:rPr kumimoji="1" lang="en-US" altLang="zh-CN" dirty="0">
                <a:solidFill>
                  <a:srgbClr val="48AFC8"/>
                </a:solidFill>
                <a:latin typeface="微软雅黑" panose="020B0503020204020204" pitchFamily="34" charset="-122"/>
                <a:cs typeface="微软雅黑" panose="020B0503020204020204" pitchFamily="34" charset="-122"/>
                <a:sym typeface="+mn-ea"/>
              </a:rPr>
              <a:t>/</a:t>
            </a:r>
            <a:r>
              <a:rPr kumimoji="1" lang="zh-CN" altLang="en-US" b="1" dirty="0">
                <a:solidFill>
                  <a:srgbClr val="48AFC8"/>
                </a:solidFill>
                <a:latin typeface="微软雅黑" panose="020B0503020204020204" pitchFamily="34" charset="-122"/>
                <a:cs typeface="微软雅黑" panose="020B0503020204020204" pitchFamily="34" charset="-122"/>
                <a:sym typeface="+mn-ea"/>
              </a:rPr>
              <a:t>华星保</a:t>
            </a:r>
            <a:r>
              <a:rPr kumimoji="1" lang="zh-CN" altLang="en-US" dirty="0">
                <a:solidFill>
                  <a:srgbClr val="48AFC8"/>
                </a:solidFill>
                <a:latin typeface="微软雅黑" panose="020B0503020204020204" pitchFamily="34" charset="-122"/>
                <a:cs typeface="微软雅黑" panose="020B0503020204020204" pitchFamily="34" charset="-122"/>
                <a:sym typeface="+mn-ea"/>
              </a:rPr>
              <a:t>重大疾病保障计划</a:t>
            </a:r>
            <a:endParaRPr kumimoji="1" lang="zh-CN" altLang="en-US" dirty="0">
              <a:solidFill>
                <a:srgbClr val="48AFC8"/>
              </a:solidFill>
              <a:latin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2540" y="6595110"/>
            <a:ext cx="10330815" cy="245110"/>
          </a:xfrm>
          <a:prstGeom prst="rect">
            <a:avLst/>
          </a:prstGeom>
          <a:noFill/>
        </p:spPr>
        <p:txBody>
          <a:bodyPr wrap="square" rtlCol="0">
            <a:spAutoFit/>
          </a:bodyPr>
          <a:p>
            <a:r>
              <a:rPr lang="zh-CN" altLang="en-US" sz="1000" b="1">
                <a:solidFill>
                  <a:schemeClr val="bg1"/>
                </a:solidFill>
                <a:latin typeface="微软雅黑" panose="020B0503020204020204" pitchFamily="34" charset="-122"/>
                <a:ea typeface="微软雅黑" panose="020B0503020204020204" pitchFamily="34" charset="-122"/>
              </a:rPr>
              <a:t>本资料仅供参考，具体保险责任、责任免除等事项，以《</a:t>
            </a:r>
            <a:r>
              <a:rPr kumimoji="1" lang="zh-CN" altLang="en-US" sz="1000" b="1" dirty="0">
                <a:solidFill>
                  <a:schemeClr val="bg1"/>
                </a:solidFill>
                <a:latin typeface="微软雅黑" panose="020B0503020204020204" pitchFamily="34" charset="-122"/>
                <a:cs typeface="微软雅黑" panose="020B0503020204020204" pitchFamily="34" charset="-122"/>
                <a:sym typeface="+mn-ea"/>
              </a:rPr>
              <a:t>复星联合医联有盟重大疾病保险（互联网）</a:t>
            </a:r>
            <a:r>
              <a:rPr lang="zh-CN" sz="1000" b="1">
                <a:solidFill>
                  <a:schemeClr val="bg1"/>
                </a:solidFill>
                <a:latin typeface="微软雅黑" panose="020B0503020204020204" pitchFamily="34" charset="-122"/>
                <a:ea typeface="微软雅黑" panose="020B0503020204020204" pitchFamily="34" charset="-122"/>
              </a:rPr>
              <a:t>》条</a:t>
            </a:r>
            <a:r>
              <a:rPr lang="zh-CN" altLang="en-US" sz="1000" b="1">
                <a:solidFill>
                  <a:schemeClr val="bg1"/>
                </a:solidFill>
                <a:latin typeface="微软雅黑" panose="020B0503020204020204" pitchFamily="34" charset="-122"/>
                <a:ea typeface="微软雅黑" panose="020B0503020204020204" pitchFamily="34" charset="-122"/>
              </a:rPr>
              <a:t>款、</a:t>
            </a:r>
            <a:r>
              <a:rPr lang="zh-CN" altLang="en-US" sz="1000" b="1">
                <a:solidFill>
                  <a:schemeClr val="bg1"/>
                </a:solidFill>
                <a:latin typeface="微软雅黑" panose="020B0503020204020204" pitchFamily="34" charset="-122"/>
                <a:ea typeface="微软雅黑" panose="020B0503020204020204" pitchFamily="34" charset="-122"/>
                <a:sym typeface="+mn-ea"/>
              </a:rPr>
              <a:t>健康服务手册及</a:t>
            </a:r>
            <a:r>
              <a:rPr lang="zh-CN" altLang="en-US" sz="1000" b="1">
                <a:solidFill>
                  <a:schemeClr val="bg1"/>
                </a:solidFill>
                <a:latin typeface="微软雅黑" panose="020B0503020204020204" pitchFamily="34" charset="-122"/>
                <a:ea typeface="微软雅黑" panose="020B0503020204020204" pitchFamily="34" charset="-122"/>
              </a:rPr>
              <a:t>及生效保险合同为准。</a:t>
            </a:r>
            <a:endParaRPr lang="zh-CN" altLang="en-US" sz="1000" b="1">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848340" y="6627495"/>
            <a:ext cx="1203325" cy="245110"/>
          </a:xfrm>
          <a:prstGeom prst="rect">
            <a:avLst/>
          </a:prstGeom>
          <a:noFill/>
        </p:spPr>
        <p:txBody>
          <a:bodyPr wrap="square" rtlCol="0" anchor="t">
            <a:spAutoFit/>
          </a:bodyPr>
          <a:p>
            <a:pPr lvl="0" algn="l">
              <a:buClrTx/>
              <a:buSzTx/>
              <a:buFontTx/>
            </a:pPr>
            <a:r>
              <a:rPr lang="zh-CN" altLang="en-US" sz="1000" b="1">
                <a:solidFill>
                  <a:schemeClr val="bg1"/>
                </a:solidFill>
                <a:latin typeface="微软雅黑" panose="020B0503020204020204" pitchFamily="34" charset="-122"/>
                <a:ea typeface="微软雅黑" panose="020B0503020204020204" pitchFamily="34" charset="-122"/>
                <a:sym typeface="+mn-ea"/>
              </a:rPr>
              <a:t>2025</a:t>
            </a:r>
            <a:r>
              <a:rPr lang="zh-CN" altLang="en-US" sz="1000" b="1">
                <a:solidFill>
                  <a:schemeClr val="bg1"/>
                </a:solidFill>
                <a:latin typeface="微软雅黑" panose="020B0503020204020204" pitchFamily="34" charset="-122"/>
                <a:ea typeface="微软雅黑" panose="020B0503020204020204" pitchFamily="34" charset="-122"/>
                <a:sym typeface="+mn-ea"/>
              </a:rPr>
              <a:t>年</a:t>
            </a:r>
            <a:r>
              <a:rPr lang="zh-CN" altLang="en-US" sz="1000" b="1">
                <a:solidFill>
                  <a:schemeClr val="bg1"/>
                </a:solidFill>
                <a:latin typeface="微软雅黑" panose="020B0503020204020204" pitchFamily="34" charset="-122"/>
                <a:ea typeface="微软雅黑" panose="020B0503020204020204" pitchFamily="34" charset="-122"/>
                <a:sym typeface="+mn-ea"/>
              </a:rPr>
              <a:t>8</a:t>
            </a:r>
            <a:r>
              <a:rPr lang="zh-CN" altLang="en-US" sz="1000" b="1">
                <a:solidFill>
                  <a:schemeClr val="bg1"/>
                </a:solidFill>
                <a:latin typeface="微软雅黑" panose="020B0503020204020204" pitchFamily="34" charset="-122"/>
                <a:ea typeface="微软雅黑" panose="020B0503020204020204" pitchFamily="34" charset="-122"/>
                <a:sym typeface="+mn-ea"/>
              </a:rPr>
              <a:t>月</a:t>
            </a:r>
            <a:endParaRPr lang="zh-CN" altLang="en-US" sz="1000" b="1">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2416" y="648567"/>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品牌升级：从瑞星保到医联有盟</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150574"/>
            <a:ext cx="4467651"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0" y="1393829"/>
            <a:ext cx="12192000" cy="1494224"/>
          </a:xfrm>
          <a:prstGeom prst="rect">
            <a:avLst/>
          </a:prstGeom>
          <a:gradFill flip="none" rotWithShape="1">
            <a:gsLst>
              <a:gs pos="52000">
                <a:schemeClr val="accent1">
                  <a:hueOff val="-2520000"/>
                </a:schemeClr>
              </a:gs>
              <a:gs pos="100000">
                <a:schemeClr val="accent1"/>
              </a:gs>
            </a:gsLst>
            <a:lin ang="135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2288" y="1615681"/>
            <a:ext cx="11848011" cy="601447"/>
          </a:xfrm>
          <a:prstGeom prst="rect">
            <a:avLst/>
          </a:prstGeom>
          <a:noFill/>
        </p:spPr>
        <p:txBody>
          <a:bodyPr wrap="square" anchor="t">
            <a:spAutoFit/>
          </a:bodyPr>
          <a:lstStyle/>
          <a:p>
            <a:pPr marL="0" indent="0">
              <a:lnSpc>
                <a:spcPct val="150000"/>
              </a:lnSpc>
            </a:pPr>
            <a:r>
              <a:rPr lang="zh-CN" altLang="en-US" sz="25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由点及面辐射更多区域，真正创新与多家</a:t>
            </a:r>
            <a:r>
              <a:rPr lang="en-US" altLang="zh-CN" sz="25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5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级三甲医院合作的管理式重疾险</a:t>
            </a:r>
            <a:endParaRPr lang="zh-CN" altLang="en-US" sz="25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矩形: 圆角 12"/>
          <p:cNvSpPr/>
          <p:nvPr/>
        </p:nvSpPr>
        <p:spPr>
          <a:xfrm>
            <a:off x="482673" y="2484361"/>
            <a:ext cx="11226654" cy="3652549"/>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40" name="object 18"/>
          <p:cNvPicPr/>
          <p:nvPr>
            <p:custDataLst>
              <p:tags r:id="rId1"/>
            </p:custDataLst>
          </p:nvPr>
        </p:nvPicPr>
        <p:blipFill>
          <a:blip r:embed="rId2" cstate="print"/>
          <a:stretch>
            <a:fillRect/>
          </a:stretch>
        </p:blipFill>
        <p:spPr>
          <a:xfrm>
            <a:off x="10688231" y="2647001"/>
            <a:ext cx="722103" cy="695253"/>
          </a:xfrm>
          <a:prstGeom prst="rect">
            <a:avLst/>
          </a:prstGeom>
          <a:noFill/>
        </p:spPr>
      </p:pic>
      <p:pic>
        <p:nvPicPr>
          <p:cNvPr id="16" name="图片 15" descr="卡通人物&#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rcRect l="46585"/>
          <a:stretch>
            <a:fillRect/>
          </a:stretch>
        </p:blipFill>
        <p:spPr>
          <a:xfrm>
            <a:off x="10673391" y="3987414"/>
            <a:ext cx="742094" cy="592589"/>
          </a:xfrm>
          <a:prstGeom prst="rect">
            <a:avLst/>
          </a:prstGeom>
        </p:spPr>
      </p:pic>
      <p:sp>
        <p:nvSpPr>
          <p:cNvPr id="3" name="文本框 2"/>
          <p:cNvSpPr txBox="1"/>
          <p:nvPr/>
        </p:nvSpPr>
        <p:spPr>
          <a:xfrm>
            <a:off x="719303" y="3745755"/>
            <a:ext cx="2153868" cy="830997"/>
          </a:xfrm>
          <a:prstGeom prst="rect">
            <a:avLst/>
          </a:prstGeom>
          <a:noFill/>
          <a:effectLst/>
        </p:spPr>
        <p:txBody>
          <a:bodyPr wrap="square">
            <a:spAutoFit/>
          </a:bodyPr>
          <a:lstStyle/>
          <a:p>
            <a:pPr algn="ctr"/>
            <a:r>
              <a:rPr kumimoji="1" lang="zh-CN" altLang="en-US" sz="4800" b="1" spc="300" dirty="0">
                <a:gradFill>
                  <a:gsLst>
                    <a:gs pos="0">
                      <a:srgbClr val="4874CB"/>
                    </a:gs>
                    <a:gs pos="100000">
                      <a:srgbClr val="30C0B4"/>
                    </a:gs>
                  </a:gsLst>
                  <a:lin ang="5400000" scaled="1"/>
                </a:gradFill>
                <a:effectLst/>
                <a:latin typeface="+mn-ea"/>
                <a:sym typeface="+mn-ea"/>
              </a:rPr>
              <a:t>瑞星保</a:t>
            </a:r>
            <a:endParaRPr lang="zh-CN" altLang="en-US" sz="4800" spc="300" dirty="0">
              <a:effectLst/>
              <a:latin typeface="+mn-ea"/>
            </a:endParaRPr>
          </a:p>
        </p:txBody>
      </p:sp>
      <p:sp>
        <p:nvSpPr>
          <p:cNvPr id="4" name="文本框 3"/>
          <p:cNvSpPr txBox="1"/>
          <p:nvPr/>
        </p:nvSpPr>
        <p:spPr>
          <a:xfrm>
            <a:off x="953355" y="4536552"/>
            <a:ext cx="1836666" cy="400110"/>
          </a:xfrm>
          <a:prstGeom prst="rect">
            <a:avLst/>
          </a:prstGeom>
          <a:noFill/>
          <a:effectLst/>
        </p:spPr>
        <p:txBody>
          <a:bodyPr wrap="square">
            <a:spAutoFit/>
          </a:bodyPr>
          <a:lstStyle/>
          <a:p>
            <a:r>
              <a:rPr kumimoji="1" lang="zh-CN" altLang="en-US" sz="2000" b="1" dirty="0">
                <a:gradFill>
                  <a:gsLst>
                    <a:gs pos="0">
                      <a:srgbClr val="4874CB"/>
                    </a:gs>
                    <a:gs pos="100000">
                      <a:srgbClr val="30C0B4"/>
                    </a:gs>
                  </a:gsLst>
                  <a:lin ang="5400000" scaled="1"/>
                </a:gradFill>
                <a:effectLst/>
                <a:latin typeface="+mn-ea"/>
                <a:sym typeface="+mn-ea"/>
              </a:rPr>
              <a:t>重大疾病保险</a:t>
            </a:r>
            <a:endParaRPr lang="zh-CN" altLang="en-US" sz="2000" dirty="0">
              <a:effectLst/>
              <a:latin typeface="+mn-ea"/>
            </a:endParaRPr>
          </a:p>
        </p:txBody>
      </p:sp>
      <p:sp>
        <p:nvSpPr>
          <p:cNvPr id="7" name="文本框 6"/>
          <p:cNvSpPr txBox="1"/>
          <p:nvPr/>
        </p:nvSpPr>
        <p:spPr>
          <a:xfrm>
            <a:off x="4357436" y="3731621"/>
            <a:ext cx="3085675" cy="830997"/>
          </a:xfrm>
          <a:prstGeom prst="rect">
            <a:avLst/>
          </a:prstGeom>
          <a:noFill/>
          <a:effectLst/>
        </p:spPr>
        <p:txBody>
          <a:bodyPr wrap="square">
            <a:spAutoFit/>
          </a:bodyPr>
          <a:lstStyle>
            <a:defPPr>
              <a:defRPr lang="zh-CN"/>
            </a:defPPr>
            <a:lvl1pPr algn="ctr">
              <a:defRPr kumimoji="1" sz="4800" b="1" spc="300">
                <a:gradFill>
                  <a:gsLst>
                    <a:gs pos="0">
                      <a:srgbClr val="4874CB"/>
                    </a:gs>
                    <a:gs pos="100000">
                      <a:srgbClr val="30C0B4"/>
                    </a:gs>
                  </a:gsLst>
                  <a:lin ang="5400000" scaled="1"/>
                </a:gradFill>
                <a:effectLst/>
                <a:latin typeface="+mn-ea"/>
              </a:defRPr>
            </a:lvl1pPr>
          </a:lstStyle>
          <a:p>
            <a:r>
              <a:rPr lang="zh-CN" altLang="en-US" dirty="0">
                <a:sym typeface="+mn-ea"/>
              </a:rPr>
              <a:t>医联有盟</a:t>
            </a:r>
            <a:endParaRPr lang="zh-CN" altLang="en-US" dirty="0"/>
          </a:p>
        </p:txBody>
      </p:sp>
      <p:sp>
        <p:nvSpPr>
          <p:cNvPr id="15" name="文本框 14"/>
          <p:cNvSpPr txBox="1"/>
          <p:nvPr/>
        </p:nvSpPr>
        <p:spPr>
          <a:xfrm>
            <a:off x="5090981" y="4582037"/>
            <a:ext cx="1836666" cy="400110"/>
          </a:xfrm>
          <a:prstGeom prst="rect">
            <a:avLst/>
          </a:prstGeom>
          <a:noFill/>
          <a:effectLst/>
        </p:spPr>
        <p:txBody>
          <a:bodyPr wrap="square">
            <a:spAutoFit/>
          </a:bodyPr>
          <a:lstStyle/>
          <a:p>
            <a:r>
              <a:rPr kumimoji="1" lang="zh-CN" altLang="en-US" sz="2000" b="1" dirty="0">
                <a:gradFill>
                  <a:gsLst>
                    <a:gs pos="0">
                      <a:srgbClr val="4874CB"/>
                    </a:gs>
                    <a:gs pos="100000">
                      <a:srgbClr val="30C0B4"/>
                    </a:gs>
                  </a:gsLst>
                  <a:lin ang="5400000" scaled="1"/>
                </a:gradFill>
                <a:effectLst/>
                <a:latin typeface="+mn-ea"/>
                <a:sym typeface="+mn-ea"/>
              </a:rPr>
              <a:t>重大疾病保险</a:t>
            </a:r>
            <a:endParaRPr lang="zh-CN" altLang="en-US" sz="2000" dirty="0">
              <a:effectLst/>
              <a:latin typeface="+mn-ea"/>
            </a:endParaRPr>
          </a:p>
        </p:txBody>
      </p:sp>
      <p:sp>
        <p:nvSpPr>
          <p:cNvPr id="19" name="文本框 18"/>
          <p:cNvSpPr txBox="1"/>
          <p:nvPr/>
        </p:nvSpPr>
        <p:spPr>
          <a:xfrm>
            <a:off x="7686509" y="2829272"/>
            <a:ext cx="2986882" cy="400110"/>
          </a:xfrm>
          <a:prstGeom prst="rect">
            <a:avLst/>
          </a:prstGeom>
          <a:noFill/>
        </p:spPr>
        <p:txBody>
          <a:bodyPr wrap="square">
            <a:spAutoFit/>
          </a:bodyPr>
          <a:lstStyle/>
          <a:p>
            <a:r>
              <a:rPr lang="zh-CN" altLang="en-US" sz="2000" b="1" kern="0" dirty="0">
                <a:solidFill>
                  <a:srgbClr val="48AFC8"/>
                </a:solidFill>
                <a:latin typeface="微软雅黑" panose="020B0503020204020204" pitchFamily="34" charset="-122"/>
                <a:ea typeface="微软雅黑" panose="020B0503020204020204" pitchFamily="34" charset="-122"/>
                <a:sym typeface="+mn-ea"/>
              </a:rPr>
              <a:t>瑞星保</a:t>
            </a:r>
            <a:r>
              <a:rPr lang="zh-CN" altLang="en-US" sz="2000" kern="0" dirty="0">
                <a:latin typeface="微软雅黑" panose="020B0503020204020204" pitchFamily="34" charset="-122"/>
                <a:ea typeface="微软雅黑" panose="020B0503020204020204" pitchFamily="34" charset="-122"/>
                <a:sym typeface="+mn-ea"/>
              </a:rPr>
              <a:t>重大疾病保障计划</a:t>
            </a:r>
            <a:endParaRPr lang="zh-CN" altLang="en-US" sz="2000" dirty="0"/>
          </a:p>
        </p:txBody>
      </p:sp>
      <p:sp>
        <p:nvSpPr>
          <p:cNvPr id="21" name="文本框 20"/>
          <p:cNvSpPr txBox="1"/>
          <p:nvPr/>
        </p:nvSpPr>
        <p:spPr>
          <a:xfrm>
            <a:off x="7686509" y="4077835"/>
            <a:ext cx="2986882" cy="400110"/>
          </a:xfrm>
          <a:prstGeom prst="rect">
            <a:avLst/>
          </a:prstGeom>
          <a:noFill/>
        </p:spPr>
        <p:txBody>
          <a:bodyPr wrap="square">
            <a:spAutoFit/>
          </a:bodyPr>
          <a:lstStyle>
            <a:defPPr>
              <a:defRPr lang="zh-CN"/>
            </a:defPPr>
            <a:lvl1pPr>
              <a:defRPr sz="2000" b="1" kern="0">
                <a:latin typeface="微软雅黑" panose="020B0503020204020204" pitchFamily="34" charset="-122"/>
                <a:ea typeface="微软雅黑" panose="020B0503020204020204" pitchFamily="34" charset="-122"/>
              </a:defRPr>
            </a:lvl1pPr>
          </a:lstStyle>
          <a:p>
            <a:r>
              <a:rPr lang="zh-CN" altLang="en-US" dirty="0">
                <a:solidFill>
                  <a:srgbClr val="48AFC8"/>
                </a:solidFill>
                <a:sym typeface="+mn-ea"/>
              </a:rPr>
              <a:t>华星保</a:t>
            </a:r>
            <a:r>
              <a:rPr lang="zh-CN" altLang="en-US" b="0" dirty="0">
                <a:sym typeface="+mn-ea"/>
              </a:rPr>
              <a:t>重大疾病保障计划</a:t>
            </a:r>
            <a:endParaRPr lang="zh-CN" altLang="en-US" b="0" dirty="0"/>
          </a:p>
        </p:txBody>
      </p:sp>
      <p:sp>
        <p:nvSpPr>
          <p:cNvPr id="22" name="文本框 21"/>
          <p:cNvSpPr txBox="1"/>
          <p:nvPr/>
        </p:nvSpPr>
        <p:spPr>
          <a:xfrm>
            <a:off x="7687814" y="5308246"/>
            <a:ext cx="2492661" cy="369332"/>
          </a:xfrm>
          <a:prstGeom prst="rect">
            <a:avLst/>
          </a:prstGeom>
          <a:noFill/>
        </p:spPr>
        <p:txBody>
          <a:bodyPr wrap="square">
            <a:spAutoFit/>
          </a:bodyPr>
          <a:lstStyle/>
          <a:p>
            <a:r>
              <a:rPr lang="zh-CN" altLang="en-US" dirty="0"/>
              <a:t>更多计划敬请期待</a:t>
            </a:r>
            <a:r>
              <a:rPr lang="en-US" altLang="zh-CN" dirty="0"/>
              <a:t>……</a:t>
            </a:r>
            <a:endParaRPr lang="zh-CN" altLang="en-US" dirty="0"/>
          </a:p>
        </p:txBody>
      </p:sp>
      <p:sp>
        <p:nvSpPr>
          <p:cNvPr id="8" name="左大括号 7"/>
          <p:cNvSpPr/>
          <p:nvPr/>
        </p:nvSpPr>
        <p:spPr>
          <a:xfrm>
            <a:off x="7325248" y="3002264"/>
            <a:ext cx="237144" cy="2490648"/>
          </a:xfrm>
          <a:prstGeom prst="leftBrace">
            <a:avLst>
              <a:gd name="adj1" fmla="val 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9" name="箭头: 右 8"/>
          <p:cNvSpPr/>
          <p:nvPr/>
        </p:nvSpPr>
        <p:spPr>
          <a:xfrm>
            <a:off x="3141002" y="3800797"/>
            <a:ext cx="1216434" cy="720912"/>
          </a:xfrm>
          <a:prstGeom prst="rightArrow">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0" name="文本框 9"/>
          <p:cNvSpPr txBox="1"/>
          <p:nvPr/>
        </p:nvSpPr>
        <p:spPr>
          <a:xfrm>
            <a:off x="3095025" y="4698300"/>
            <a:ext cx="1308388" cy="707886"/>
          </a:xfrm>
          <a:prstGeom prst="rect">
            <a:avLst/>
          </a:prstGeom>
          <a:noFill/>
        </p:spPr>
        <p:txBody>
          <a:bodyPr wrap="square">
            <a:spAutoFit/>
          </a:bodyPr>
          <a:lstStyle/>
          <a:p>
            <a:r>
              <a:rPr lang="zh-CN" altLang="en-US" sz="2000" b="1" dirty="0">
                <a:solidFill>
                  <a:srgbClr val="C00000"/>
                </a:solidFill>
              </a:rPr>
              <a:t>焕新升级</a:t>
            </a:r>
            <a:endParaRPr lang="en-US" altLang="zh-CN" sz="2000" b="1" dirty="0">
              <a:solidFill>
                <a:srgbClr val="C00000"/>
              </a:solidFill>
            </a:endParaRPr>
          </a:p>
          <a:p>
            <a:r>
              <a:rPr lang="zh-CN" altLang="en-US" sz="2000" b="1" dirty="0">
                <a:solidFill>
                  <a:srgbClr val="C00000"/>
                </a:solidFill>
              </a:rPr>
              <a:t>扩大区域</a:t>
            </a:r>
            <a:endParaRPr lang="zh-CN" altLang="en-US" sz="2000" b="1" dirty="0">
              <a:solidFill>
                <a:srgbClr val="C00000"/>
              </a:solidFill>
            </a:endParaRPr>
          </a:p>
        </p:txBody>
      </p:sp>
      <p:sp>
        <p:nvSpPr>
          <p:cNvPr id="18" name="文本框 17"/>
          <p:cNvSpPr txBox="1"/>
          <p:nvPr/>
        </p:nvSpPr>
        <p:spPr>
          <a:xfrm>
            <a:off x="7611422" y="3202588"/>
            <a:ext cx="3326558" cy="246221"/>
          </a:xfrm>
          <a:prstGeom prst="rect">
            <a:avLst/>
          </a:prstGeom>
          <a:noFill/>
        </p:spPr>
        <p:txBody>
          <a:bodyPr wrap="square">
            <a:spAutoFit/>
          </a:bodyPr>
          <a:lstStyle/>
          <a:p>
            <a:r>
              <a:rPr lang="zh-CN" altLang="en-US" sz="1000" kern="0" dirty="0">
                <a:latin typeface="微软雅黑" panose="020B0503020204020204" pitchFamily="34" charset="-122"/>
                <a:ea typeface="微软雅黑" panose="020B0503020204020204" pitchFamily="34" charset="-122"/>
                <a:sym typeface="+mn-ea"/>
              </a:rPr>
              <a:t>由上海交通大学医学院附属瑞金医院提供健康管理服务</a:t>
            </a:r>
            <a:endParaRPr lang="zh-CN" altLang="en-US" sz="1000" dirty="0"/>
          </a:p>
        </p:txBody>
      </p:sp>
      <p:sp>
        <p:nvSpPr>
          <p:cNvPr id="25" name="文本框 24"/>
          <p:cNvSpPr txBox="1"/>
          <p:nvPr/>
        </p:nvSpPr>
        <p:spPr>
          <a:xfrm>
            <a:off x="7608413" y="4419713"/>
            <a:ext cx="3411558" cy="400110"/>
          </a:xfrm>
          <a:prstGeom prst="rect">
            <a:avLst/>
          </a:prstGeom>
          <a:noFill/>
        </p:spPr>
        <p:txBody>
          <a:bodyPr wrap="square">
            <a:spAutoFit/>
          </a:bodyPr>
          <a:lstStyle/>
          <a:p>
            <a:r>
              <a:rPr lang="zh-CN" altLang="en-US" sz="1000" kern="0" dirty="0">
                <a:latin typeface="微软雅黑" panose="020B0503020204020204" pitchFamily="34" charset="-122"/>
                <a:ea typeface="微软雅黑" panose="020B0503020204020204" pitchFamily="34" charset="-122"/>
                <a:sym typeface="+mn-ea"/>
              </a:rPr>
              <a:t>由四川大学华西医院下属全资子公司</a:t>
            </a:r>
            <a:endParaRPr lang="en-US" altLang="zh-CN" sz="1000" kern="0" dirty="0">
              <a:latin typeface="微软雅黑" panose="020B0503020204020204" pitchFamily="34" charset="-122"/>
              <a:ea typeface="微软雅黑" panose="020B0503020204020204" pitchFamily="34" charset="-122"/>
              <a:sym typeface="+mn-ea"/>
            </a:endParaRPr>
          </a:p>
          <a:p>
            <a:r>
              <a:rPr lang="zh-CN" altLang="en-US" sz="1000" kern="0" dirty="0">
                <a:latin typeface="微软雅黑" panose="020B0503020204020204" pitchFamily="34" charset="-122"/>
                <a:ea typeface="微软雅黑" panose="020B0503020204020204" pitchFamily="34" charset="-122"/>
                <a:sym typeface="+mn-ea"/>
              </a:rPr>
              <a:t>四川华西启德健康管理有限公司提供健康管理服务</a:t>
            </a:r>
            <a:endParaRPr lang="zh-CN" altLang="en-US" sz="1000" dirty="0"/>
          </a:p>
        </p:txBody>
      </p:sp>
      <p:sp>
        <p:nvSpPr>
          <p:cNvPr id="12" name="灯片编号占位符 1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custDataLst>
              <p:tags r:id="rId1"/>
            </p:custDataLst>
          </p:nvPr>
        </p:nvSpPr>
        <p:spPr>
          <a:xfrm>
            <a:off x="869315" y="2272030"/>
            <a:ext cx="4968875" cy="3770630"/>
          </a:xfrm>
          <a:prstGeom prst="roundRect">
            <a:avLst/>
          </a:prstGeom>
          <a:solidFill>
            <a:schemeClr val="bg1"/>
          </a:solidFill>
          <a:ln>
            <a:noFill/>
          </a:ln>
          <a:effectLst>
            <a:outerShdw blurRad="50800" dist="38100" algn="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nSpc>
                <a:spcPct val="150000"/>
              </a:lnSpc>
            </a:pPr>
            <a:endParaRPr lang="zh-CN" altLang="en-US"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文本框 33"/>
          <p:cNvSpPr txBox="1"/>
          <p:nvPr>
            <p:custDataLst>
              <p:tags r:id="rId2"/>
            </p:custDataLst>
          </p:nvPr>
        </p:nvSpPr>
        <p:spPr>
          <a:xfrm>
            <a:off x="6346190" y="916940"/>
            <a:ext cx="5239385"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ctr">
              <a:buClrTx/>
              <a:buSzTx/>
              <a:buFontTx/>
            </a:pPr>
            <a:r>
              <a:rPr kumimoji="1" lang="zh-CN" altLang="en-US"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2023年度中国医院综合排行榜</a:t>
            </a:r>
            <a:r>
              <a:rPr kumimoji="1" lang="en-US" altLang="zh-CN"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a:t>
            </a:r>
            <a:endParaRPr kumimoji="1" lang="en-US" altLang="zh-CN"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cxnSp>
        <p:nvCxnSpPr>
          <p:cNvPr id="35" name="直接连接符 34"/>
          <p:cNvCxnSpPr/>
          <p:nvPr>
            <p:custDataLst>
              <p:tags r:id="rId3"/>
            </p:custDataLst>
          </p:nvPr>
        </p:nvCxnSpPr>
        <p:spPr>
          <a:xfrm>
            <a:off x="453708" y="1462088"/>
            <a:ext cx="4399915" cy="17780"/>
          </a:xfrm>
          <a:prstGeom prst="line">
            <a:avLst/>
          </a:prstGeom>
          <a:noFill/>
          <a:ln w="31750">
            <a:gradFill>
              <a:gsLst>
                <a:gs pos="0">
                  <a:srgbClr val="4874CB">
                    <a:hueOff val="-4200000"/>
                  </a:srgbClr>
                </a:gs>
                <a:gs pos="100000">
                  <a:srgbClr val="4874CB"/>
                </a:gs>
              </a:gsLst>
            </a:gradFill>
          </a:ln>
          <a:effectLst/>
        </p:spPr>
      </p:cxnSp>
      <p:sp>
        <p:nvSpPr>
          <p:cNvPr id="3" name="文本框 2"/>
          <p:cNvSpPr txBox="1"/>
          <p:nvPr/>
        </p:nvSpPr>
        <p:spPr>
          <a:xfrm>
            <a:off x="-231140" y="6493510"/>
            <a:ext cx="12349480" cy="553085"/>
          </a:xfrm>
          <a:prstGeom prst="rect">
            <a:avLst/>
          </a:prstGeom>
        </p:spPr>
        <p:txBody>
          <a:bodyPr wrap="square">
            <a:spAutoFit/>
          </a:bodyPr>
          <a:lstStyle/>
          <a:p>
            <a:pPr marL="0" indent="304800" algn="l"/>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数据来源：</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、央视新闻客户端，实用！转存！复旦版《</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年度中国医院排行榜》发布，</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https://m.yangtse.com/wap/news/3389695.html</a:t>
            </a:r>
            <a:endPar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、复旦大学医院管理研究所，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年度中国医院综合排行榜（网址：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https://www.fdygs.com/news2023-2.aspx</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），以上数据</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仅作为内部培训使用，如</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公开使用</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需复旦大学医院管理研究所书面同意</a:t>
            </a:r>
            <a:endPar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a:endPar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p:nvPr>
            <p:custDataLst>
              <p:tags r:id="rId4"/>
            </p:custDataLst>
          </p:nvPr>
        </p:nvGraphicFramePr>
        <p:xfrm>
          <a:off x="6151880" y="1438910"/>
          <a:ext cx="5628005" cy="4840605"/>
        </p:xfrm>
        <a:graphic>
          <a:graphicData uri="http://schemas.openxmlformats.org/drawingml/2006/table">
            <a:tbl>
              <a:tblPr firstRow="1" bandRow="1">
                <a:tableStyleId>{05582697-9C96-4444-B98A-BAD8908B4A9D}</a:tableStyleId>
              </a:tblPr>
              <a:tblGrid>
                <a:gridCol w="2030730"/>
                <a:gridCol w="3597275"/>
              </a:tblGrid>
              <a:tr h="304800">
                <a:tc gridSpan="2">
                  <a:txBody>
                    <a:bodyPr/>
                    <a:p>
                      <a:pPr algn="ctr" fontAlgn="ctr">
                        <a:lnSpc>
                          <a:spcPct val="120000"/>
                        </a:lnSpc>
                        <a:buNone/>
                      </a:pPr>
                      <a:r>
                        <a:rPr lang="zh-CN" altLang="en-US" sz="1000"/>
                        <a:t>同一级别不分先后，以行政编码和笔画为序）</a:t>
                      </a:r>
                      <a:endParaRPr lang="zh-CN" altLang="en-US" sz="1000"/>
                    </a:p>
                  </a:txBody>
                  <a:tcPr marL="25400" marR="25400" marT="6350" marB="6350" anchor="ctr" anchorCtr="0"/>
                </a:tc>
                <a:tc hMerge="1">
                  <a:tcPr marL="25400" marR="25400" marT="6350" marB="6350" anchor="ctr" anchorCtr="0"/>
                </a:tc>
              </a:tr>
              <a:tr h="268605">
                <a:tc>
                  <a:txBody>
                    <a:bodyPr/>
                    <a:p>
                      <a:pPr algn="ctr" fontAlgn="ctr">
                        <a:lnSpc>
                          <a:spcPct val="120000"/>
                        </a:lnSpc>
                        <a:buNone/>
                      </a:pPr>
                      <a:r>
                        <a:rPr lang="zh-CN" altLang="en-US" sz="1400" b="1"/>
                        <a:t>等级</a:t>
                      </a:r>
                      <a:endParaRPr lang="zh-CN" altLang="en-US" sz="1400" b="1"/>
                    </a:p>
                  </a:txBody>
                  <a:tcPr marL="25400" marR="25400" marT="6350" marB="6350" anchor="ctr" anchorCtr="0"/>
                </a:tc>
                <a:tc>
                  <a:txBody>
                    <a:bodyPr/>
                    <a:p>
                      <a:pPr algn="ctr" fontAlgn="ctr">
                        <a:lnSpc>
                          <a:spcPct val="120000"/>
                        </a:lnSpc>
                        <a:buNone/>
                      </a:pPr>
                      <a:r>
                        <a:rPr lang="zh-CN" altLang="en-US" sz="1400" b="1"/>
                        <a:t>医院</a:t>
                      </a:r>
                      <a:endParaRPr lang="zh-CN" altLang="en-US" sz="1400" b="1"/>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5"/>
                        </a:rPr>
                        <a:t>中国人民解放军总医院</a:t>
                      </a:r>
                      <a:endParaRPr lang="zh-CN" altLang="en-US" sz="1100">
                        <a:solidFill>
                          <a:schemeClr val="tx1"/>
                        </a:solidFill>
                        <a:latin typeface="+mn-ea"/>
                        <a:hlinkClick r:id="rId5"/>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6"/>
                        </a:rPr>
                        <a:t>中国医学科学院北京协和医院</a:t>
                      </a:r>
                      <a:endParaRPr lang="zh-CN" altLang="en-US" sz="1100">
                        <a:solidFill>
                          <a:schemeClr val="tx1"/>
                        </a:solidFill>
                        <a:latin typeface="+mn-ea"/>
                        <a:hlinkClick r:id="rId6"/>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7"/>
                        </a:rPr>
                        <a:t>北京大学第一医院</a:t>
                      </a:r>
                      <a:endParaRPr lang="zh-CN" altLang="en-US" sz="1100">
                        <a:solidFill>
                          <a:schemeClr val="tx1"/>
                        </a:solidFill>
                        <a:latin typeface="+mn-ea"/>
                        <a:hlinkClick r:id="rId7"/>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8"/>
                        </a:rPr>
                        <a:t>北京大学第三医院</a:t>
                      </a:r>
                      <a:endParaRPr lang="zh-CN" altLang="en-US" sz="1100">
                        <a:solidFill>
                          <a:schemeClr val="tx1"/>
                        </a:solidFill>
                        <a:latin typeface="+mn-ea"/>
                        <a:hlinkClick r:id="rId8"/>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9"/>
                        </a:rPr>
                        <a:t>中国医科大学附属第一医院</a:t>
                      </a:r>
                      <a:endParaRPr lang="zh-CN" altLang="en-US" sz="1100">
                        <a:solidFill>
                          <a:schemeClr val="tx1"/>
                        </a:solidFill>
                        <a:latin typeface="+mn-ea"/>
                        <a:hlinkClick r:id="rId9"/>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0"/>
                        </a:rPr>
                        <a:t>上海交通大学医学院附属仁济医院</a:t>
                      </a:r>
                      <a:endParaRPr lang="zh-CN" altLang="en-US" sz="1100">
                        <a:solidFill>
                          <a:schemeClr val="tx1"/>
                        </a:solidFill>
                        <a:latin typeface="+mn-ea"/>
                        <a:hlinkClick r:id="rId10"/>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600" b="1">
                          <a:solidFill>
                            <a:srgbClr val="48AFC8"/>
                          </a:solidFill>
                          <a:latin typeface="+mn-ea"/>
                          <a:hlinkClick r:id="rId11"/>
                        </a:rPr>
                        <a:t>上海交通大学医学院附属瑞金医院</a:t>
                      </a:r>
                      <a:endParaRPr lang="zh-CN" altLang="en-US" sz="1600" b="1">
                        <a:solidFill>
                          <a:srgbClr val="48AFC8"/>
                        </a:solidFill>
                        <a:latin typeface="+mn-ea"/>
                        <a:hlinkClick r:id="rId11"/>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2"/>
                        </a:rPr>
                        <a:t>复旦大学附属中山医院</a:t>
                      </a:r>
                      <a:endParaRPr lang="zh-CN" altLang="en-US" sz="1100">
                        <a:solidFill>
                          <a:schemeClr val="tx1"/>
                        </a:solidFill>
                        <a:latin typeface="+mn-ea"/>
                        <a:hlinkClick r:id="rId12"/>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3"/>
                        </a:rPr>
                        <a:t>复旦大学附属华山医院</a:t>
                      </a:r>
                      <a:endParaRPr lang="zh-CN" altLang="en-US" sz="1100">
                        <a:solidFill>
                          <a:schemeClr val="tx1"/>
                        </a:solidFill>
                        <a:latin typeface="+mn-ea"/>
                        <a:hlinkClick r:id="rId13"/>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4"/>
                        </a:rPr>
                        <a:t>浙江大学医学院附属第一医院</a:t>
                      </a:r>
                      <a:endParaRPr lang="zh-CN" altLang="en-US" sz="1100">
                        <a:solidFill>
                          <a:schemeClr val="tx1"/>
                        </a:solidFill>
                        <a:latin typeface="+mn-ea"/>
                        <a:hlinkClick r:id="rId14"/>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5"/>
                        </a:rPr>
                        <a:t>浙江大学医学院附属第二医院</a:t>
                      </a:r>
                      <a:endParaRPr lang="zh-CN" altLang="en-US" sz="1100">
                        <a:solidFill>
                          <a:schemeClr val="tx1"/>
                        </a:solidFill>
                        <a:latin typeface="+mn-ea"/>
                        <a:hlinkClick r:id="rId15"/>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6"/>
                        </a:rPr>
                        <a:t>郑州大学第一附属医院</a:t>
                      </a:r>
                      <a:endParaRPr lang="zh-CN" altLang="en-US" sz="1100">
                        <a:solidFill>
                          <a:schemeClr val="tx1"/>
                        </a:solidFill>
                        <a:latin typeface="+mn-ea"/>
                        <a:hlinkClick r:id="rId16"/>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7"/>
                        </a:rPr>
                        <a:t>华中科技大学同济医学院附属协和医院</a:t>
                      </a:r>
                      <a:endParaRPr lang="zh-CN" altLang="en-US" sz="1100">
                        <a:solidFill>
                          <a:schemeClr val="tx1"/>
                        </a:solidFill>
                        <a:latin typeface="+mn-ea"/>
                        <a:hlinkClick r:id="rId17"/>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8"/>
                        </a:rPr>
                        <a:t>华中科技大学同济医学院附属同济医院</a:t>
                      </a:r>
                      <a:endParaRPr lang="zh-CN" altLang="en-US" sz="1100">
                        <a:solidFill>
                          <a:schemeClr val="tx1"/>
                        </a:solidFill>
                        <a:latin typeface="+mn-ea"/>
                        <a:hlinkClick r:id="rId18"/>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19"/>
                        </a:rPr>
                        <a:t>中南大学湘雅二医院</a:t>
                      </a:r>
                      <a:endParaRPr lang="zh-CN" altLang="en-US" sz="1100">
                        <a:solidFill>
                          <a:schemeClr val="tx1"/>
                        </a:solidFill>
                        <a:latin typeface="+mn-ea"/>
                        <a:hlinkClick r:id="rId19"/>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20"/>
                        </a:rPr>
                        <a:t>中南大学湘雅医院</a:t>
                      </a:r>
                      <a:endParaRPr lang="zh-CN" altLang="en-US" sz="1100">
                        <a:solidFill>
                          <a:schemeClr val="tx1"/>
                        </a:solidFill>
                        <a:latin typeface="+mn-ea"/>
                        <a:hlinkClick r:id="rId20"/>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21"/>
                        </a:rPr>
                        <a:t>中山大学附属第一医院</a:t>
                      </a:r>
                      <a:endParaRPr lang="zh-CN" altLang="en-US" sz="1100">
                        <a:solidFill>
                          <a:schemeClr val="tx1"/>
                        </a:solidFill>
                        <a:latin typeface="+mn-ea"/>
                        <a:hlinkClick r:id="rId21"/>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22"/>
                        </a:rPr>
                        <a:t>南方医科大学南方医院</a:t>
                      </a:r>
                      <a:endParaRPr lang="zh-CN" altLang="en-US" sz="1100">
                        <a:solidFill>
                          <a:schemeClr val="tx1"/>
                        </a:solidFill>
                        <a:latin typeface="+mn-ea"/>
                        <a:hlinkClick r:id="rId22"/>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800" b="1">
                          <a:solidFill>
                            <a:schemeClr val="tx1"/>
                          </a:solidFill>
                          <a:latin typeface="+mn-ea"/>
                          <a:hlinkClick r:id="rId23"/>
                        </a:rPr>
                        <a:t>四川大学华西医院</a:t>
                      </a:r>
                      <a:endParaRPr lang="zh-CN" altLang="en-US" sz="1800" b="1">
                        <a:solidFill>
                          <a:schemeClr val="tx1"/>
                        </a:solidFill>
                        <a:latin typeface="+mn-ea"/>
                        <a:hlinkClick r:id="rId23"/>
                      </a:endParaRPr>
                    </a:p>
                  </a:txBody>
                  <a:tcPr marL="25400" marR="25400" marT="6350" marB="6350" anchor="ctr" anchorCtr="0"/>
                </a:tc>
              </a:tr>
              <a:tr h="213360">
                <a:tc>
                  <a:txBody>
                    <a:bodyPr/>
                    <a:p>
                      <a:pPr algn="ctr" fontAlgn="ctr">
                        <a:lnSpc>
                          <a:spcPct val="120000"/>
                        </a:lnSpc>
                      </a:pPr>
                      <a:r>
                        <a:rPr lang="en-US" altLang="zh-CN" sz="1100"/>
                        <a:t>A++++</a:t>
                      </a:r>
                      <a:endParaRPr lang="en-US" altLang="zh-CN" sz="1100"/>
                    </a:p>
                  </a:txBody>
                  <a:tcPr marL="25400" marR="25400" marT="6350" marB="6350" anchor="ctr" anchorCtr="0"/>
                </a:tc>
                <a:tc>
                  <a:txBody>
                    <a:bodyPr/>
                    <a:p>
                      <a:pPr algn="ctr" fontAlgn="ctr">
                        <a:lnSpc>
                          <a:spcPct val="120000"/>
                        </a:lnSpc>
                      </a:pPr>
                      <a:r>
                        <a:rPr lang="zh-CN" altLang="en-US" sz="1100">
                          <a:solidFill>
                            <a:schemeClr val="tx1"/>
                          </a:solidFill>
                          <a:latin typeface="+mn-ea"/>
                          <a:hlinkClick r:id="rId24"/>
                        </a:rPr>
                        <a:t>空军军医大学第一附属医院（西京医院）</a:t>
                      </a:r>
                      <a:endParaRPr lang="zh-CN" altLang="en-US" sz="1100">
                        <a:solidFill>
                          <a:schemeClr val="tx1"/>
                        </a:solidFill>
                        <a:latin typeface="+mn-ea"/>
                        <a:hlinkClick r:id="rId24"/>
                      </a:endParaRPr>
                    </a:p>
                  </a:txBody>
                  <a:tcPr marL="25400" marR="25400" marT="6350" marB="6350" anchor="ctr" anchorCtr="0"/>
                </a:tc>
              </a:tr>
            </a:tbl>
          </a:graphicData>
        </a:graphic>
      </p:graphicFrame>
      <p:sp>
        <p:nvSpPr>
          <p:cNvPr id="9" name="矩形: 圆角 21"/>
          <p:cNvSpPr/>
          <p:nvPr>
            <p:custDataLst>
              <p:tags r:id="rId25"/>
            </p:custDataLst>
          </p:nvPr>
        </p:nvSpPr>
        <p:spPr>
          <a:xfrm>
            <a:off x="869315" y="1884045"/>
            <a:ext cx="3292475" cy="511175"/>
          </a:xfrm>
          <a:prstGeom prst="roundRect">
            <a:avLst>
              <a:gd name="adj" fmla="val 20702"/>
            </a:avLst>
          </a:prstGeom>
          <a:gradFill>
            <a:gsLst>
              <a:gs pos="28000">
                <a:srgbClr val="30C0B4"/>
              </a:gs>
              <a:gs pos="100000">
                <a:srgbClr val="4874CB"/>
              </a:gs>
            </a:gsLst>
            <a:path path="circle">
              <a:fillToRect r="100000" b="10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2022</a:t>
            </a:r>
            <a:r>
              <a:rPr lang="zh-CN" altLang="en-US" sz="2000" b="1" dirty="0">
                <a:solidFill>
                  <a:schemeClr val="bg1"/>
                </a:solidFill>
                <a:latin typeface="微软雅黑" panose="020B0503020204020204" pitchFamily="34" charset="-122"/>
                <a:ea typeface="微软雅黑" panose="020B0503020204020204" pitchFamily="34" charset="-122"/>
              </a:rPr>
              <a:t>年度中国医院排行榜</a:t>
            </a:r>
            <a:r>
              <a:rPr lang="en-US" altLang="zh-CN" sz="2000" b="1" dirty="0">
                <a:solidFill>
                  <a:schemeClr val="bg1"/>
                </a:solidFill>
                <a:latin typeface="微软雅黑" panose="020B0503020204020204" pitchFamily="34" charset="-122"/>
                <a:ea typeface="微软雅黑" panose="020B0503020204020204" pitchFamily="34" charset="-122"/>
              </a:rPr>
              <a:t>*</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7345" y="922020"/>
            <a:ext cx="6096000" cy="460375"/>
          </a:xfrm>
          <a:prstGeom prst="rect">
            <a:avLst/>
          </a:prstGeom>
          <a:noFill/>
        </p:spPr>
        <p:txBody>
          <a:bodyPr wrap="square" rtlCol="0" anchor="t">
            <a:spAutoFit/>
          </a:bodyPr>
          <a:p>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附：复旦大学医院管理研究所发布</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160780" y="3104515"/>
            <a:ext cx="2762250" cy="460375"/>
          </a:xfrm>
          <a:prstGeom prst="rect">
            <a:avLst/>
          </a:prstGeom>
          <a:noFill/>
        </p:spPr>
        <p:txBody>
          <a:bodyPr wrap="square" rtlCol="0" anchor="t">
            <a:spAutoFit/>
          </a:bodyPr>
          <a:p>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四川大学华西医院</a:t>
            </a:r>
            <a:endPar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1099820" y="4241165"/>
            <a:ext cx="2823210" cy="783590"/>
          </a:xfrm>
          <a:prstGeom prst="rect">
            <a:avLst/>
          </a:prstGeom>
          <a:noFill/>
        </p:spPr>
        <p:txBody>
          <a:bodyPr wrap="square" rtlCol="0" anchor="t">
            <a:noAutofit/>
          </a:bodyPr>
          <a:p>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上海交通大学医学院附属瑞金</a:t>
            </a:r>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医院</a:t>
            </a:r>
            <a:endPar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4070985" y="2902585"/>
            <a:ext cx="1676400" cy="706755"/>
          </a:xfrm>
          <a:prstGeom prst="rect">
            <a:avLst/>
          </a:prstGeom>
          <a:noFill/>
        </p:spPr>
        <p:txBody>
          <a:bodyPr wrap="square" rtlCol="0" anchor="t">
            <a:spAutoFit/>
          </a:bodyPr>
          <a:p>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排名第</a:t>
            </a:r>
            <a:r>
              <a:rPr lang="en-US" altLang="zh-CN" sz="4000" b="1">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z="4000" b="1">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4070985" y="4241165"/>
            <a:ext cx="1676400" cy="706755"/>
          </a:xfrm>
          <a:prstGeom prst="rect">
            <a:avLst/>
          </a:prstGeom>
          <a:noFill/>
        </p:spPr>
        <p:txBody>
          <a:bodyPr wrap="square" rtlCol="0" anchor="t">
            <a:spAutoFit/>
          </a:bodyPr>
          <a:p>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排名第</a:t>
            </a:r>
            <a:r>
              <a:rPr lang="en-US" altLang="zh-CN" sz="4000" b="1">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z="4000" b="1">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p:nvPr>
            <p:custDataLst>
              <p:tags r:id="rId1"/>
            </p:custDataLst>
          </p:nvPr>
        </p:nvPicPr>
        <p:blipFill>
          <a:blip r:embed="rId2"/>
          <a:srcRect t="20242" b="20005"/>
        </p:blipFill>
        <p:spPr>
          <a:xfrm>
            <a:off x="5210810" y="943610"/>
            <a:ext cx="6981190" cy="2732405"/>
          </a:xfrm>
          <a:prstGeom prst="rect">
            <a:avLst/>
          </a:prstGeom>
        </p:spPr>
      </p:pic>
      <p:sp>
        <p:nvSpPr>
          <p:cNvPr id="6" name="矩形 5"/>
          <p:cNvSpPr/>
          <p:nvPr/>
        </p:nvSpPr>
        <p:spPr>
          <a:xfrm>
            <a:off x="0" y="943610"/>
            <a:ext cx="12192000" cy="2882900"/>
          </a:xfrm>
          <a:prstGeom prst="rect">
            <a:avLst/>
          </a:prstGeom>
          <a:gradFill>
            <a:gsLst>
              <a:gs pos="70000">
                <a:srgbClr val="98CCD8">
                  <a:alpha val="38000"/>
                </a:srgbClr>
              </a:gs>
              <a:gs pos="47000">
                <a:srgbClr val="48B1CA">
                  <a:alpha val="100000"/>
                </a:srgbClr>
              </a:gs>
              <a:gs pos="100000">
                <a:schemeClr val="bg2">
                  <a:alpha val="34000"/>
                </a:schemeClr>
              </a:gs>
            </a:gsLst>
            <a:path path="circle">
              <a:fillToRect t="100000" r="100000"/>
            </a:path>
            <a:tileRect l="-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nvSpPr>
        <p:spPr>
          <a:xfrm>
            <a:off x="43180" y="6605270"/>
            <a:ext cx="12349480" cy="398780"/>
          </a:xfrm>
          <a:prstGeom prst="rect">
            <a:avLst/>
          </a:prstGeom>
        </p:spPr>
        <p:txBody>
          <a:bodyPr wrap="square">
            <a:spAutoFit/>
          </a:bodyPr>
          <a:lstStyle/>
          <a:p>
            <a:pPr marL="0" indent="304800" algn="l"/>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排名数据来源：复旦大学医院管理研究所，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年度中国医院专科声誉排行榜（网址：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https://www.fdygs.com/news2023-1.aspx</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仅作为内部培训使用，如公开</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使用需复旦大学医院管理研究所书面同意</a:t>
            </a:r>
            <a:endPar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a:endPar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灯片编号占位符 11"/>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31" name="文本框 30"/>
          <p:cNvSpPr txBox="1"/>
          <p:nvPr/>
        </p:nvSpPr>
        <p:spPr>
          <a:xfrm>
            <a:off x="436245" y="1299210"/>
            <a:ext cx="6833870" cy="1579880"/>
          </a:xfrm>
          <a:prstGeom prst="rect">
            <a:avLst/>
          </a:prstGeom>
        </p:spPr>
        <p:txBody>
          <a:bodyPr wrap="square">
            <a:spAutoFit/>
          </a:bodyPr>
          <a:p>
            <a:pPr>
              <a:lnSpc>
                <a:spcPct val="110000"/>
              </a:lnSpc>
            </a:pPr>
            <a:r>
              <a:rPr lang="zh-CN" altLang="en-US" sz="4400" b="1">
                <a:solidFill>
                  <a:schemeClr val="bg1"/>
                </a:solidFill>
                <a:latin typeface="方正正黑简体 ExtraBold" panose="02000900000000000000" charset="-122"/>
                <a:ea typeface="方正正黑简体 ExtraBold" panose="02000900000000000000" charset="-122"/>
                <a:cs typeface="方正正黑简体 ExtraBold" panose="02000900000000000000" charset="-122"/>
              </a:rPr>
              <a:t>上海交通大学医学院附属瑞金医院</a:t>
            </a:r>
            <a:endParaRPr lang="zh-CN" altLang="en-US" sz="4400" b="1">
              <a:solidFill>
                <a:schemeClr val="bg1"/>
              </a:solidFill>
              <a:latin typeface="方正正黑简体 ExtraBold" panose="02000900000000000000" charset="-122"/>
              <a:ea typeface="方正正黑简体 ExtraBold" panose="02000900000000000000" charset="-122"/>
              <a:cs typeface="方正正黑简体 ExtraBold" panose="02000900000000000000" charset="-122"/>
            </a:endParaRPr>
          </a:p>
        </p:txBody>
      </p:sp>
      <p:pic>
        <p:nvPicPr>
          <p:cNvPr id="17" name="图片 16" descr="图片1"/>
          <p:cNvPicPr>
            <a:picLocks noChangeAspect="1"/>
          </p:cNvPicPr>
          <p:nvPr/>
        </p:nvPicPr>
        <p:blipFill>
          <a:blip r:embed="rId3"/>
          <a:stretch>
            <a:fillRect/>
          </a:stretch>
        </p:blipFill>
        <p:spPr>
          <a:xfrm>
            <a:off x="239395" y="3324225"/>
            <a:ext cx="11713210" cy="29292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6853555" y="762635"/>
            <a:ext cx="5338445" cy="2999105"/>
          </a:xfrm>
          <a:prstGeom prst="rect">
            <a:avLst/>
          </a:prstGeom>
        </p:spPr>
      </p:pic>
      <p:sp>
        <p:nvSpPr>
          <p:cNvPr id="28" name="矩形 27"/>
          <p:cNvSpPr/>
          <p:nvPr/>
        </p:nvSpPr>
        <p:spPr>
          <a:xfrm>
            <a:off x="0" y="762635"/>
            <a:ext cx="12192000" cy="2882900"/>
          </a:xfrm>
          <a:prstGeom prst="rect">
            <a:avLst/>
          </a:prstGeom>
          <a:gradFill>
            <a:gsLst>
              <a:gs pos="70000">
                <a:srgbClr val="98CCD8">
                  <a:alpha val="38000"/>
                </a:srgbClr>
              </a:gs>
              <a:gs pos="47000">
                <a:srgbClr val="48B1CA">
                  <a:alpha val="100000"/>
                </a:srgbClr>
              </a:gs>
              <a:gs pos="100000">
                <a:schemeClr val="bg2">
                  <a:alpha val="34000"/>
                </a:schemeClr>
              </a:gs>
            </a:gsLst>
            <a:path path="circle">
              <a:fillToRect t="100000" r="100000"/>
            </a:path>
            <a:tileRect l="-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8" name="圆角矩形 17"/>
          <p:cNvSpPr/>
          <p:nvPr/>
        </p:nvSpPr>
        <p:spPr>
          <a:xfrm>
            <a:off x="239395" y="2944495"/>
            <a:ext cx="11316970" cy="356108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nvSpPr>
        <p:spPr>
          <a:xfrm>
            <a:off x="43180" y="6605270"/>
            <a:ext cx="12349480" cy="245110"/>
          </a:xfrm>
          <a:prstGeom prst="rect">
            <a:avLst/>
          </a:prstGeom>
        </p:spPr>
        <p:txBody>
          <a:bodyPr wrap="square">
            <a:spAutoFit/>
          </a:bodyPr>
          <a:lstStyle/>
          <a:p>
            <a:pPr marL="0" indent="304800" algn="l"/>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排名数据来源：复旦大学医院管理研究所，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年度中国医院专科声誉排行榜（网址：</a:t>
            </a:r>
            <a:r>
              <a:rPr lang="en-US" altLang="zh-CN"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https://www.fdygs.com/news2023-1.aspx</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），仅作为内部培训使用，如</a:t>
            </a:r>
            <a:r>
              <a:rPr lang="zh-CN" altLang="en-US" sz="10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公开使用</a:t>
            </a:r>
            <a:r>
              <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需复旦大学医院管理研究所书面同意</a:t>
            </a:r>
            <a:endParaRPr lang="zh-CN" altLang="en-US" sz="1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灯片编号占位符 11"/>
          <p:cNvSpPr>
            <a:spLocks noGrp="1"/>
          </p:cNvSpPr>
          <p:nvPr>
            <p:ph type="sldNum" sz="quarter" idx="12"/>
          </p:nvPr>
        </p:nvSpPr>
        <p:spPr/>
        <p:txBody>
          <a:bodyPr/>
          <a:lstStyle/>
          <a:p>
            <a:fld id="{565CE74E-AB26-4998-AD42-012C4C1AD076}" type="slidenum">
              <a:rPr lang="zh-CN" altLang="en-US" smtClean="0"/>
            </a:fld>
            <a:endParaRPr lang="zh-CN" altLang="en-US"/>
          </a:p>
        </p:txBody>
      </p:sp>
      <p:graphicFrame>
        <p:nvGraphicFramePr>
          <p:cNvPr id="5" name="表格 4"/>
          <p:cNvGraphicFramePr/>
          <p:nvPr>
            <p:custDataLst>
              <p:tags r:id="rId2"/>
            </p:custDataLst>
          </p:nvPr>
        </p:nvGraphicFramePr>
        <p:xfrm>
          <a:off x="1477645" y="2945130"/>
          <a:ext cx="9356090" cy="3408045"/>
        </p:xfrm>
        <a:graphic>
          <a:graphicData uri="http://schemas.openxmlformats.org/drawingml/2006/table">
            <a:tbl>
              <a:tblPr/>
              <a:tblGrid>
                <a:gridCol w="1410335"/>
                <a:gridCol w="929005"/>
                <a:gridCol w="852805"/>
                <a:gridCol w="1253490"/>
                <a:gridCol w="1169035"/>
                <a:gridCol w="1160780"/>
                <a:gridCol w="1410970"/>
                <a:gridCol w="1169670"/>
              </a:tblGrid>
              <a:tr h="235585">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学科</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排名</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学科</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排名</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学科</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c>
                  <a:txBody>
                    <a:bodyPr/>
                    <a:p>
                      <a:pPr algn="ctr" fontAlgn="ctr"/>
                      <a:r>
                        <a:rPr lang="zh-CN" altLang="en-US" sz="1400" b="1" i="0">
                          <a:solidFill>
                            <a:srgbClr val="FFFFFF"/>
                          </a:solidFill>
                          <a:latin typeface="微软雅黑" panose="020B0503020204020204" pitchFamily="34" charset="-122"/>
                          <a:ea typeface="微软雅黑" panose="020B0503020204020204" pitchFamily="34" charset="-122"/>
                        </a:rPr>
                        <a:t>排名</a:t>
                      </a:r>
                      <a:endParaRPr lang="zh-CN" altLang="en-US" sz="1400" b="1" i="0">
                        <a:solidFill>
                          <a:srgbClr val="FFFFFF"/>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solidFill>
                      <a:srgbClr val="30C0B4"/>
                    </a:solidFill>
                  </a:tcPr>
                </a:tc>
              </a:tr>
              <a:tr h="23558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康复医学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1</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精神医学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4</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内分泌</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7</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5146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麻醉科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1</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胸外科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4</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心血管病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7</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8702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泌尿外科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2</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超声医学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4</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心外科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7</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7749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放射科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2</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运动医学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4</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耳鼻喉科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8</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4701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医学检验医学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罕见病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4</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临床药学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8</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5971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病理科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传染感染</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5</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全科医学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8</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6035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呼吸科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风湿病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5</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肾脏病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9</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30670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普通外科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神经内科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5</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结核病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10</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r>
              <a:tr h="235585">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神经外科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核医学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5</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a:noFill/>
                    </a:lnR>
                    <a:lnT>
                      <a:noFill/>
                    </a:lnT>
                    <a:lnB>
                      <a:noFill/>
                    </a:lnB>
                    <a:noFill/>
                  </a:tcPr>
                </a:tc>
                <a:tc>
                  <a:txBody>
                    <a:bodyPr/>
                    <a:p>
                      <a:pPr algn="l" fontAlgn="ctr"/>
                      <a:endParaRPr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w="6350" cap="flat" cmpd="sng">
                      <a:solidFill>
                        <a:srgbClr val="D2F4F2"/>
                      </a:solidFill>
                      <a:prstDash val="solid"/>
                      <a:headEnd type="none" w="med" len="med"/>
                      <a:tailEnd type="none" w="med" len="med"/>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w="6350" cap="flat" cmpd="sng">
                      <a:solidFill>
                        <a:srgbClr val="D2F4F2"/>
                      </a:solidFill>
                      <a:prstDash val="solid"/>
                      <a:headEnd type="none" w="med" len="med"/>
                      <a:tailEnd type="none" w="med" len="med"/>
                    </a:lnT>
                    <a:lnB>
                      <a:noFill/>
                    </a:lnB>
                    <a:noFill/>
                  </a:tcPr>
                </a:tc>
              </a:tr>
              <a:tr h="23495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老年医学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骨科</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6</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r>
              <a:tr h="30734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急诊医学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消化病</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6</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r>
              <a:tr h="269240">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重症医学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3</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a:noFill/>
                    </a:lnT>
                    <a:lnB>
                      <a:noFill/>
                    </a:lnB>
                    <a:noFill/>
                  </a:tcPr>
                </a:tc>
                <a:tc>
                  <a:txBody>
                    <a:bodyPr/>
                    <a:p>
                      <a:pPr algn="ctr" fontAlgn="ctr"/>
                      <a:r>
                        <a:rPr lang="zh-CN" altLang="en-US" sz="1400" b="1" i="0">
                          <a:solidFill>
                            <a:srgbClr val="48AFC8"/>
                          </a:solidFill>
                          <a:latin typeface="微软雅黑" panose="020B0503020204020204" pitchFamily="34" charset="-122"/>
                          <a:ea typeface="微软雅黑" panose="020B0503020204020204" pitchFamily="34" charset="-122"/>
                        </a:rPr>
                        <a:t>疼痛学</a:t>
                      </a:r>
                      <a:endParaRPr lang="zh-CN" altLang="en-US" sz="1400" b="1" i="0">
                        <a:solidFill>
                          <a:srgbClr val="48AFC8"/>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ctr" fontAlgn="ctr"/>
                      <a:r>
                        <a:rPr lang="en-US" altLang="zh-CN" sz="1400" b="1" i="0">
                          <a:solidFill>
                            <a:srgbClr val="000000"/>
                          </a:solidFill>
                          <a:latin typeface="微软雅黑" panose="020B0503020204020204" pitchFamily="34" charset="-122"/>
                          <a:ea typeface="微软雅黑" panose="020B0503020204020204" pitchFamily="34" charset="-122"/>
                        </a:rPr>
                        <a:t>6</a:t>
                      </a:r>
                      <a:endParaRPr lang="en-US" altLang="zh-CN"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w="6350" cap="flat" cmpd="sng">
                      <a:solidFill>
                        <a:srgbClr val="D2F4F2"/>
                      </a:solidFill>
                      <a:prstDash val="solid"/>
                      <a:headEnd type="none" w="med" len="med"/>
                      <a:tailEnd type="none" w="med" len="med"/>
                    </a:lnR>
                    <a:lnT w="6350" cap="flat" cmpd="sng">
                      <a:solidFill>
                        <a:srgbClr val="D2F4F2"/>
                      </a:solidFill>
                      <a:prstDash val="solid"/>
                      <a:headEnd type="none" w="med" len="med"/>
                      <a:tailEnd type="none" w="med" len="med"/>
                    </a:lnT>
                    <a:lnB w="6350" cap="flat" cmpd="sng">
                      <a:solidFill>
                        <a:srgbClr val="D2F4F2"/>
                      </a:solidFill>
                      <a:prstDash val="solid"/>
                      <a:headEnd type="none" w="med" len="med"/>
                      <a:tailEnd type="none" w="med" len="med"/>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w="6350" cap="flat" cmpd="sng">
                      <a:solidFill>
                        <a:srgbClr val="D2F4F2"/>
                      </a:solidFill>
                      <a:prstDash val="solid"/>
                      <a:headEnd type="none" w="med" len="med"/>
                      <a:tailEnd type="none" w="med" len="med"/>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c>
                  <a:txBody>
                    <a:bodyPr/>
                    <a:p>
                      <a:pPr algn="l" fontAlgn="ctr"/>
                      <a:endParaRPr sz="1400" b="1" i="0">
                        <a:solidFill>
                          <a:srgbClr val="000000"/>
                        </a:solidFill>
                        <a:latin typeface="微软雅黑" panose="020B0503020204020204" pitchFamily="34" charset="-122"/>
                        <a:ea typeface="微软雅黑" panose="020B0503020204020204" pitchFamily="34" charset="-122"/>
                      </a:endParaRPr>
                    </a:p>
                  </a:txBody>
                  <a:tcPr marL="9842" marR="9842" marT="9842" marB="0" anchor="ctr" anchorCtr="0">
                    <a:lnL>
                      <a:noFill/>
                    </a:lnL>
                    <a:lnR>
                      <a:noFill/>
                    </a:lnR>
                    <a:lnT>
                      <a:noFill/>
                    </a:lnT>
                    <a:lnB>
                      <a:noFill/>
                    </a:lnB>
                    <a:noFill/>
                  </a:tcPr>
                </a:tc>
              </a:tr>
            </a:tbl>
          </a:graphicData>
        </a:graphic>
      </p:graphicFrame>
      <p:sp>
        <p:nvSpPr>
          <p:cNvPr id="24" name="文本框 23"/>
          <p:cNvSpPr txBox="1"/>
          <p:nvPr/>
        </p:nvSpPr>
        <p:spPr>
          <a:xfrm>
            <a:off x="9566275" y="322263"/>
            <a:ext cx="5080000" cy="337185"/>
          </a:xfrm>
          <a:prstGeom prst="rect">
            <a:avLst/>
          </a:prstGeom>
        </p:spPr>
        <p:txBody>
          <a:bodyPr>
            <a:spAutoFit/>
          </a:bodyPr>
          <a:p>
            <a:r>
              <a:rPr lang="zh-CN" altLang="en-US" sz="1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厚德精业 求实创新</a:t>
            </a:r>
            <a:endParaRPr lang="zh-CN" altLang="en-US" sz="16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1016000" y="1247775"/>
            <a:ext cx="5080000" cy="1106805"/>
          </a:xfrm>
          <a:prstGeom prst="rect">
            <a:avLst/>
          </a:prstGeom>
        </p:spPr>
        <p:txBody>
          <a:bodyPr>
            <a:spAutoFit/>
          </a:bodyPr>
          <a:p>
            <a:pPr>
              <a:lnSpc>
                <a:spcPct val="150000"/>
              </a:lnSpc>
            </a:pPr>
            <a:r>
              <a:rPr lang="zh-CN" altLang="en-US" sz="4400" b="1">
                <a:solidFill>
                  <a:schemeClr val="bg1"/>
                </a:solidFill>
                <a:latin typeface="方正正黑简体 ExtraBold" panose="02000900000000000000" charset="-122"/>
                <a:ea typeface="方正正黑简体 ExtraBold" panose="02000900000000000000" charset="-122"/>
                <a:cs typeface="方正正黑简体 ExtraBold" panose="02000900000000000000" charset="-122"/>
              </a:rPr>
              <a:t>四川大学华西医院</a:t>
            </a:r>
            <a:endParaRPr lang="zh-CN" altLang="en-US" sz="4400" b="1">
              <a:solidFill>
                <a:schemeClr val="bg1"/>
              </a:solidFill>
              <a:latin typeface="方正正黑简体 ExtraBold" panose="02000900000000000000" charset="-122"/>
              <a:ea typeface="方正正黑简体 ExtraBold" panose="02000900000000000000" charset="-122"/>
              <a:cs typeface="方正正黑简体 ExtraBold" panose="020009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247177"/>
            <a:ext cx="12192000" cy="1494224"/>
          </a:xfrm>
          <a:prstGeom prst="rect">
            <a:avLst/>
          </a:prstGeom>
          <a:gradFill flip="none" rotWithShape="1">
            <a:gsLst>
              <a:gs pos="52000">
                <a:schemeClr val="accent1">
                  <a:hueOff val="-2520000"/>
                </a:schemeClr>
              </a:gs>
              <a:gs pos="100000">
                <a:schemeClr val="accent1"/>
              </a:gs>
            </a:gsLst>
            <a:lin ang="135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83205" y="1297022"/>
            <a:ext cx="10673783" cy="581057"/>
          </a:xfrm>
          <a:prstGeom prst="rect">
            <a:avLst/>
          </a:prstGeom>
          <a:noFill/>
        </p:spPr>
        <p:txBody>
          <a:bodyPr wrap="square" anchor="t">
            <a:spAutoFit/>
          </a:bodyPr>
          <a:lstStyle/>
          <a:p>
            <a:pPr marL="0" indent="0">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基于三甲医院的健康管理，新增保险责任、放宽核保条件，非标人群更友好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32410" y="687103"/>
            <a:ext cx="4805416"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产品升级：满足</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更多客户需求</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189269"/>
            <a:ext cx="3567163"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p:nvSpPr>
        <p:spPr>
          <a:xfrm>
            <a:off x="482673" y="1927925"/>
            <a:ext cx="11226654" cy="4676270"/>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1005604" y="2090657"/>
            <a:ext cx="5608882" cy="4399915"/>
          </a:xfrm>
          <a:prstGeom prst="rect">
            <a:avLst/>
          </a:prstGeom>
          <a:noFill/>
          <a:ln w="12700">
            <a:noFill/>
          </a:ln>
          <a:extLst>
            <a:ext uri="{909E8E84-426E-40DD-AFC4-6F175D3DCCD1}">
              <a14:hiddenFill xmlns:a14="http://schemas.microsoft.com/office/drawing/2010/main">
                <a:solidFill>
                  <a:schemeClr val="bg1"/>
                </a:solidFill>
              </a14:hiddenFill>
            </a:ext>
          </a:extLst>
        </p:spPr>
        <p:txBody>
          <a:bodyPr wrap="square" rtlCol="0">
            <a:spAutoFit/>
          </a:bodyPr>
          <a:lstStyle/>
          <a:p>
            <a:pPr marL="171450" indent="-171450">
              <a:lnSpc>
                <a:spcPts val="3000"/>
              </a:lnSpc>
              <a:buFont typeface="Arial" panose="020B0604020202020204" pitchFamily="34" charset="0"/>
              <a:buChar char="•"/>
            </a:pPr>
            <a:r>
              <a:rPr lang="zh-CN" altLang="en-US" sz="1500" b="1" dirty="0">
                <a:solidFill>
                  <a:srgbClr val="48AFC8"/>
                </a:solidFill>
                <a:latin typeface="微软雅黑" panose="020B0503020204020204" pitchFamily="34" charset="-122"/>
                <a:cs typeface="Arial" panose="020B0604020202020204" pitchFamily="34" charset="0"/>
                <a:sym typeface="+mn-lt"/>
              </a:rPr>
              <a:t>让重疾险有更高的保障范围：</a:t>
            </a:r>
            <a:endParaRPr lang="en-US" altLang="zh-CN" sz="1500" b="1" dirty="0">
              <a:solidFill>
                <a:srgbClr val="48AFC8"/>
              </a:solidFill>
              <a:latin typeface="微软雅黑" panose="020B0503020204020204" pitchFamily="34" charset="-122"/>
              <a:cs typeface="Arial" panose="020B0604020202020204" pitchFamily="34" charset="0"/>
              <a:sym typeface="+mn-lt"/>
            </a:endParaRPr>
          </a:p>
          <a:p>
            <a:pPr>
              <a:lnSpc>
                <a:spcPts val="3000"/>
              </a:lnSpc>
              <a:spcAft>
                <a:spcPts val="1200"/>
              </a:spcAft>
            </a:pPr>
            <a:r>
              <a:rPr lang="zh-CN" altLang="en-US" sz="1500" dirty="0">
                <a:solidFill>
                  <a:schemeClr val="tx1">
                    <a:lumMod val="75000"/>
                    <a:lumOff val="25000"/>
                  </a:schemeClr>
                </a:solidFill>
                <a:latin typeface="微软雅黑" panose="020B0503020204020204" pitchFamily="34" charset="-122"/>
                <a:cs typeface="Arial" panose="020B0604020202020204" pitchFamily="34" charset="0"/>
                <a:sym typeface="+mn-lt"/>
              </a:rPr>
              <a:t>增加</a:t>
            </a:r>
            <a:r>
              <a:rPr lang="zh-CN" altLang="en-US" sz="1500" b="1" dirty="0">
                <a:solidFill>
                  <a:schemeClr val="tx1"/>
                </a:solidFill>
                <a:latin typeface="微软雅黑" panose="020B0503020204020204" pitchFamily="34" charset="-122"/>
                <a:cs typeface="Arial" panose="020B0604020202020204" pitchFamily="34" charset="0"/>
                <a:sym typeface="+mn-lt"/>
              </a:rPr>
              <a:t>中端医疗附加险</a:t>
            </a:r>
            <a:r>
              <a:rPr lang="zh-CN" altLang="en-US" sz="1500" dirty="0">
                <a:solidFill>
                  <a:schemeClr val="tx1">
                    <a:lumMod val="75000"/>
                    <a:lumOff val="25000"/>
                  </a:schemeClr>
                </a:solidFill>
                <a:latin typeface="微软雅黑" panose="020B0503020204020204" pitchFamily="34" charset="-122"/>
                <a:cs typeface="Arial" panose="020B0604020202020204" pitchFamily="34" charset="0"/>
                <a:sym typeface="+mn-lt"/>
              </a:rPr>
              <a:t>，可报销住院就医费用</a:t>
            </a:r>
            <a:endParaRPr lang="en-US" altLang="zh-CN" sz="1500" dirty="0">
              <a:solidFill>
                <a:schemeClr val="tx1">
                  <a:lumMod val="75000"/>
                  <a:lumOff val="25000"/>
                </a:schemeClr>
              </a:solidFill>
              <a:latin typeface="微软雅黑" panose="020B0503020204020204" pitchFamily="34" charset="-122"/>
              <a:cs typeface="Arial" panose="020B0604020202020204" pitchFamily="34" charset="0"/>
              <a:sym typeface="+mn-lt"/>
            </a:endParaRPr>
          </a:p>
          <a:p>
            <a:pPr marL="171450" indent="-171450">
              <a:lnSpc>
                <a:spcPts val="3000"/>
              </a:lnSpc>
              <a:buFont typeface="Arial" panose="020B0604020202020204" pitchFamily="34" charset="0"/>
              <a:buChar char="•"/>
            </a:pPr>
            <a:r>
              <a:rPr lang="zh-CN" altLang="en-US" sz="1500" b="1" dirty="0">
                <a:solidFill>
                  <a:srgbClr val="48AFC8"/>
                </a:solidFill>
                <a:latin typeface="微软雅黑" panose="020B0503020204020204" pitchFamily="34" charset="-122"/>
                <a:cs typeface="Arial" panose="020B0604020202020204" pitchFamily="34" charset="0"/>
                <a:sym typeface="+mn-lt"/>
              </a:rPr>
              <a:t>让重疾险日常就能赔得到：</a:t>
            </a:r>
            <a:endParaRPr lang="en-US" altLang="zh-CN" sz="1500" b="1" dirty="0">
              <a:solidFill>
                <a:srgbClr val="48AFC8"/>
              </a:solidFill>
              <a:latin typeface="微软雅黑" panose="020B0503020204020204" pitchFamily="34" charset="-122"/>
              <a:cs typeface="Arial" panose="020B0604020202020204" pitchFamily="34" charset="0"/>
              <a:sym typeface="+mn-lt"/>
            </a:endParaRPr>
          </a:p>
          <a:p>
            <a:pPr>
              <a:lnSpc>
                <a:spcPts val="3000"/>
              </a:lnSpc>
              <a:spcAft>
                <a:spcPts val="1200"/>
              </a:spcAft>
            </a:pPr>
            <a:r>
              <a:rPr lang="zh-CN" altLang="en-US" sz="1500" dirty="0">
                <a:solidFill>
                  <a:schemeClr val="tx1">
                    <a:lumMod val="75000"/>
                    <a:lumOff val="25000"/>
                  </a:schemeClr>
                </a:solidFill>
                <a:latin typeface="微软雅黑" panose="020B0503020204020204" pitchFamily="34" charset="-122"/>
                <a:cs typeface="Arial" panose="020B0604020202020204" pitchFamily="34" charset="0"/>
                <a:sym typeface="+mn-lt"/>
              </a:rPr>
              <a:t>增设</a:t>
            </a:r>
            <a:r>
              <a:rPr lang="zh-CN" altLang="en-US" sz="1500" b="1" dirty="0">
                <a:solidFill>
                  <a:schemeClr val="tx1"/>
                </a:solidFill>
                <a:latin typeface="微软雅黑" panose="020B0503020204020204" pitchFamily="34" charset="-122"/>
                <a:cs typeface="Arial" panose="020B0604020202020204" pitchFamily="34" charset="0"/>
                <a:sym typeface="+mn-lt"/>
              </a:rPr>
              <a:t>一般医疗保险金</a:t>
            </a:r>
            <a:r>
              <a:rPr lang="zh-CN" altLang="en-US" sz="1500" dirty="0">
                <a:solidFill>
                  <a:schemeClr val="tx1">
                    <a:lumMod val="75000"/>
                    <a:lumOff val="25000"/>
                  </a:schemeClr>
                </a:solidFill>
                <a:latin typeface="微软雅黑" panose="020B0503020204020204" pitchFamily="34" charset="-122"/>
                <a:cs typeface="Arial" panose="020B0604020202020204" pitchFamily="34" charset="0"/>
                <a:sym typeface="+mn-lt"/>
              </a:rPr>
              <a:t>，可报销日常医疗保健费用</a:t>
            </a:r>
            <a:endParaRPr lang="zh-CN" altLang="en-US" sz="1500" dirty="0">
              <a:solidFill>
                <a:schemeClr val="tx1">
                  <a:lumMod val="75000"/>
                  <a:lumOff val="25000"/>
                </a:schemeClr>
              </a:solidFill>
              <a:latin typeface="微软雅黑" panose="020B0503020204020204" pitchFamily="34" charset="-122"/>
              <a:cs typeface="Arial" panose="020B0604020202020204" pitchFamily="34" charset="0"/>
              <a:sym typeface="+mn-lt"/>
            </a:endParaRPr>
          </a:p>
          <a:p>
            <a:pPr marL="171450" indent="-171450" algn="l">
              <a:lnSpc>
                <a:spcPts val="3000"/>
              </a:lnSpc>
              <a:buFont typeface="Arial" panose="020B0604020202020204" pitchFamily="34" charset="0"/>
              <a:buChar char="•"/>
            </a:pPr>
            <a:r>
              <a:rPr lang="zh-CN" altLang="en-US"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在重疾之后仍可继续保障</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l">
              <a:lnSpc>
                <a:spcPts val="3000"/>
              </a:lnSpc>
            </a:pP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1</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）一般医疗金未使用完的额度可</a:t>
            </a:r>
            <a:r>
              <a:rPr lang="zh-CN" altLang="en-US" sz="15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lt"/>
              </a:rPr>
              <a:t>终身累积，重疾后仍继续有效</a:t>
            </a:r>
            <a:r>
              <a:rPr lang="zh-CN" altLang="en-US" sz="1500"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rPr>
              <a:t>；</a:t>
            </a:r>
            <a:endParaRPr lang="en-US" altLang="zh-CN" sz="1500"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l">
              <a:lnSpc>
                <a:spcPts val="3000"/>
              </a:lnSpc>
              <a:spcAft>
                <a:spcPts val="1200"/>
              </a:spcAft>
            </a:pP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2</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）附加的中端医疗险，在</a:t>
            </a:r>
            <a:r>
              <a:rPr lang="zh-CN" altLang="en-US" sz="15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lt"/>
              </a:rPr>
              <a:t>重疾后仍可续保、仍可报销</a:t>
            </a:r>
            <a:endParaRPr lang="zh-CN" altLang="en-US" sz="1500"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endParaRPr>
          </a:p>
          <a:p>
            <a:pPr marL="171450" indent="-171450" algn="l">
              <a:lnSpc>
                <a:spcPts val="3000"/>
              </a:lnSpc>
              <a:buFont typeface="Arial" panose="020B0604020202020204" pitchFamily="34" charset="0"/>
              <a:buChar char="•"/>
            </a:pPr>
            <a:r>
              <a:rPr lang="zh-CN" altLang="en-US"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保险责任</a:t>
            </a:r>
            <a:r>
              <a:rPr lang="en-US" altLang="zh-CN"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松绑</a:t>
            </a:r>
            <a:r>
              <a:rPr lang="en-US" altLang="zh-CN"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1500" b="1" dirty="0">
                <a:solidFill>
                  <a:srgbClr val="48AFC8"/>
                </a:solidFill>
                <a:latin typeface="微软雅黑" panose="020B0503020204020204" pitchFamily="34" charset="-122"/>
                <a:ea typeface="微软雅黑" panose="020B0503020204020204" pitchFamily="34" charset="-122"/>
                <a:cs typeface="Arial" panose="020B0604020202020204" pitchFamily="34" charset="0"/>
                <a:sym typeface="+mn-lt"/>
              </a:rPr>
              <a:t>，降低投保价格门槛</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l">
              <a:lnSpc>
                <a:spcPts val="3000"/>
              </a:lnSpc>
            </a:pP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1</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）提供</a:t>
            </a:r>
            <a:r>
              <a:rPr lang="zh-CN" altLang="en-US" sz="15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lt"/>
              </a:rPr>
              <a:t>更友好的入门方案</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2.0%</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利率时代也能买重疾；</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algn="l">
              <a:lnSpc>
                <a:spcPts val="3000"/>
              </a:lnSpc>
            </a:pP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2</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）必选责任中用</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场景更丰富的医疗金</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责任代替轻中症</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graphicFrame>
        <p:nvGraphicFramePr>
          <p:cNvPr id="8" name="表格 7"/>
          <p:cNvGraphicFramePr>
            <a:graphicFrameLocks noGrp="1"/>
          </p:cNvGraphicFramePr>
          <p:nvPr>
            <p:custDataLst>
              <p:tags r:id="rId1"/>
            </p:custDataLst>
          </p:nvPr>
        </p:nvGraphicFramePr>
        <p:xfrm>
          <a:off x="6514368" y="2407285"/>
          <a:ext cx="4929505" cy="3669030"/>
        </p:xfrm>
        <a:graphic>
          <a:graphicData uri="http://schemas.openxmlformats.org/drawingml/2006/table">
            <a:tbl>
              <a:tblPr firstRow="1" bandRow="1">
                <a:tableStyleId>{87EA991F-CD50-45DB-8CAB-3F7A98A7633D}</a:tableStyleId>
              </a:tblPr>
              <a:tblGrid>
                <a:gridCol w="1489075"/>
                <a:gridCol w="3440430"/>
              </a:tblGrid>
              <a:tr h="368935">
                <a:tc gridSpan="2">
                  <a:txBody>
                    <a:bodyPr/>
                    <a:lstStyle/>
                    <a:p>
                      <a:pPr algn="ctr" fontAlgn="ctr">
                        <a:lnSpc>
                          <a:spcPct val="120000"/>
                        </a:lnSpc>
                        <a:buNone/>
                      </a:pPr>
                      <a:r>
                        <a:rPr lang="zh-CN" altLang="en-US" sz="1600" kern="0" spc="120" dirty="0">
                          <a:effectLst/>
                        </a:rPr>
                        <a:t>保险计划表</a:t>
                      </a:r>
                      <a:endParaRPr lang="zh-CN" altLang="en-US" sz="1600" kern="0" spc="120" dirty="0">
                        <a:effectLst/>
                      </a:endParaRPr>
                    </a:p>
                  </a:txBody>
                  <a:tcPr marL="254000" marR="254000" marT="25400" marB="25400" anchor="ctr"/>
                </a:tc>
                <a:tc hMerge="1">
                  <a:tcPr marL="68580" marR="68580" marT="0" marB="0" anchor="ctr"/>
                </a:tc>
              </a:tr>
              <a:tr h="330200">
                <a:tc rowSpan="4">
                  <a:txBody>
                    <a:bodyPr/>
                    <a:lstStyle/>
                    <a:p>
                      <a:pPr marL="0" algn="ctr" defTabSz="914400" rtl="0" eaLnBrk="1" fontAlgn="ctr" latinLnBrk="0" hangingPunct="1">
                        <a:lnSpc>
                          <a:spcPct val="120000"/>
                        </a:lnSpc>
                        <a:buNone/>
                      </a:pPr>
                      <a:r>
                        <a:rPr lang="zh-CN" altLang="en-US" sz="1400" b="1" kern="0" dirty="0">
                          <a:effectLst/>
                        </a:rPr>
                        <a:t>必选责任</a:t>
                      </a:r>
                      <a:endParaRPr lang="zh-CN" altLang="en-US" sz="1400" b="1" kern="0" dirty="0">
                        <a:effectLst/>
                      </a:endParaRPr>
                    </a:p>
                  </a:txBody>
                  <a:tcPr marL="254000" marR="254000" marT="25400" marB="25400" anchor="ctr"/>
                </a:tc>
                <a:tc>
                  <a:txBody>
                    <a:bodyPr/>
                    <a:lstStyle/>
                    <a:p>
                      <a:pPr marL="0" algn="ctr" defTabSz="914400" rtl="0" eaLnBrk="1" fontAlgn="ctr" latinLnBrk="0" hangingPunct="1">
                        <a:lnSpc>
                          <a:spcPct val="120000"/>
                        </a:lnSpc>
                        <a:buNone/>
                      </a:pPr>
                      <a:r>
                        <a:rPr lang="zh-CN" altLang="en-US" sz="1400" kern="0" dirty="0">
                          <a:effectLst/>
                        </a:rPr>
                        <a:t>重大疾病保险金</a:t>
                      </a:r>
                      <a:endParaRPr lang="zh-CN" altLang="en-US" sz="1400" kern="0" dirty="0">
                        <a:effectLst/>
                      </a:endParaRPr>
                    </a:p>
                  </a:txBody>
                  <a:tcPr marL="254000" marR="254000" marT="25400" marB="25400" anchor="ctr"/>
                </a:tc>
              </a:tr>
              <a:tr h="329565">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重大疾病豁免保险费</a:t>
                      </a:r>
                      <a:endParaRPr lang="zh-CN" altLang="en-US" sz="1400" kern="0" dirty="0">
                        <a:effectLst/>
                      </a:endParaRPr>
                    </a:p>
                  </a:txBody>
                  <a:tcPr marL="254000" marR="254000" marT="25400" marB="25400" anchor="ctr"/>
                </a:tc>
              </a:tr>
              <a:tr h="330200">
                <a:tc vMerge="1">
                  <a:tcPr marL="68580" marR="68580" marT="0" marB="0" anchor="ctr"/>
                </a:tc>
                <a:tc>
                  <a:txBody>
                    <a:bodyPr/>
                    <a:lstStyle/>
                    <a:p>
                      <a:pPr marL="0" algn="ctr" defTabSz="914400" rtl="0" eaLnBrk="1" fontAlgn="ctr" latinLnBrk="0" hangingPunct="1">
                        <a:lnSpc>
                          <a:spcPct val="120000"/>
                        </a:lnSpc>
                        <a:buNone/>
                      </a:pPr>
                      <a:r>
                        <a:rPr lang="zh-CN" altLang="en-US" sz="1400" b="1" kern="0" dirty="0">
                          <a:solidFill>
                            <a:srgbClr val="FF0000"/>
                          </a:solidFill>
                          <a:effectLst/>
                        </a:rPr>
                        <a:t>一般医疗保险金</a:t>
                      </a:r>
                      <a:endParaRPr lang="zh-CN" altLang="en-US" sz="1400" b="1" kern="0" dirty="0">
                        <a:solidFill>
                          <a:srgbClr val="FF0000"/>
                        </a:solidFill>
                        <a:effectLst/>
                      </a:endParaRPr>
                    </a:p>
                  </a:txBody>
                  <a:tcPr marL="254000" marR="254000" marT="25400" marB="25400" anchor="ctr"/>
                </a:tc>
              </a:tr>
              <a:tr h="330200">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健康管理服务</a:t>
                      </a:r>
                      <a:endParaRPr lang="zh-CN" altLang="en-US" sz="1400" kern="0" dirty="0">
                        <a:effectLst/>
                      </a:endParaRPr>
                    </a:p>
                  </a:txBody>
                  <a:tcPr marL="254000" marR="254000" marT="25400" marB="25400" anchor="ctr"/>
                </a:tc>
              </a:tr>
              <a:tr h="330200">
                <a:tc rowSpan="5">
                  <a:txBody>
                    <a:bodyPr/>
                    <a:lstStyle/>
                    <a:p>
                      <a:pPr marL="0" algn="ctr" defTabSz="914400" rtl="0" eaLnBrk="1" fontAlgn="ctr" latinLnBrk="0" hangingPunct="1">
                        <a:lnSpc>
                          <a:spcPct val="120000"/>
                        </a:lnSpc>
                        <a:buNone/>
                      </a:pPr>
                      <a:r>
                        <a:rPr lang="zh-CN" altLang="en-US" sz="1400" b="1" kern="0" dirty="0">
                          <a:effectLst/>
                        </a:rPr>
                        <a:t>可选责任</a:t>
                      </a:r>
                      <a:endParaRPr lang="zh-CN" altLang="en-US" sz="1400" b="1" kern="0" dirty="0">
                        <a:effectLst/>
                      </a:endParaRPr>
                    </a:p>
                  </a:txBody>
                  <a:tcPr marL="254000" marR="254000" marT="25400" marB="25400" anchor="ctr"/>
                </a:tc>
                <a:tc>
                  <a:txBody>
                    <a:bodyPr/>
                    <a:lstStyle/>
                    <a:p>
                      <a:pPr marL="0" algn="ctr" defTabSz="914400" rtl="0" eaLnBrk="1" fontAlgn="ctr" latinLnBrk="0" hangingPunct="1">
                        <a:lnSpc>
                          <a:spcPct val="120000"/>
                        </a:lnSpc>
                        <a:buNone/>
                      </a:pPr>
                      <a:r>
                        <a:rPr lang="zh-CN" altLang="en-US" sz="1400" kern="0" dirty="0">
                          <a:effectLst/>
                        </a:rPr>
                        <a:t>轻度疾病保险金</a:t>
                      </a:r>
                      <a:endParaRPr lang="zh-CN" altLang="en-US" sz="1400" kern="0" dirty="0">
                        <a:effectLst/>
                      </a:endParaRPr>
                    </a:p>
                  </a:txBody>
                  <a:tcPr marL="254000" marR="254000" marT="25400" marB="25400" anchor="ctr"/>
                </a:tc>
              </a:tr>
              <a:tr h="329565">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中度疾病保险金</a:t>
                      </a:r>
                      <a:endParaRPr lang="zh-CN" altLang="en-US" sz="1400" kern="0" dirty="0">
                        <a:effectLst/>
                      </a:endParaRPr>
                    </a:p>
                  </a:txBody>
                  <a:tcPr marL="254000" marR="254000" marT="25400" marB="25400" anchor="ctr"/>
                </a:tc>
              </a:tr>
              <a:tr h="330200">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身故或全残保险金</a:t>
                      </a:r>
                      <a:endParaRPr lang="zh-CN" altLang="en-US" sz="1400" kern="0" dirty="0">
                        <a:effectLst/>
                      </a:endParaRPr>
                    </a:p>
                  </a:txBody>
                  <a:tcPr marL="254000" marR="254000" marT="25400" marB="25400" anchor="ctr"/>
                </a:tc>
              </a:tr>
              <a:tr h="330200">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轻度疾病豁免保险费</a:t>
                      </a:r>
                      <a:endParaRPr lang="zh-CN" altLang="en-US" sz="1400" kern="0" dirty="0">
                        <a:effectLst/>
                      </a:endParaRPr>
                    </a:p>
                  </a:txBody>
                  <a:tcPr marL="254000" marR="254000" marT="25400" marB="25400" anchor="ctr"/>
                </a:tc>
              </a:tr>
              <a:tr h="329565">
                <a:tc vMerge="1">
                  <a:tcPr marL="68580" marR="68580" marT="0" marB="0" anchor="ctr"/>
                </a:tc>
                <a:tc>
                  <a:txBody>
                    <a:bodyPr/>
                    <a:lstStyle/>
                    <a:p>
                      <a:pPr marL="0" algn="ctr" defTabSz="914400" rtl="0" eaLnBrk="1" fontAlgn="ctr" latinLnBrk="0" hangingPunct="1">
                        <a:lnSpc>
                          <a:spcPct val="120000"/>
                        </a:lnSpc>
                        <a:buNone/>
                      </a:pPr>
                      <a:r>
                        <a:rPr lang="zh-CN" altLang="en-US" sz="1400" kern="0" dirty="0">
                          <a:effectLst/>
                        </a:rPr>
                        <a:t>中度疾病豁免保险费</a:t>
                      </a:r>
                      <a:endParaRPr lang="zh-CN" altLang="en-US" sz="1400" kern="0" dirty="0">
                        <a:effectLst/>
                      </a:endParaRPr>
                    </a:p>
                  </a:txBody>
                  <a:tcPr marL="254000" marR="254000" marT="25400" marB="25400" anchor="ctr"/>
                </a:tc>
              </a:tr>
              <a:tr h="330200">
                <a:tc>
                  <a:txBody>
                    <a:bodyPr/>
                    <a:lstStyle/>
                    <a:p>
                      <a:pPr marL="0" algn="ctr" defTabSz="914400" rtl="0" eaLnBrk="1" fontAlgn="ctr" latinLnBrk="0" hangingPunct="1">
                        <a:lnSpc>
                          <a:spcPct val="120000"/>
                        </a:lnSpc>
                        <a:buNone/>
                      </a:pPr>
                      <a:r>
                        <a:rPr lang="zh-CN" altLang="en-US" sz="1400" b="1" kern="0" dirty="0">
                          <a:effectLst/>
                        </a:rPr>
                        <a:t>附加险</a:t>
                      </a:r>
                      <a:endParaRPr lang="zh-CN" altLang="en-US" sz="1400" b="1" kern="0" dirty="0">
                        <a:effectLst/>
                      </a:endParaRPr>
                    </a:p>
                  </a:txBody>
                  <a:tcPr marL="254000" marR="254000" marT="25400" marB="25400" anchor="ctr"/>
                </a:tc>
                <a:tc>
                  <a:txBody>
                    <a:bodyPr/>
                    <a:lstStyle/>
                    <a:p>
                      <a:pPr marL="0" algn="ctr" defTabSz="914400" rtl="0" eaLnBrk="1" fontAlgn="ctr" latinLnBrk="0" hangingPunct="1">
                        <a:lnSpc>
                          <a:spcPct val="120000"/>
                        </a:lnSpc>
                        <a:buNone/>
                      </a:pPr>
                      <a:r>
                        <a:rPr lang="zh-CN" altLang="en-US" sz="1400" b="1" kern="0" dirty="0">
                          <a:solidFill>
                            <a:srgbClr val="FF0000"/>
                          </a:solidFill>
                          <a:effectLst/>
                        </a:rPr>
                        <a:t>长期医疗保险（费率可调）（互联网）</a:t>
                      </a:r>
                      <a:endParaRPr lang="zh-CN" altLang="en-US" sz="1400" b="1" kern="0" dirty="0">
                        <a:solidFill>
                          <a:srgbClr val="FF0000"/>
                        </a:solidFill>
                        <a:effectLst/>
                      </a:endParaRPr>
                    </a:p>
                  </a:txBody>
                  <a:tcPr marL="254000" marR="254000" marT="25400" marB="25400" anchor="ctr"/>
                </a:tc>
              </a:tr>
            </a:tbl>
          </a:graphicData>
        </a:graphic>
      </p:graphicFrame>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15370" y="638437"/>
            <a:ext cx="5761259" cy="461665"/>
          </a:xfrm>
          <a:prstGeom prst="rect">
            <a:avLst/>
          </a:prstGeom>
          <a:solidFill>
            <a:schemeClr val="bg1"/>
          </a:solidFill>
        </p:spPr>
        <p:txBody>
          <a:bodyPr wrap="square" rtlCol="0">
            <a:spAutoFit/>
          </a:bodyPr>
          <a:lstStyle/>
          <a:p>
            <a:pPr>
              <a:buClrTx/>
              <a:buSzTx/>
              <a:buFontTx/>
            </a:pPr>
            <a:endParaRPr kumimoji="1" lang="zh-CN" altLang="en-US" sz="2400" b="1" dirty="0">
              <a:gradFill>
                <a:gsLst>
                  <a:gs pos="0">
                    <a:srgbClr val="4874CB"/>
                  </a:gs>
                  <a:gs pos="100000">
                    <a:srgbClr val="30C0B4"/>
                  </a:gs>
                </a:gsLst>
                <a:lin ang="5400000" scaled="1"/>
              </a:gradFill>
              <a:latin typeface="+mn-ea"/>
              <a:sym typeface="+mn-ea"/>
            </a:endParaRPr>
          </a:p>
        </p:txBody>
      </p:sp>
      <p:graphicFrame>
        <p:nvGraphicFramePr>
          <p:cNvPr id="20" name="表格 19"/>
          <p:cNvGraphicFramePr>
            <a:graphicFrameLocks noGrp="1"/>
          </p:cNvGraphicFramePr>
          <p:nvPr/>
        </p:nvGraphicFramePr>
        <p:xfrm>
          <a:off x="232411" y="1406650"/>
          <a:ext cx="5330189" cy="4812912"/>
        </p:xfrm>
        <a:graphic>
          <a:graphicData uri="http://schemas.openxmlformats.org/drawingml/2006/table">
            <a:tbl>
              <a:tblPr firstRow="1" firstCol="1" bandRow="1">
                <a:tableStyleId>{5FD0F851-EC5A-4D38-B0AD-8093EC10F338}</a:tableStyleId>
              </a:tblPr>
              <a:tblGrid>
                <a:gridCol w="1152538"/>
                <a:gridCol w="4177651"/>
              </a:tblGrid>
              <a:tr h="321172">
                <a:tc>
                  <a:txBody>
                    <a:bodyPr/>
                    <a:lstStyle/>
                    <a:p>
                      <a:pPr algn="ctr" fontAlgn="ctr">
                        <a:lnSpc>
                          <a:spcPct val="100000"/>
                        </a:lnSpc>
                        <a:buNone/>
                      </a:pP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algn="ctr" fontAlgn="ctr">
                        <a:lnSpc>
                          <a:spcPct val="100000"/>
                        </a:lnSpc>
                        <a:buNone/>
                      </a:pPr>
                      <a:r>
                        <a:rPr lang="zh-CN" altLang="en-US" sz="1600" kern="0" dirty="0">
                          <a:solidFill>
                            <a:schemeClr val="tx1"/>
                          </a:solidFill>
                          <a:effectLst/>
                          <a:latin typeface="+mn-ea"/>
                          <a:ea typeface="+mn-ea"/>
                          <a:cs typeface="Times New Roman" panose="02020603050405020304" pitchFamily="18" charset="0"/>
                        </a:rPr>
                        <a:t>瑞星保</a:t>
                      </a:r>
                      <a:endParaRPr lang="zh-CN" sz="1600" kern="100" dirty="0">
                        <a:solidFill>
                          <a:schemeClr val="tx1"/>
                        </a:solidFill>
                        <a:effectLst/>
                        <a:latin typeface="+mn-ea"/>
                        <a:ea typeface="+mn-ea"/>
                        <a:cs typeface="Times New Roman" panose="02020603050405020304" pitchFamily="18" charset="0"/>
                      </a:endParaRPr>
                    </a:p>
                  </a:txBody>
                  <a:tcPr marL="144000" marR="144000" marT="0" marB="0" anchor="ctr"/>
                </a:tc>
              </a:tr>
              <a:tr h="270992">
                <a:tc>
                  <a:txBody>
                    <a:bodyPr/>
                    <a:lstStyle/>
                    <a:p>
                      <a:pPr algn="ctr" fontAlgn="ctr">
                        <a:lnSpc>
                          <a:spcPct val="100000"/>
                        </a:lnSpc>
                        <a:buNone/>
                      </a:pPr>
                      <a:r>
                        <a:rPr lang="zh-CN" sz="1400" kern="0" dirty="0">
                          <a:solidFill>
                            <a:schemeClr val="tx1"/>
                          </a:solidFill>
                          <a:effectLst/>
                          <a:latin typeface="+mn-ea"/>
                          <a:ea typeface="+mn-ea"/>
                        </a:rPr>
                        <a:t>投保年龄</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algn="ctr" fontAlgn="ctr">
                        <a:lnSpc>
                          <a:spcPct val="100000"/>
                        </a:lnSpc>
                        <a:buNone/>
                      </a:pPr>
                      <a:r>
                        <a:rPr lang="en-US" sz="1400" kern="0" dirty="0">
                          <a:solidFill>
                            <a:schemeClr val="tx1"/>
                          </a:solidFill>
                          <a:effectLst/>
                          <a:latin typeface="+mn-ea"/>
                          <a:ea typeface="+mn-ea"/>
                        </a:rPr>
                        <a:t>0-60</a:t>
                      </a:r>
                      <a:r>
                        <a:rPr lang="zh-CN" sz="1400" kern="0" dirty="0">
                          <a:solidFill>
                            <a:schemeClr val="tx1"/>
                          </a:solidFill>
                          <a:effectLst/>
                          <a:latin typeface="+mn-ea"/>
                          <a:ea typeface="+mn-ea"/>
                        </a:rPr>
                        <a:t>周岁</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270992">
                <a:tc>
                  <a:txBody>
                    <a:bodyPr/>
                    <a:lstStyle/>
                    <a:p>
                      <a:pPr algn="ctr" fontAlgn="ctr">
                        <a:lnSpc>
                          <a:spcPct val="100000"/>
                        </a:lnSpc>
                        <a:buNone/>
                      </a:pPr>
                      <a:r>
                        <a:rPr lang="zh-CN" sz="1400" kern="0" dirty="0">
                          <a:solidFill>
                            <a:schemeClr val="tx1"/>
                          </a:solidFill>
                          <a:effectLst/>
                          <a:latin typeface="+mn-ea"/>
                          <a:ea typeface="+mn-ea"/>
                        </a:rPr>
                        <a:t>保障期限</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algn="ctr" fontAlgn="ctr">
                        <a:lnSpc>
                          <a:spcPct val="100000"/>
                        </a:lnSpc>
                        <a:buNone/>
                      </a:pPr>
                      <a:r>
                        <a:rPr lang="zh-CN" sz="1400" kern="0" dirty="0">
                          <a:solidFill>
                            <a:schemeClr val="tx1"/>
                          </a:solidFill>
                          <a:effectLst/>
                          <a:latin typeface="+mn-ea"/>
                          <a:ea typeface="+mn-ea"/>
                        </a:rPr>
                        <a:t>终身</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270992">
                <a:tc>
                  <a:txBody>
                    <a:bodyPr/>
                    <a:lstStyle/>
                    <a:p>
                      <a:pPr algn="ctr" fontAlgn="ctr">
                        <a:lnSpc>
                          <a:spcPct val="100000"/>
                        </a:lnSpc>
                        <a:buNone/>
                      </a:pPr>
                      <a:r>
                        <a:rPr lang="zh-CN" altLang="en-US" sz="1400" kern="100" dirty="0">
                          <a:solidFill>
                            <a:schemeClr val="tx1"/>
                          </a:solidFill>
                          <a:effectLst/>
                          <a:latin typeface="+mn-ea"/>
                          <a:ea typeface="+mn-ea"/>
                          <a:cs typeface="Times New Roman" panose="02020603050405020304" pitchFamily="18" charset="0"/>
                        </a:rPr>
                        <a:t>可选医院</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algn="ctr" fontAlgn="ctr">
                        <a:lnSpc>
                          <a:spcPct val="100000"/>
                        </a:lnSpc>
                        <a:buNone/>
                      </a:pPr>
                      <a:r>
                        <a:rPr lang="zh-CN" altLang="en-US" sz="1400" kern="100" dirty="0">
                          <a:solidFill>
                            <a:schemeClr val="tx1"/>
                          </a:solidFill>
                          <a:effectLst/>
                          <a:latin typeface="+mn-ea"/>
                          <a:ea typeface="+mn-ea"/>
                          <a:cs typeface="Times New Roman" panose="02020603050405020304" pitchFamily="18" charset="0"/>
                        </a:rPr>
                        <a:t>仅瑞金医院</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1320731">
                <a:tc>
                  <a:txBody>
                    <a:bodyPr/>
                    <a:lstStyle/>
                    <a:p>
                      <a:pPr algn="ctr" fontAlgn="ctr">
                        <a:lnSpc>
                          <a:spcPct val="100000"/>
                        </a:lnSpc>
                        <a:buNone/>
                      </a:pPr>
                      <a:r>
                        <a:rPr lang="zh-CN" sz="1400" kern="0" dirty="0">
                          <a:solidFill>
                            <a:schemeClr val="tx1"/>
                          </a:solidFill>
                          <a:effectLst/>
                          <a:latin typeface="+mn-ea"/>
                          <a:ea typeface="+mn-ea"/>
                        </a:rPr>
                        <a:t>必选责任</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marL="342900" lvl="0" indent="-342900" algn="just" fontAlgn="ctr">
                        <a:lnSpc>
                          <a:spcPct val="100000"/>
                        </a:lnSpc>
                        <a:buFont typeface="+mj-lt"/>
                        <a:buAutoNum type="arabicPeriod"/>
                      </a:pPr>
                      <a:r>
                        <a:rPr lang="zh-CN" sz="1400" b="1" kern="0" dirty="0">
                          <a:solidFill>
                            <a:schemeClr val="tx1"/>
                          </a:solidFill>
                          <a:effectLst/>
                          <a:latin typeface="+mn-ea"/>
                          <a:ea typeface="+mn-ea"/>
                        </a:rPr>
                        <a:t>重疾：</a:t>
                      </a:r>
                      <a:r>
                        <a:rPr lang="en-US" sz="1400" kern="0" dirty="0">
                          <a:solidFill>
                            <a:schemeClr val="tx1"/>
                          </a:solidFill>
                          <a:effectLst/>
                          <a:latin typeface="+mn-ea"/>
                          <a:ea typeface="+mn-ea"/>
                        </a:rPr>
                        <a:t>120</a:t>
                      </a:r>
                      <a:r>
                        <a:rPr lang="zh-CN" sz="1400" kern="0" dirty="0">
                          <a:solidFill>
                            <a:schemeClr val="tx1"/>
                          </a:solidFill>
                          <a:effectLst/>
                          <a:latin typeface="+mn-ea"/>
                          <a:ea typeface="+mn-ea"/>
                        </a:rPr>
                        <a:t>种，</a:t>
                      </a:r>
                      <a:r>
                        <a:rPr lang="zh-CN" altLang="en-US" sz="1400" kern="0" dirty="0">
                          <a:solidFill>
                            <a:schemeClr val="tx1"/>
                          </a:solidFill>
                          <a:effectLst/>
                          <a:latin typeface="+mn-ea"/>
                          <a:ea typeface="+mn-ea"/>
                        </a:rPr>
                        <a:t>保</a:t>
                      </a:r>
                      <a:r>
                        <a:rPr lang="en-US" sz="1400" kern="0" dirty="0">
                          <a:solidFill>
                            <a:schemeClr val="tx1"/>
                          </a:solidFill>
                          <a:effectLst/>
                          <a:latin typeface="+mn-ea"/>
                          <a:ea typeface="+mn-ea"/>
                        </a:rPr>
                        <a:t>1</a:t>
                      </a:r>
                      <a:r>
                        <a:rPr lang="zh-CN" sz="1400" kern="0" dirty="0">
                          <a:solidFill>
                            <a:schemeClr val="tx1"/>
                          </a:solidFill>
                          <a:effectLst/>
                          <a:latin typeface="+mn-ea"/>
                          <a:ea typeface="+mn-ea"/>
                        </a:rPr>
                        <a:t>次</a:t>
                      </a:r>
                      <a:r>
                        <a:rPr lang="zh-CN" altLang="en-US" sz="1400" kern="0" dirty="0">
                          <a:solidFill>
                            <a:schemeClr val="tx1"/>
                          </a:solidFill>
                          <a:effectLst/>
                          <a:latin typeface="+mn-ea"/>
                          <a:ea typeface="+mn-ea"/>
                        </a:rPr>
                        <a:t>，赔</a:t>
                      </a:r>
                      <a:r>
                        <a:rPr lang="en-US" altLang="zh-CN" sz="1400" kern="0" dirty="0">
                          <a:solidFill>
                            <a:schemeClr val="tx1"/>
                          </a:solidFill>
                          <a:effectLst/>
                          <a:latin typeface="+mn-ea"/>
                          <a:ea typeface="+mn-ea"/>
                        </a:rPr>
                        <a:t>10</a:t>
                      </a:r>
                      <a:r>
                        <a:rPr lang="zh-CN" altLang="en-US" sz="1400" kern="0" dirty="0">
                          <a:solidFill>
                            <a:schemeClr val="tx1"/>
                          </a:solidFill>
                          <a:effectLst/>
                          <a:latin typeface="+mn-ea"/>
                          <a:ea typeface="+mn-ea"/>
                        </a:rPr>
                        <a:t>万</a:t>
                      </a:r>
                      <a:endParaRPr lang="zh-CN" sz="1400" kern="100" dirty="0">
                        <a:solidFill>
                          <a:schemeClr val="tx1"/>
                        </a:solidFill>
                        <a:effectLst/>
                        <a:latin typeface="+mn-ea"/>
                        <a:ea typeface="+mn-ea"/>
                      </a:endParaRPr>
                    </a:p>
                    <a:p>
                      <a:pPr marL="342900" lvl="0" indent="-342900" algn="just" fontAlgn="ctr">
                        <a:lnSpc>
                          <a:spcPct val="100000"/>
                        </a:lnSpc>
                        <a:buFont typeface="+mj-lt"/>
                        <a:buAutoNum type="arabicPeriod"/>
                      </a:pPr>
                      <a:r>
                        <a:rPr lang="zh-CN" sz="1400" b="1" kern="0" dirty="0">
                          <a:solidFill>
                            <a:schemeClr val="tx1"/>
                          </a:solidFill>
                          <a:effectLst/>
                          <a:latin typeface="+mn-ea"/>
                          <a:ea typeface="+mn-ea"/>
                        </a:rPr>
                        <a:t>轻疾：</a:t>
                      </a:r>
                      <a:r>
                        <a:rPr lang="en-US" sz="1400" kern="0" dirty="0">
                          <a:solidFill>
                            <a:schemeClr val="tx1"/>
                          </a:solidFill>
                          <a:effectLst/>
                          <a:latin typeface="+mn-ea"/>
                          <a:ea typeface="+mn-ea"/>
                        </a:rPr>
                        <a:t>45</a:t>
                      </a:r>
                      <a:r>
                        <a:rPr lang="zh-CN" sz="1400" kern="0" dirty="0">
                          <a:solidFill>
                            <a:schemeClr val="tx1"/>
                          </a:solidFill>
                          <a:effectLst/>
                          <a:latin typeface="+mn-ea"/>
                          <a:ea typeface="+mn-ea"/>
                        </a:rPr>
                        <a:t>种，</a:t>
                      </a:r>
                      <a:r>
                        <a:rPr lang="zh-CN" altLang="en-US" sz="1400" kern="0" dirty="0">
                          <a:solidFill>
                            <a:schemeClr val="tx1"/>
                          </a:solidFill>
                          <a:effectLst/>
                          <a:latin typeface="+mn-ea"/>
                          <a:ea typeface="+mn-ea"/>
                        </a:rPr>
                        <a:t>保</a:t>
                      </a:r>
                      <a:r>
                        <a:rPr lang="en-US" sz="1400" kern="0" dirty="0">
                          <a:solidFill>
                            <a:schemeClr val="tx1"/>
                          </a:solidFill>
                          <a:effectLst/>
                          <a:latin typeface="+mn-ea"/>
                          <a:ea typeface="+mn-ea"/>
                        </a:rPr>
                        <a:t>4</a:t>
                      </a:r>
                      <a:r>
                        <a:rPr lang="zh-CN" sz="1400" kern="0" dirty="0">
                          <a:solidFill>
                            <a:schemeClr val="tx1"/>
                          </a:solidFill>
                          <a:effectLst/>
                          <a:latin typeface="+mn-ea"/>
                          <a:ea typeface="+mn-ea"/>
                        </a:rPr>
                        <a:t>次</a:t>
                      </a:r>
                      <a:r>
                        <a:rPr lang="zh-CN" altLang="en-US" sz="1400" kern="0" dirty="0">
                          <a:solidFill>
                            <a:schemeClr val="tx1"/>
                          </a:solidFill>
                          <a:effectLst/>
                          <a:latin typeface="+mn-ea"/>
                          <a:ea typeface="+mn-ea"/>
                        </a:rPr>
                        <a:t>，每次赔</a:t>
                      </a:r>
                      <a:r>
                        <a:rPr lang="en-US" altLang="zh-CN" sz="1400" kern="0" dirty="0">
                          <a:solidFill>
                            <a:schemeClr val="tx1"/>
                          </a:solidFill>
                          <a:effectLst/>
                          <a:latin typeface="+mn-ea"/>
                          <a:ea typeface="+mn-ea"/>
                        </a:rPr>
                        <a:t>3</a:t>
                      </a:r>
                      <a:r>
                        <a:rPr lang="zh-CN" altLang="en-US" sz="1400" kern="0" dirty="0">
                          <a:solidFill>
                            <a:schemeClr val="tx1"/>
                          </a:solidFill>
                          <a:effectLst/>
                          <a:latin typeface="+mn-ea"/>
                          <a:ea typeface="+mn-ea"/>
                        </a:rPr>
                        <a:t>万</a:t>
                      </a:r>
                      <a:endParaRPr lang="zh-CN" sz="1400" kern="100" dirty="0">
                        <a:solidFill>
                          <a:schemeClr val="tx1"/>
                        </a:solidFill>
                        <a:effectLst/>
                        <a:latin typeface="+mn-ea"/>
                        <a:ea typeface="+mn-ea"/>
                      </a:endParaRPr>
                    </a:p>
                    <a:p>
                      <a:pPr marL="342900" lvl="0" indent="-342900" algn="just" fontAlgn="ctr">
                        <a:lnSpc>
                          <a:spcPct val="100000"/>
                        </a:lnSpc>
                        <a:buFont typeface="+mj-lt"/>
                        <a:buAutoNum type="arabicPeriod"/>
                      </a:pPr>
                      <a:r>
                        <a:rPr lang="zh-CN" sz="1400" b="1" kern="0" dirty="0">
                          <a:solidFill>
                            <a:schemeClr val="tx1"/>
                          </a:solidFill>
                          <a:effectLst/>
                          <a:latin typeface="+mn-ea"/>
                          <a:ea typeface="+mn-ea"/>
                        </a:rPr>
                        <a:t>中症：</a:t>
                      </a:r>
                      <a:r>
                        <a:rPr lang="en-US" sz="1400" kern="0" dirty="0">
                          <a:solidFill>
                            <a:schemeClr val="tx1"/>
                          </a:solidFill>
                          <a:effectLst/>
                          <a:latin typeface="+mn-ea"/>
                          <a:ea typeface="+mn-ea"/>
                        </a:rPr>
                        <a:t>30</a:t>
                      </a:r>
                      <a:r>
                        <a:rPr lang="zh-CN" sz="1400" kern="0" dirty="0">
                          <a:solidFill>
                            <a:schemeClr val="tx1"/>
                          </a:solidFill>
                          <a:effectLst/>
                          <a:latin typeface="+mn-ea"/>
                          <a:ea typeface="+mn-ea"/>
                        </a:rPr>
                        <a:t>种，</a:t>
                      </a:r>
                      <a:r>
                        <a:rPr lang="zh-CN" altLang="en-US" sz="1400" kern="0" dirty="0">
                          <a:solidFill>
                            <a:schemeClr val="tx1"/>
                          </a:solidFill>
                          <a:effectLst/>
                          <a:latin typeface="+mn-ea"/>
                          <a:ea typeface="+mn-ea"/>
                        </a:rPr>
                        <a:t>保</a:t>
                      </a:r>
                      <a:r>
                        <a:rPr lang="en-US" sz="1400" kern="0" dirty="0">
                          <a:solidFill>
                            <a:schemeClr val="tx1"/>
                          </a:solidFill>
                          <a:effectLst/>
                          <a:latin typeface="+mn-ea"/>
                          <a:ea typeface="+mn-ea"/>
                        </a:rPr>
                        <a:t>2</a:t>
                      </a:r>
                      <a:r>
                        <a:rPr lang="zh-CN" sz="1400" kern="0" dirty="0">
                          <a:solidFill>
                            <a:schemeClr val="tx1"/>
                          </a:solidFill>
                          <a:effectLst/>
                          <a:latin typeface="+mn-ea"/>
                          <a:ea typeface="+mn-ea"/>
                        </a:rPr>
                        <a:t>次</a:t>
                      </a:r>
                      <a:r>
                        <a:rPr lang="zh-CN" altLang="en-US" sz="1400" kern="0" dirty="0">
                          <a:solidFill>
                            <a:schemeClr val="tx1"/>
                          </a:solidFill>
                          <a:effectLst/>
                          <a:latin typeface="+mn-ea"/>
                          <a:ea typeface="+mn-ea"/>
                        </a:rPr>
                        <a:t>，每次赔</a:t>
                      </a:r>
                      <a:r>
                        <a:rPr lang="en-US" altLang="zh-CN" sz="1400" kern="0" dirty="0">
                          <a:solidFill>
                            <a:schemeClr val="tx1"/>
                          </a:solidFill>
                          <a:effectLst/>
                          <a:latin typeface="+mn-ea"/>
                          <a:ea typeface="+mn-ea"/>
                        </a:rPr>
                        <a:t>6</a:t>
                      </a:r>
                      <a:r>
                        <a:rPr lang="zh-CN" altLang="en-US" sz="1400" kern="0" dirty="0">
                          <a:solidFill>
                            <a:schemeClr val="tx1"/>
                          </a:solidFill>
                          <a:effectLst/>
                          <a:latin typeface="+mn-ea"/>
                          <a:ea typeface="+mn-ea"/>
                        </a:rPr>
                        <a:t>万</a:t>
                      </a:r>
                      <a:endParaRPr lang="en-US" altLang="zh-CN" sz="1400" b="1" kern="0" dirty="0">
                        <a:solidFill>
                          <a:schemeClr val="tx1"/>
                        </a:solidFill>
                        <a:effectLst/>
                        <a:latin typeface="+mn-ea"/>
                        <a:ea typeface="+mn-ea"/>
                      </a:endParaRPr>
                    </a:p>
                    <a:p>
                      <a:pPr marL="0" lvl="0" indent="0" algn="just" fontAlgn="ctr">
                        <a:lnSpc>
                          <a:spcPct val="100000"/>
                        </a:lnSpc>
                        <a:buFont typeface="+mj-lt"/>
                        <a:buNone/>
                      </a:pPr>
                      <a:r>
                        <a:rPr lang="zh-CN" altLang="en-US" sz="1400" b="0" kern="0" dirty="0">
                          <a:solidFill>
                            <a:schemeClr val="tx1"/>
                          </a:solidFill>
                          <a:effectLst/>
                          <a:latin typeface="+mn-ea"/>
                          <a:ea typeface="+mn-ea"/>
                        </a:rPr>
                        <a:t>确诊疾病后，免交剩余保费</a:t>
                      </a:r>
                      <a:endParaRPr lang="zh-CN" sz="1400" b="0" kern="100" dirty="0">
                        <a:solidFill>
                          <a:schemeClr val="tx1"/>
                        </a:solidFill>
                        <a:effectLst/>
                        <a:latin typeface="+mn-ea"/>
                        <a:ea typeface="+mn-ea"/>
                      </a:endParaRPr>
                    </a:p>
                  </a:txBody>
                  <a:tcPr marL="144000" marR="144000" marT="0" marB="0" anchor="ctr"/>
                </a:tc>
              </a:tr>
              <a:tr h="1166606">
                <a:tc>
                  <a:txBody>
                    <a:bodyPr/>
                    <a:lstStyle/>
                    <a:p>
                      <a:pPr algn="ctr" fontAlgn="ctr">
                        <a:lnSpc>
                          <a:spcPct val="100000"/>
                        </a:lnSpc>
                        <a:buNone/>
                      </a:pPr>
                      <a:r>
                        <a:rPr lang="zh-CN" sz="1400" kern="0" dirty="0">
                          <a:solidFill>
                            <a:schemeClr val="tx1"/>
                          </a:solidFill>
                          <a:effectLst/>
                          <a:latin typeface="+mn-ea"/>
                          <a:ea typeface="+mn-ea"/>
                        </a:rPr>
                        <a:t>可选责任</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marL="342900" indent="-342900" algn="just" fontAlgn="ctr">
                        <a:lnSpc>
                          <a:spcPct val="100000"/>
                        </a:lnSpc>
                        <a:buFont typeface="+mj-lt"/>
                        <a:buAutoNum type="arabicPeriod"/>
                      </a:pPr>
                      <a:r>
                        <a:rPr lang="zh-CN" sz="1400" b="1" kern="0" dirty="0">
                          <a:solidFill>
                            <a:schemeClr val="accent6"/>
                          </a:solidFill>
                          <a:effectLst/>
                          <a:latin typeface="+mn-ea"/>
                          <a:ea typeface="+mn-ea"/>
                        </a:rPr>
                        <a:t>二次恶性肿瘤</a:t>
                      </a:r>
                      <a:r>
                        <a:rPr lang="zh-CN" sz="1400" kern="0" dirty="0">
                          <a:solidFill>
                            <a:schemeClr val="accent6"/>
                          </a:solidFill>
                          <a:effectLst/>
                          <a:latin typeface="+mn-ea"/>
                          <a:ea typeface="+mn-ea"/>
                        </a:rPr>
                        <a:t>：</a:t>
                      </a:r>
                      <a:r>
                        <a:rPr lang="zh-CN" altLang="en-US" sz="1400" kern="0" dirty="0">
                          <a:solidFill>
                            <a:schemeClr val="accent6"/>
                          </a:solidFill>
                          <a:effectLst/>
                          <a:latin typeface="+mn-ea"/>
                          <a:ea typeface="+mn-ea"/>
                        </a:rPr>
                        <a:t>额外赔</a:t>
                      </a:r>
                      <a:r>
                        <a:rPr lang="en-US" altLang="zh-CN" sz="1400" kern="0" dirty="0">
                          <a:solidFill>
                            <a:schemeClr val="accent6"/>
                          </a:solidFill>
                          <a:effectLst/>
                          <a:latin typeface="+mn-ea"/>
                          <a:ea typeface="+mn-ea"/>
                        </a:rPr>
                        <a:t>20</a:t>
                      </a:r>
                      <a:r>
                        <a:rPr lang="zh-CN" altLang="en-US" sz="1400" kern="0" dirty="0">
                          <a:solidFill>
                            <a:schemeClr val="accent6"/>
                          </a:solidFill>
                          <a:effectLst/>
                          <a:latin typeface="+mn-ea"/>
                          <a:ea typeface="+mn-ea"/>
                        </a:rPr>
                        <a:t>万</a:t>
                      </a:r>
                      <a:endParaRPr lang="en-US" altLang="zh-CN" sz="1400" kern="100" dirty="0">
                        <a:solidFill>
                          <a:schemeClr val="accent6"/>
                        </a:solidFill>
                        <a:effectLst/>
                        <a:latin typeface="+mn-ea"/>
                        <a:ea typeface="+mn-ea"/>
                      </a:endParaRPr>
                    </a:p>
                    <a:p>
                      <a:pPr marL="342900" indent="-342900" algn="just" fontAlgn="ctr">
                        <a:lnSpc>
                          <a:spcPct val="100000"/>
                        </a:lnSpc>
                        <a:buFont typeface="+mj-lt"/>
                        <a:buAutoNum type="arabicPeriod"/>
                      </a:pPr>
                      <a:r>
                        <a:rPr lang="zh-CN" sz="1400" b="1" kern="0" dirty="0">
                          <a:solidFill>
                            <a:schemeClr val="tx1"/>
                          </a:solidFill>
                          <a:effectLst/>
                          <a:latin typeface="+mn-ea"/>
                          <a:ea typeface="+mn-ea"/>
                        </a:rPr>
                        <a:t>身故或全残：</a:t>
                      </a:r>
                      <a:r>
                        <a:rPr lang="en-US" sz="1400" kern="0" dirty="0">
                          <a:solidFill>
                            <a:schemeClr val="tx1"/>
                          </a:solidFill>
                          <a:effectLst/>
                          <a:latin typeface="+mn-ea"/>
                          <a:ea typeface="+mn-ea"/>
                        </a:rPr>
                        <a:t>18</a:t>
                      </a:r>
                      <a:r>
                        <a:rPr lang="zh-CN" sz="1400" kern="0" dirty="0">
                          <a:solidFill>
                            <a:schemeClr val="tx1"/>
                          </a:solidFill>
                          <a:effectLst/>
                          <a:latin typeface="+mn-ea"/>
                          <a:ea typeface="+mn-ea"/>
                        </a:rPr>
                        <a:t>岁前赔保费，</a:t>
                      </a:r>
                      <a:r>
                        <a:rPr lang="en-US" sz="1400" kern="0" dirty="0">
                          <a:solidFill>
                            <a:schemeClr val="tx1"/>
                          </a:solidFill>
                          <a:effectLst/>
                          <a:latin typeface="+mn-ea"/>
                          <a:ea typeface="+mn-ea"/>
                        </a:rPr>
                        <a:t>18</a:t>
                      </a:r>
                      <a:r>
                        <a:rPr lang="zh-CN" sz="1400" kern="0" dirty="0">
                          <a:solidFill>
                            <a:schemeClr val="tx1"/>
                          </a:solidFill>
                          <a:effectLst/>
                          <a:latin typeface="+mn-ea"/>
                          <a:ea typeface="+mn-ea"/>
                        </a:rPr>
                        <a:t>岁后赔</a:t>
                      </a:r>
                      <a:r>
                        <a:rPr lang="en-US" altLang="zh-CN" sz="1400" kern="0" dirty="0">
                          <a:solidFill>
                            <a:schemeClr val="tx1"/>
                          </a:solidFill>
                          <a:effectLst/>
                          <a:latin typeface="+mn-ea"/>
                          <a:ea typeface="+mn-ea"/>
                        </a:rPr>
                        <a:t>10</a:t>
                      </a:r>
                      <a:r>
                        <a:rPr lang="zh-CN" altLang="en-US" sz="1400" kern="0" dirty="0">
                          <a:solidFill>
                            <a:schemeClr val="tx1"/>
                          </a:solidFill>
                          <a:effectLst/>
                          <a:latin typeface="+mn-ea"/>
                          <a:ea typeface="+mn-ea"/>
                        </a:rPr>
                        <a:t>万</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1191427">
                <a:tc>
                  <a:txBody>
                    <a:bodyPr/>
                    <a:lstStyle/>
                    <a:p>
                      <a:pPr algn="ctr" fontAlgn="ctr">
                        <a:lnSpc>
                          <a:spcPct val="100000"/>
                        </a:lnSpc>
                        <a:buNone/>
                      </a:pPr>
                      <a:r>
                        <a:rPr lang="zh-CN" altLang="en-US" sz="1400" kern="100" dirty="0">
                          <a:solidFill>
                            <a:schemeClr val="tx1"/>
                          </a:solidFill>
                          <a:effectLst/>
                          <a:latin typeface="+mn-ea"/>
                          <a:ea typeface="+mn-ea"/>
                          <a:cs typeface="Times New Roman" panose="02020603050405020304" pitchFamily="18" charset="0"/>
                        </a:rPr>
                        <a:t>附加险</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c>
                  <a:txBody>
                    <a:bodyPr/>
                    <a:lstStyle/>
                    <a:p>
                      <a:pPr algn="ctr" fontAlgn="ctr">
                        <a:lnSpc>
                          <a:spcPct val="100000"/>
                        </a:lnSpc>
                        <a:buNone/>
                      </a:pPr>
                      <a:r>
                        <a:rPr lang="en-US" altLang="zh-CN" sz="1400" kern="100" dirty="0">
                          <a:solidFill>
                            <a:schemeClr val="tx1"/>
                          </a:solidFill>
                          <a:effectLst/>
                          <a:latin typeface="+mn-ea"/>
                          <a:ea typeface="+mn-ea"/>
                          <a:cs typeface="Times New Roman" panose="02020603050405020304" pitchFamily="18" charset="0"/>
                        </a:rPr>
                        <a:t>——</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bl>
          </a:graphicData>
        </a:graphic>
      </p:graphicFrame>
      <p:sp>
        <p:nvSpPr>
          <p:cNvPr id="4" name="标注: 线形 3"/>
          <p:cNvSpPr/>
          <p:nvPr/>
        </p:nvSpPr>
        <p:spPr>
          <a:xfrm>
            <a:off x="4146731" y="5160961"/>
            <a:ext cx="1438031" cy="644457"/>
          </a:xfrm>
          <a:prstGeom prst="borderCallout1">
            <a:avLst>
              <a:gd name="adj1" fmla="val -9627"/>
              <a:gd name="adj2" fmla="val 24290"/>
              <a:gd name="adj3" fmla="val -120139"/>
              <a:gd name="adj4" fmla="val -3097"/>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②删除责任</a:t>
            </a:r>
            <a:endParaRPr lang="en-US" altLang="zh-CN" b="1" dirty="0"/>
          </a:p>
          <a:p>
            <a:pPr algn="ctr"/>
            <a:r>
              <a:rPr lang="zh-CN" altLang="en-US" b="1" dirty="0"/>
              <a:t>简化产品</a:t>
            </a:r>
            <a:endParaRPr lang="zh-CN" altLang="en-US" b="1" dirty="0"/>
          </a:p>
        </p:txBody>
      </p:sp>
      <p:graphicFrame>
        <p:nvGraphicFramePr>
          <p:cNvPr id="7" name="表格 6"/>
          <p:cNvGraphicFramePr>
            <a:graphicFrameLocks noGrp="1"/>
          </p:cNvGraphicFramePr>
          <p:nvPr/>
        </p:nvGraphicFramePr>
        <p:xfrm>
          <a:off x="6581775" y="1413641"/>
          <a:ext cx="5019675" cy="4805922"/>
        </p:xfrm>
        <a:graphic>
          <a:graphicData uri="http://schemas.openxmlformats.org/drawingml/2006/table">
            <a:tbl>
              <a:tblPr firstRow="1" firstCol="1" bandRow="1">
                <a:tableStyleId>{5FD0F851-EC5A-4D38-B0AD-8093EC10F338}</a:tableStyleId>
              </a:tblPr>
              <a:tblGrid>
                <a:gridCol w="5019675"/>
              </a:tblGrid>
              <a:tr h="327103">
                <a:tc>
                  <a:txBody>
                    <a:bodyPr/>
                    <a:lstStyle/>
                    <a:p>
                      <a:pPr algn="ctr" fontAlgn="ctr">
                        <a:lnSpc>
                          <a:spcPct val="100000"/>
                        </a:lnSpc>
                        <a:buNone/>
                      </a:pPr>
                      <a:r>
                        <a:rPr lang="zh-CN" altLang="en-US" sz="1600" kern="0" dirty="0">
                          <a:solidFill>
                            <a:schemeClr val="tx1"/>
                          </a:solidFill>
                          <a:effectLst/>
                          <a:latin typeface="+mn-ea"/>
                          <a:ea typeface="+mn-ea"/>
                        </a:rPr>
                        <a:t>医联有盟</a:t>
                      </a:r>
                      <a:endParaRPr lang="zh-CN" sz="1600" kern="100" dirty="0">
                        <a:solidFill>
                          <a:schemeClr val="tx1"/>
                        </a:solidFill>
                        <a:effectLst/>
                        <a:latin typeface="+mn-ea"/>
                        <a:ea typeface="+mn-ea"/>
                        <a:cs typeface="Times New Roman" panose="02020603050405020304" pitchFamily="18" charset="0"/>
                      </a:endParaRPr>
                    </a:p>
                  </a:txBody>
                  <a:tcPr marL="144000" marR="144000" marT="0" marB="0" anchor="ctr"/>
                </a:tc>
              </a:tr>
              <a:tr h="275998">
                <a:tc>
                  <a:txBody>
                    <a:bodyPr/>
                    <a:lstStyle/>
                    <a:p>
                      <a:pPr algn="ctr" fontAlgn="ctr">
                        <a:lnSpc>
                          <a:spcPct val="100000"/>
                        </a:lnSpc>
                        <a:buNone/>
                      </a:pPr>
                      <a:r>
                        <a:rPr lang="en-US" sz="1400" kern="0" dirty="0">
                          <a:solidFill>
                            <a:schemeClr val="tx1"/>
                          </a:solidFill>
                          <a:effectLst/>
                          <a:latin typeface="+mn-ea"/>
                          <a:ea typeface="+mn-ea"/>
                        </a:rPr>
                        <a:t>0-60</a:t>
                      </a:r>
                      <a:r>
                        <a:rPr lang="zh-CN" sz="1400" kern="0" dirty="0">
                          <a:solidFill>
                            <a:schemeClr val="tx1"/>
                          </a:solidFill>
                          <a:effectLst/>
                          <a:latin typeface="+mn-ea"/>
                          <a:ea typeface="+mn-ea"/>
                        </a:rPr>
                        <a:t>周岁</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275998">
                <a:tc>
                  <a:txBody>
                    <a:bodyPr/>
                    <a:lstStyle/>
                    <a:p>
                      <a:pPr algn="ctr" fontAlgn="ctr">
                        <a:lnSpc>
                          <a:spcPct val="100000"/>
                        </a:lnSpc>
                        <a:buNone/>
                      </a:pPr>
                      <a:r>
                        <a:rPr lang="zh-CN" sz="1400" kern="0" dirty="0">
                          <a:solidFill>
                            <a:schemeClr val="tx1"/>
                          </a:solidFill>
                          <a:effectLst/>
                          <a:latin typeface="+mn-ea"/>
                          <a:ea typeface="+mn-ea"/>
                        </a:rPr>
                        <a:t>终身</a:t>
                      </a:r>
                      <a:endParaRPr lang="zh-CN" sz="1400" kern="100" dirty="0">
                        <a:solidFill>
                          <a:schemeClr val="tx1"/>
                        </a:solidFill>
                        <a:effectLst/>
                        <a:latin typeface="+mn-ea"/>
                        <a:ea typeface="+mn-ea"/>
                        <a:cs typeface="Times New Roman" panose="02020603050405020304" pitchFamily="18" charset="0"/>
                      </a:endParaRPr>
                    </a:p>
                  </a:txBody>
                  <a:tcPr marL="144000" marR="144000" marT="0" marB="0" anchor="ctr"/>
                </a:tc>
              </a:tr>
              <a:tr h="275998">
                <a:tc>
                  <a:txBody>
                    <a:bodyPr/>
                    <a:lstStyle/>
                    <a:p>
                      <a:pPr algn="ctr" fontAlgn="ctr">
                        <a:lnSpc>
                          <a:spcPct val="100000"/>
                        </a:lnSpc>
                        <a:buNone/>
                      </a:pPr>
                      <a:r>
                        <a:rPr lang="zh-CN" altLang="en-US" sz="1400" b="1" kern="100" dirty="0">
                          <a:solidFill>
                            <a:schemeClr val="accent6"/>
                          </a:solidFill>
                          <a:effectLst/>
                          <a:latin typeface="+mn-ea"/>
                          <a:ea typeface="+mn-ea"/>
                          <a:cs typeface="Times New Roman" panose="02020603050405020304" pitchFamily="18" charset="0"/>
                        </a:rPr>
                        <a:t>可在瑞金医院、华西医院等不同地区顶尖医院中自由选择</a:t>
                      </a:r>
                      <a:endParaRPr lang="zh-CN" sz="1400" b="1" kern="100" dirty="0">
                        <a:solidFill>
                          <a:schemeClr val="accent6"/>
                        </a:solidFill>
                        <a:effectLst/>
                        <a:latin typeface="+mn-ea"/>
                        <a:ea typeface="+mn-ea"/>
                        <a:cs typeface="Times New Roman" panose="02020603050405020304" pitchFamily="18" charset="0"/>
                      </a:endParaRPr>
                    </a:p>
                  </a:txBody>
                  <a:tcPr marL="144000" marR="144000" marT="0" marB="0" anchor="ctr"/>
                </a:tc>
              </a:tr>
              <a:tr h="1319085">
                <a:tc>
                  <a:txBody>
                    <a:bodyPr/>
                    <a:lstStyle/>
                    <a:p>
                      <a:pPr marL="342900" lvl="0" indent="-342900" algn="just" fontAlgn="ctr">
                        <a:lnSpc>
                          <a:spcPct val="100000"/>
                        </a:lnSpc>
                        <a:buFont typeface="+mj-lt"/>
                        <a:buAutoNum type="arabicPeriod"/>
                      </a:pPr>
                      <a:r>
                        <a:rPr lang="zh-CN" sz="1400" b="1" kern="0" dirty="0">
                          <a:solidFill>
                            <a:schemeClr val="tx1"/>
                          </a:solidFill>
                          <a:effectLst/>
                          <a:latin typeface="+mn-ea"/>
                          <a:ea typeface="+mn-ea"/>
                        </a:rPr>
                        <a:t>重疾：</a:t>
                      </a:r>
                      <a:r>
                        <a:rPr lang="en-US" altLang="zh-CN" sz="1400" b="0" kern="0" dirty="0">
                          <a:solidFill>
                            <a:schemeClr val="tx1"/>
                          </a:solidFill>
                          <a:effectLst/>
                          <a:latin typeface="+mn-ea"/>
                          <a:ea typeface="+mn-ea"/>
                        </a:rPr>
                        <a:t>120</a:t>
                      </a:r>
                      <a:r>
                        <a:rPr lang="zh-CN" altLang="zh-CN" sz="1400" b="0" kern="0" dirty="0">
                          <a:solidFill>
                            <a:schemeClr val="tx1"/>
                          </a:solidFill>
                          <a:effectLst/>
                          <a:latin typeface="+mn-ea"/>
                          <a:ea typeface="+mn-ea"/>
                        </a:rPr>
                        <a:t>种，</a:t>
                      </a:r>
                      <a:r>
                        <a:rPr lang="zh-CN" altLang="en-US" sz="1400" b="0" kern="0" dirty="0">
                          <a:solidFill>
                            <a:schemeClr val="tx1"/>
                          </a:solidFill>
                          <a:effectLst/>
                          <a:latin typeface="+mn-ea"/>
                          <a:ea typeface="+mn-ea"/>
                        </a:rPr>
                        <a:t>保</a:t>
                      </a:r>
                      <a:r>
                        <a:rPr lang="en-US" altLang="zh-CN" sz="1400" b="0" kern="0" dirty="0">
                          <a:solidFill>
                            <a:schemeClr val="tx1"/>
                          </a:solidFill>
                          <a:effectLst/>
                          <a:latin typeface="+mn-ea"/>
                          <a:ea typeface="+mn-ea"/>
                        </a:rPr>
                        <a:t>1</a:t>
                      </a:r>
                      <a:r>
                        <a:rPr lang="zh-CN" altLang="zh-CN" sz="1400" b="0" kern="0" dirty="0">
                          <a:solidFill>
                            <a:schemeClr val="tx1"/>
                          </a:solidFill>
                          <a:effectLst/>
                          <a:latin typeface="+mn-ea"/>
                          <a:ea typeface="+mn-ea"/>
                        </a:rPr>
                        <a:t>次</a:t>
                      </a:r>
                      <a:r>
                        <a:rPr lang="zh-CN" altLang="en-US" sz="1400" b="0" kern="0" dirty="0">
                          <a:solidFill>
                            <a:schemeClr val="tx1"/>
                          </a:solidFill>
                          <a:effectLst/>
                          <a:latin typeface="+mn-ea"/>
                          <a:ea typeface="+mn-ea"/>
                        </a:rPr>
                        <a:t>，赔</a:t>
                      </a:r>
                      <a:r>
                        <a:rPr lang="en-US" altLang="zh-CN" sz="1400" b="0" kern="0" dirty="0">
                          <a:solidFill>
                            <a:schemeClr val="tx1"/>
                          </a:solidFill>
                          <a:effectLst/>
                          <a:latin typeface="+mn-ea"/>
                          <a:ea typeface="+mn-ea"/>
                        </a:rPr>
                        <a:t>10</a:t>
                      </a:r>
                      <a:r>
                        <a:rPr lang="zh-CN" altLang="en-US" sz="1400" b="0" kern="0" dirty="0">
                          <a:solidFill>
                            <a:schemeClr val="tx1"/>
                          </a:solidFill>
                          <a:effectLst/>
                          <a:latin typeface="+mn-ea"/>
                          <a:ea typeface="+mn-ea"/>
                        </a:rPr>
                        <a:t>万</a:t>
                      </a:r>
                      <a:endParaRPr lang="zh-CN" sz="1400" b="0" kern="100" dirty="0">
                        <a:solidFill>
                          <a:schemeClr val="tx1"/>
                        </a:solidFill>
                        <a:effectLst/>
                        <a:latin typeface="+mn-ea"/>
                        <a:ea typeface="+mn-ea"/>
                      </a:endParaRPr>
                    </a:p>
                    <a:p>
                      <a:pPr marL="342900" lvl="0" indent="-342900" algn="just" fontAlgn="ctr">
                        <a:lnSpc>
                          <a:spcPct val="100000"/>
                        </a:lnSpc>
                        <a:buFont typeface="+mj-lt"/>
                        <a:buAutoNum type="arabicPeriod"/>
                      </a:pPr>
                      <a:r>
                        <a:rPr lang="zh-CN" sz="1400" b="1" kern="0" dirty="0">
                          <a:solidFill>
                            <a:schemeClr val="accent6"/>
                          </a:solidFill>
                          <a:effectLst/>
                          <a:latin typeface="+mn-ea"/>
                          <a:ea typeface="+mn-ea"/>
                        </a:rPr>
                        <a:t>一般医疗：</a:t>
                      </a:r>
                      <a:r>
                        <a:rPr lang="zh-CN" altLang="en-US" sz="1400" b="1" kern="0" dirty="0">
                          <a:solidFill>
                            <a:schemeClr val="accent6"/>
                          </a:solidFill>
                          <a:effectLst/>
                          <a:latin typeface="+mn-ea"/>
                          <a:ea typeface="+mn-ea"/>
                        </a:rPr>
                        <a:t>前</a:t>
                      </a:r>
                      <a:r>
                        <a:rPr lang="en-US" altLang="zh-CN" sz="1400" b="1" kern="0" dirty="0">
                          <a:solidFill>
                            <a:schemeClr val="accent6"/>
                          </a:solidFill>
                          <a:effectLst/>
                          <a:latin typeface="+mn-ea"/>
                          <a:ea typeface="+mn-ea"/>
                        </a:rPr>
                        <a:t>5</a:t>
                      </a:r>
                      <a:r>
                        <a:rPr lang="zh-CN" altLang="en-US" sz="1400" b="1" kern="0" dirty="0">
                          <a:solidFill>
                            <a:schemeClr val="accent6"/>
                          </a:solidFill>
                          <a:effectLst/>
                          <a:latin typeface="+mn-ea"/>
                          <a:ea typeface="+mn-ea"/>
                        </a:rPr>
                        <a:t>年共提供</a:t>
                      </a:r>
                      <a:r>
                        <a:rPr lang="en-US" altLang="zh-CN" sz="1400" b="1" kern="0" dirty="0">
                          <a:solidFill>
                            <a:schemeClr val="accent6"/>
                          </a:solidFill>
                          <a:effectLst/>
                          <a:latin typeface="+mn-ea"/>
                          <a:ea typeface="+mn-ea"/>
                        </a:rPr>
                        <a:t>2500</a:t>
                      </a:r>
                      <a:r>
                        <a:rPr lang="zh-CN" altLang="en-US" sz="1400" b="1" kern="0" dirty="0">
                          <a:solidFill>
                            <a:schemeClr val="accent6"/>
                          </a:solidFill>
                          <a:effectLst/>
                          <a:latin typeface="+mn-ea"/>
                          <a:ea typeface="+mn-ea"/>
                        </a:rPr>
                        <a:t>元报销额度，终身可用</a:t>
                      </a:r>
                      <a:endParaRPr lang="en-US" altLang="zh-CN" sz="1400" b="1" kern="0" dirty="0">
                        <a:solidFill>
                          <a:schemeClr val="accent6"/>
                        </a:solidFill>
                        <a:effectLst/>
                        <a:latin typeface="+mn-ea"/>
                        <a:ea typeface="+mn-ea"/>
                      </a:endParaRPr>
                    </a:p>
                    <a:p>
                      <a:pPr marL="0" lvl="0" indent="0" algn="just" fontAlgn="ctr">
                        <a:lnSpc>
                          <a:spcPct val="100000"/>
                        </a:lnSpc>
                        <a:buFont typeface="+mj-lt"/>
                        <a:buNone/>
                      </a:pPr>
                      <a:endParaRPr lang="en-US" altLang="zh-CN" sz="1400" b="0" kern="0" dirty="0">
                        <a:solidFill>
                          <a:schemeClr val="tx1"/>
                        </a:solidFill>
                        <a:effectLst/>
                        <a:latin typeface="+mn-ea"/>
                        <a:ea typeface="+mn-ea"/>
                      </a:endParaRPr>
                    </a:p>
                    <a:p>
                      <a:pPr marL="0" marR="0" lvl="0" indent="0" algn="just" defTabSz="914400" rtl="0" eaLnBrk="1" fontAlgn="ctr" latinLnBrk="0" hangingPunct="1">
                        <a:lnSpc>
                          <a:spcPct val="100000"/>
                        </a:lnSpc>
                        <a:spcBef>
                          <a:spcPts val="0"/>
                        </a:spcBef>
                        <a:spcAft>
                          <a:spcPts val="0"/>
                        </a:spcAft>
                        <a:buClrTx/>
                        <a:buSzTx/>
                        <a:buFont typeface="+mj-lt"/>
                        <a:buNone/>
                        <a:defRPr/>
                      </a:pPr>
                      <a:r>
                        <a:rPr lang="zh-CN" altLang="en-US" sz="1400" b="0" kern="0" dirty="0">
                          <a:solidFill>
                            <a:schemeClr val="tx1"/>
                          </a:solidFill>
                          <a:effectLst/>
                          <a:latin typeface="+mn-ea"/>
                          <a:ea typeface="+mn-ea"/>
                        </a:rPr>
                        <a:t>确诊疾病后，免交剩余保费</a:t>
                      </a:r>
                      <a:endParaRPr lang="zh-CN" altLang="zh-CN" sz="1400" b="0" kern="100" dirty="0">
                        <a:solidFill>
                          <a:schemeClr val="tx1"/>
                        </a:solidFill>
                        <a:effectLst/>
                        <a:latin typeface="+mn-ea"/>
                        <a:ea typeface="+mn-ea"/>
                      </a:endParaRPr>
                    </a:p>
                  </a:txBody>
                  <a:tcPr marL="144000" marR="144000" marT="0" marB="0" anchor="ctr"/>
                </a:tc>
              </a:tr>
              <a:tr h="1188153">
                <a:tc>
                  <a:txBody>
                    <a:bodyPr/>
                    <a:lstStyle/>
                    <a:p>
                      <a:pPr marL="342900" lvl="0" indent="-342900" algn="just" fontAlgn="ctr">
                        <a:lnSpc>
                          <a:spcPct val="100000"/>
                        </a:lnSpc>
                        <a:buFont typeface="+mj-lt"/>
                        <a:buAutoNum type="arabicPeriod"/>
                      </a:pPr>
                      <a:r>
                        <a:rPr lang="zh-CN" altLang="zh-CN" sz="1400" b="1" kern="0" dirty="0">
                          <a:solidFill>
                            <a:schemeClr val="tx1"/>
                          </a:solidFill>
                          <a:effectLst/>
                          <a:latin typeface="+mn-ea"/>
                          <a:ea typeface="+mn-ea"/>
                        </a:rPr>
                        <a:t>轻疾：</a:t>
                      </a:r>
                      <a:r>
                        <a:rPr lang="en-US" altLang="zh-CN" sz="1400" b="0" kern="0" dirty="0">
                          <a:solidFill>
                            <a:schemeClr val="tx1"/>
                          </a:solidFill>
                          <a:effectLst/>
                          <a:latin typeface="+mn-ea"/>
                          <a:ea typeface="+mn-ea"/>
                        </a:rPr>
                        <a:t>45</a:t>
                      </a:r>
                      <a:r>
                        <a:rPr lang="zh-CN" altLang="zh-CN" sz="1400" b="0" kern="0" dirty="0">
                          <a:solidFill>
                            <a:schemeClr val="tx1"/>
                          </a:solidFill>
                          <a:effectLst/>
                          <a:latin typeface="+mn-ea"/>
                          <a:ea typeface="+mn-ea"/>
                        </a:rPr>
                        <a:t>种，</a:t>
                      </a:r>
                      <a:r>
                        <a:rPr lang="zh-CN" altLang="en-US" sz="1400" b="0" kern="0" dirty="0">
                          <a:solidFill>
                            <a:schemeClr val="tx1"/>
                          </a:solidFill>
                          <a:effectLst/>
                          <a:latin typeface="+mn-ea"/>
                          <a:ea typeface="+mn-ea"/>
                        </a:rPr>
                        <a:t>保</a:t>
                      </a:r>
                      <a:r>
                        <a:rPr lang="en-US" altLang="zh-CN" sz="1400" b="0" kern="0" dirty="0">
                          <a:solidFill>
                            <a:schemeClr val="tx1"/>
                          </a:solidFill>
                          <a:effectLst/>
                          <a:latin typeface="+mn-ea"/>
                          <a:ea typeface="+mn-ea"/>
                        </a:rPr>
                        <a:t>4</a:t>
                      </a:r>
                      <a:r>
                        <a:rPr lang="zh-CN" altLang="zh-CN" sz="1400" b="0" kern="0" dirty="0">
                          <a:solidFill>
                            <a:schemeClr val="tx1"/>
                          </a:solidFill>
                          <a:effectLst/>
                          <a:latin typeface="+mn-ea"/>
                          <a:ea typeface="+mn-ea"/>
                        </a:rPr>
                        <a:t>次</a:t>
                      </a:r>
                      <a:r>
                        <a:rPr lang="zh-CN" altLang="en-US" sz="1400" b="0" kern="0" dirty="0">
                          <a:solidFill>
                            <a:schemeClr val="tx1"/>
                          </a:solidFill>
                          <a:effectLst/>
                          <a:latin typeface="+mn-ea"/>
                          <a:ea typeface="+mn-ea"/>
                        </a:rPr>
                        <a:t>，每次赔</a:t>
                      </a:r>
                      <a:r>
                        <a:rPr lang="en-US" altLang="zh-CN" sz="1400" b="0" kern="0" dirty="0">
                          <a:solidFill>
                            <a:schemeClr val="tx1"/>
                          </a:solidFill>
                          <a:effectLst/>
                          <a:latin typeface="+mn-ea"/>
                          <a:ea typeface="+mn-ea"/>
                        </a:rPr>
                        <a:t>3</a:t>
                      </a:r>
                      <a:r>
                        <a:rPr lang="zh-CN" altLang="en-US" sz="1400" b="0" kern="0" dirty="0">
                          <a:solidFill>
                            <a:schemeClr val="tx1"/>
                          </a:solidFill>
                          <a:effectLst/>
                          <a:latin typeface="+mn-ea"/>
                          <a:ea typeface="+mn-ea"/>
                        </a:rPr>
                        <a:t>万</a:t>
                      </a:r>
                      <a:endParaRPr lang="zh-CN" altLang="zh-CN" sz="1400" b="0" kern="100" dirty="0">
                        <a:solidFill>
                          <a:schemeClr val="tx1"/>
                        </a:solidFill>
                        <a:effectLst/>
                        <a:latin typeface="+mn-ea"/>
                        <a:ea typeface="+mn-ea"/>
                      </a:endParaRPr>
                    </a:p>
                    <a:p>
                      <a:pPr marL="342900" lvl="0" indent="-342900" algn="just" fontAlgn="ctr">
                        <a:lnSpc>
                          <a:spcPct val="100000"/>
                        </a:lnSpc>
                        <a:buFont typeface="+mj-lt"/>
                        <a:buAutoNum type="arabicPeriod"/>
                      </a:pPr>
                      <a:r>
                        <a:rPr lang="zh-CN" altLang="zh-CN" sz="1400" b="1" kern="0" dirty="0">
                          <a:solidFill>
                            <a:schemeClr val="tx1"/>
                          </a:solidFill>
                          <a:effectLst/>
                          <a:latin typeface="+mn-ea"/>
                          <a:ea typeface="+mn-ea"/>
                        </a:rPr>
                        <a:t>中症：</a:t>
                      </a:r>
                      <a:r>
                        <a:rPr lang="en-US" altLang="zh-CN" sz="1400" b="0" kern="0" dirty="0">
                          <a:solidFill>
                            <a:schemeClr val="tx1"/>
                          </a:solidFill>
                          <a:effectLst/>
                          <a:latin typeface="+mn-ea"/>
                          <a:ea typeface="+mn-ea"/>
                        </a:rPr>
                        <a:t>30</a:t>
                      </a:r>
                      <a:r>
                        <a:rPr lang="zh-CN" altLang="zh-CN" sz="1400" b="0" kern="0" dirty="0">
                          <a:solidFill>
                            <a:schemeClr val="tx1"/>
                          </a:solidFill>
                          <a:effectLst/>
                          <a:latin typeface="+mn-ea"/>
                          <a:ea typeface="+mn-ea"/>
                        </a:rPr>
                        <a:t>种，</a:t>
                      </a:r>
                      <a:r>
                        <a:rPr lang="zh-CN" altLang="en-US" sz="1400" b="0" kern="0" dirty="0">
                          <a:solidFill>
                            <a:schemeClr val="tx1"/>
                          </a:solidFill>
                          <a:effectLst/>
                          <a:latin typeface="+mn-ea"/>
                          <a:ea typeface="+mn-ea"/>
                        </a:rPr>
                        <a:t>保</a:t>
                      </a:r>
                      <a:r>
                        <a:rPr lang="en-US" altLang="zh-CN" sz="1400" b="0" kern="0" dirty="0">
                          <a:solidFill>
                            <a:schemeClr val="tx1"/>
                          </a:solidFill>
                          <a:effectLst/>
                          <a:latin typeface="+mn-ea"/>
                          <a:ea typeface="+mn-ea"/>
                        </a:rPr>
                        <a:t>2</a:t>
                      </a:r>
                      <a:r>
                        <a:rPr lang="zh-CN" altLang="zh-CN" sz="1400" b="0" kern="0" dirty="0">
                          <a:solidFill>
                            <a:schemeClr val="tx1"/>
                          </a:solidFill>
                          <a:effectLst/>
                          <a:latin typeface="+mn-ea"/>
                          <a:ea typeface="+mn-ea"/>
                        </a:rPr>
                        <a:t>次</a:t>
                      </a:r>
                      <a:r>
                        <a:rPr lang="zh-CN" altLang="en-US" sz="1400" b="0" kern="0" dirty="0">
                          <a:solidFill>
                            <a:schemeClr val="tx1"/>
                          </a:solidFill>
                          <a:effectLst/>
                          <a:latin typeface="+mn-ea"/>
                          <a:ea typeface="+mn-ea"/>
                        </a:rPr>
                        <a:t>，每次赔</a:t>
                      </a:r>
                      <a:r>
                        <a:rPr lang="en-US" altLang="zh-CN" sz="1400" b="0" kern="0" dirty="0">
                          <a:solidFill>
                            <a:schemeClr val="tx1"/>
                          </a:solidFill>
                          <a:effectLst/>
                          <a:latin typeface="+mn-ea"/>
                          <a:ea typeface="+mn-ea"/>
                        </a:rPr>
                        <a:t>6</a:t>
                      </a:r>
                      <a:r>
                        <a:rPr lang="zh-CN" altLang="en-US" sz="1400" b="0" kern="0" dirty="0">
                          <a:solidFill>
                            <a:schemeClr val="tx1"/>
                          </a:solidFill>
                          <a:effectLst/>
                          <a:latin typeface="+mn-ea"/>
                          <a:ea typeface="+mn-ea"/>
                        </a:rPr>
                        <a:t>万</a:t>
                      </a:r>
                      <a:endParaRPr lang="zh-CN" altLang="zh-CN" sz="1400" b="0" kern="100" dirty="0">
                        <a:solidFill>
                          <a:schemeClr val="tx1"/>
                        </a:solidFill>
                        <a:effectLst/>
                        <a:latin typeface="+mn-ea"/>
                        <a:ea typeface="+mn-ea"/>
                      </a:endParaRPr>
                    </a:p>
                    <a:p>
                      <a:pPr marL="342900" lvl="0" indent="-342900" algn="just" fontAlgn="ctr">
                        <a:lnSpc>
                          <a:spcPct val="100000"/>
                        </a:lnSpc>
                        <a:buFont typeface="+mj-lt"/>
                        <a:buAutoNum type="arabicPeriod"/>
                      </a:pPr>
                      <a:r>
                        <a:rPr lang="zh-CN" sz="1400" b="1" kern="0" dirty="0">
                          <a:solidFill>
                            <a:schemeClr val="tx1"/>
                          </a:solidFill>
                          <a:effectLst/>
                          <a:latin typeface="+mn-ea"/>
                          <a:ea typeface="+mn-ea"/>
                        </a:rPr>
                        <a:t>身故或全残：</a:t>
                      </a:r>
                      <a:r>
                        <a:rPr lang="en-US" altLang="zh-CN" sz="1400" b="0" kern="0" dirty="0">
                          <a:solidFill>
                            <a:schemeClr val="tx1"/>
                          </a:solidFill>
                          <a:effectLst/>
                          <a:latin typeface="+mn-ea"/>
                          <a:ea typeface="+mn-ea"/>
                        </a:rPr>
                        <a:t>18</a:t>
                      </a:r>
                      <a:r>
                        <a:rPr lang="zh-CN" altLang="zh-CN" sz="1400" b="0" kern="0" dirty="0">
                          <a:solidFill>
                            <a:schemeClr val="tx1"/>
                          </a:solidFill>
                          <a:effectLst/>
                          <a:latin typeface="+mn-ea"/>
                          <a:ea typeface="+mn-ea"/>
                        </a:rPr>
                        <a:t>岁前赔保费，</a:t>
                      </a:r>
                      <a:r>
                        <a:rPr lang="en-US" altLang="zh-CN" sz="1400" b="0" kern="0" dirty="0">
                          <a:solidFill>
                            <a:schemeClr val="tx1"/>
                          </a:solidFill>
                          <a:effectLst/>
                          <a:latin typeface="+mn-ea"/>
                          <a:ea typeface="+mn-ea"/>
                        </a:rPr>
                        <a:t>18</a:t>
                      </a:r>
                      <a:r>
                        <a:rPr lang="zh-CN" altLang="zh-CN" sz="1400" b="0" kern="0" dirty="0">
                          <a:solidFill>
                            <a:schemeClr val="tx1"/>
                          </a:solidFill>
                          <a:effectLst/>
                          <a:latin typeface="+mn-ea"/>
                          <a:ea typeface="+mn-ea"/>
                        </a:rPr>
                        <a:t>岁后赔</a:t>
                      </a:r>
                      <a:r>
                        <a:rPr lang="en-US" altLang="zh-CN" sz="1400" b="0" kern="0" dirty="0">
                          <a:solidFill>
                            <a:schemeClr val="tx1"/>
                          </a:solidFill>
                          <a:effectLst/>
                          <a:latin typeface="+mn-ea"/>
                          <a:ea typeface="+mn-ea"/>
                        </a:rPr>
                        <a:t>10</a:t>
                      </a:r>
                      <a:r>
                        <a:rPr lang="zh-CN" altLang="en-US" sz="1400" b="0" kern="0" dirty="0">
                          <a:solidFill>
                            <a:schemeClr val="tx1"/>
                          </a:solidFill>
                          <a:effectLst/>
                          <a:latin typeface="+mn-ea"/>
                          <a:ea typeface="+mn-ea"/>
                        </a:rPr>
                        <a:t>万</a:t>
                      </a:r>
                      <a:endParaRPr lang="en-US" altLang="zh-CN" sz="1400" b="0" kern="0" dirty="0">
                        <a:solidFill>
                          <a:schemeClr val="tx1"/>
                        </a:solidFill>
                        <a:effectLst/>
                        <a:latin typeface="+mn-ea"/>
                        <a:ea typeface="+mn-ea"/>
                      </a:endParaRPr>
                    </a:p>
                    <a:p>
                      <a:pPr marL="0" lvl="0" indent="0" algn="just" fontAlgn="ctr">
                        <a:lnSpc>
                          <a:spcPct val="100000"/>
                        </a:lnSpc>
                        <a:buFont typeface="+mj-lt"/>
                        <a:buNone/>
                      </a:pPr>
                      <a:endParaRPr lang="en-US" altLang="zh-CN" sz="1400" b="0" kern="0" dirty="0">
                        <a:solidFill>
                          <a:schemeClr val="tx1"/>
                        </a:solidFill>
                        <a:effectLst/>
                        <a:latin typeface="+mn-ea"/>
                        <a:ea typeface="+mn-ea"/>
                      </a:endParaRPr>
                    </a:p>
                    <a:p>
                      <a:pPr marL="0" marR="0" lvl="0" indent="0" algn="just" defTabSz="914400" rtl="0" eaLnBrk="1" fontAlgn="ctr" latinLnBrk="0" hangingPunct="1">
                        <a:lnSpc>
                          <a:spcPct val="100000"/>
                        </a:lnSpc>
                        <a:spcBef>
                          <a:spcPts val="0"/>
                        </a:spcBef>
                        <a:spcAft>
                          <a:spcPts val="0"/>
                        </a:spcAft>
                        <a:buClrTx/>
                        <a:buSzTx/>
                        <a:buFont typeface="+mj-lt"/>
                        <a:buNone/>
                        <a:defRPr/>
                      </a:pPr>
                      <a:r>
                        <a:rPr lang="zh-CN" altLang="en-US" sz="1400" b="0" kern="0" dirty="0">
                          <a:solidFill>
                            <a:schemeClr val="tx1"/>
                          </a:solidFill>
                          <a:effectLst/>
                          <a:latin typeface="+mn-ea"/>
                          <a:ea typeface="+mn-ea"/>
                        </a:rPr>
                        <a:t>确诊疾病后，免交剩余保费</a:t>
                      </a:r>
                      <a:endParaRPr lang="zh-CN" altLang="zh-CN" sz="1400" b="0" kern="100" dirty="0">
                        <a:solidFill>
                          <a:schemeClr val="tx1"/>
                        </a:solidFill>
                        <a:effectLst/>
                        <a:latin typeface="+mn-ea"/>
                        <a:ea typeface="+mn-ea"/>
                      </a:endParaRPr>
                    </a:p>
                  </a:txBody>
                  <a:tcPr marL="144000" marR="144000" marT="0" marB="0" anchor="ctr"/>
                </a:tc>
              </a:tr>
              <a:tr h="1143587">
                <a:tc>
                  <a:txBody>
                    <a:bodyPr/>
                    <a:lstStyle/>
                    <a:p>
                      <a:pPr algn="just" fontAlgn="ctr">
                        <a:lnSpc>
                          <a:spcPct val="100000"/>
                        </a:lnSpc>
                        <a:buNone/>
                      </a:pPr>
                      <a:r>
                        <a:rPr lang="en-US" altLang="zh-CN" sz="1400" b="1" kern="100" dirty="0">
                          <a:solidFill>
                            <a:schemeClr val="accent6"/>
                          </a:solidFill>
                          <a:effectLst/>
                          <a:latin typeface="+mn-ea"/>
                          <a:ea typeface="+mn-ea"/>
                          <a:cs typeface="Times New Roman" panose="02020603050405020304" pitchFamily="18" charset="0"/>
                        </a:rPr>
                        <a:t>20</a:t>
                      </a:r>
                      <a:r>
                        <a:rPr lang="zh-CN" altLang="en-US" sz="1400" b="1" kern="100" dirty="0">
                          <a:solidFill>
                            <a:schemeClr val="accent6"/>
                          </a:solidFill>
                          <a:effectLst/>
                          <a:latin typeface="+mn-ea"/>
                          <a:ea typeface="+mn-ea"/>
                          <a:cs typeface="Times New Roman" panose="02020603050405020304" pitchFamily="18" charset="0"/>
                        </a:rPr>
                        <a:t>年保证续保的中高端医疗险</a:t>
                      </a:r>
                      <a:endParaRPr lang="en-US" altLang="zh-CN" sz="1400" b="1" kern="100" dirty="0">
                        <a:solidFill>
                          <a:schemeClr val="accent6"/>
                        </a:solidFill>
                        <a:effectLst/>
                        <a:latin typeface="+mn-ea"/>
                        <a:ea typeface="+mn-ea"/>
                        <a:cs typeface="Times New Roman" panose="02020603050405020304" pitchFamily="18" charset="0"/>
                      </a:endParaRP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b="1" dirty="0">
                          <a:solidFill>
                            <a:schemeClr val="accent6"/>
                          </a:solidFill>
                          <a:latin typeface="+mn-ea"/>
                        </a:rPr>
                        <a:t>每年最高报销</a:t>
                      </a:r>
                      <a:r>
                        <a:rPr lang="en-US" altLang="zh-CN" sz="1400" b="1" dirty="0">
                          <a:solidFill>
                            <a:schemeClr val="accent6"/>
                          </a:solidFill>
                          <a:latin typeface="+mn-ea"/>
                        </a:rPr>
                        <a:t>200</a:t>
                      </a:r>
                      <a:r>
                        <a:rPr lang="zh-CN" altLang="en-US" sz="1400" b="1" dirty="0">
                          <a:solidFill>
                            <a:schemeClr val="accent6"/>
                          </a:solidFill>
                          <a:latin typeface="+mn-ea"/>
                        </a:rPr>
                        <a:t>万住院医疗费</a:t>
                      </a:r>
                      <a:endParaRPr lang="en-US" altLang="zh-CN" sz="1400" b="1" dirty="0">
                        <a:solidFill>
                          <a:schemeClr val="accent6"/>
                        </a:solidFill>
                        <a:latin typeface="+mn-ea"/>
                      </a:endParaRP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b="1" dirty="0">
                          <a:solidFill>
                            <a:schemeClr val="accent6"/>
                          </a:solidFill>
                          <a:latin typeface="+mn-ea"/>
                        </a:rPr>
                        <a:t>重疾住院特需病房也能报销</a:t>
                      </a:r>
                      <a:endParaRPr lang="en-US" altLang="zh-CN" sz="1400" b="1" dirty="0">
                        <a:solidFill>
                          <a:schemeClr val="accent6"/>
                        </a:solidFill>
                        <a:latin typeface="+mn-ea"/>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400" b="1" dirty="0">
                          <a:solidFill>
                            <a:schemeClr val="accent6"/>
                          </a:solidFill>
                          <a:latin typeface="+mn-ea"/>
                        </a:rPr>
                        <a:t>确诊重疾也不影响续保</a:t>
                      </a:r>
                      <a:endParaRPr lang="en-US" altLang="zh-CN" sz="1400" b="1" dirty="0">
                        <a:solidFill>
                          <a:schemeClr val="accent6"/>
                        </a:solidFill>
                        <a:latin typeface="+mn-ea"/>
                      </a:endParaRPr>
                    </a:p>
                  </a:txBody>
                  <a:tcPr marL="144000" marR="144000" marT="0" marB="0" anchor="ctr"/>
                </a:tc>
              </a:tr>
            </a:tbl>
          </a:graphicData>
        </a:graphic>
      </p:graphicFrame>
      <p:sp>
        <p:nvSpPr>
          <p:cNvPr id="8" name="标注: 线形 7"/>
          <p:cNvSpPr/>
          <p:nvPr/>
        </p:nvSpPr>
        <p:spPr>
          <a:xfrm>
            <a:off x="10191263" y="3444227"/>
            <a:ext cx="1768326" cy="602427"/>
          </a:xfrm>
          <a:prstGeom prst="borderCallout1">
            <a:avLst>
              <a:gd name="adj1" fmla="val 18750"/>
              <a:gd name="adj2" fmla="val -8333"/>
              <a:gd name="adj3" fmla="val -20635"/>
              <a:gd name="adj4" fmla="val -41339"/>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④新增责任</a:t>
            </a:r>
            <a:endParaRPr lang="en-US" altLang="zh-CN" b="1" dirty="0"/>
          </a:p>
          <a:p>
            <a:pPr algn="ctr"/>
            <a:r>
              <a:rPr lang="zh-CN" altLang="en-US" b="1" dirty="0"/>
              <a:t>降低理赔门槛</a:t>
            </a:r>
            <a:endParaRPr lang="zh-CN" altLang="en-US" b="1" dirty="0"/>
          </a:p>
        </p:txBody>
      </p:sp>
      <p:sp>
        <p:nvSpPr>
          <p:cNvPr id="9" name="矩形 8"/>
          <p:cNvSpPr/>
          <p:nvPr/>
        </p:nvSpPr>
        <p:spPr>
          <a:xfrm>
            <a:off x="1743075" y="2962372"/>
            <a:ext cx="3705225" cy="476057"/>
          </a:xfrm>
          <a:prstGeom prst="rect">
            <a:avLst/>
          </a:prstGeom>
          <a:noFill/>
          <a:ln w="28575">
            <a:solidFill>
              <a:schemeClr val="accent6"/>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9879" y="3921970"/>
            <a:ext cx="2852737" cy="465860"/>
          </a:xfrm>
          <a:prstGeom prst="rect">
            <a:avLst/>
          </a:prstGeom>
          <a:noFill/>
          <a:ln w="28575">
            <a:solidFill>
              <a:schemeClr val="accent6"/>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右 10"/>
          <p:cNvSpPr/>
          <p:nvPr/>
        </p:nvSpPr>
        <p:spPr>
          <a:xfrm>
            <a:off x="5725384" y="1447152"/>
            <a:ext cx="770009" cy="286554"/>
          </a:xfrm>
          <a:prstGeom prst="rightArrow">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注: 线形 11"/>
          <p:cNvSpPr/>
          <p:nvPr/>
        </p:nvSpPr>
        <p:spPr>
          <a:xfrm>
            <a:off x="10342488" y="5918348"/>
            <a:ext cx="1438031" cy="602427"/>
          </a:xfrm>
          <a:prstGeom prst="borderCallout1">
            <a:avLst>
              <a:gd name="adj1" fmla="val 18750"/>
              <a:gd name="adj2" fmla="val -8333"/>
              <a:gd name="adj3" fmla="val -24460"/>
              <a:gd name="adj4" fmla="val -43056"/>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⑤新增附险</a:t>
            </a:r>
            <a:endParaRPr lang="en-US" altLang="zh-CN" b="1" dirty="0"/>
          </a:p>
          <a:p>
            <a:pPr algn="ctr"/>
            <a:r>
              <a:rPr lang="zh-CN" altLang="en-US" b="1" dirty="0"/>
              <a:t>提高杠杆</a:t>
            </a:r>
            <a:endParaRPr lang="zh-CN" altLang="en-US" b="1" dirty="0"/>
          </a:p>
        </p:txBody>
      </p:sp>
      <p:sp>
        <p:nvSpPr>
          <p:cNvPr id="22" name="箭头: 右 21"/>
          <p:cNvSpPr/>
          <p:nvPr/>
        </p:nvSpPr>
        <p:spPr>
          <a:xfrm rot="776316">
            <a:off x="4717070" y="3250939"/>
            <a:ext cx="2070404" cy="1098933"/>
          </a:xfrm>
          <a:prstGeom prst="rightArrow">
            <a:avLst>
              <a:gd name="adj1" fmla="val 55944"/>
              <a:gd name="adj2" fmla="val 56901"/>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①改为可选</a:t>
            </a:r>
            <a:endParaRPr lang="en-US" altLang="zh-CN" b="1" dirty="0"/>
          </a:p>
          <a:p>
            <a:pPr algn="ctr"/>
            <a:r>
              <a:rPr lang="zh-CN" altLang="en-US" b="1" dirty="0"/>
              <a:t>降低入门价格</a:t>
            </a:r>
            <a:endParaRPr lang="zh-CN" altLang="en-US" b="1" dirty="0"/>
          </a:p>
        </p:txBody>
      </p:sp>
      <p:sp>
        <p:nvSpPr>
          <p:cNvPr id="2" name="标注: 线形 1"/>
          <p:cNvSpPr/>
          <p:nvPr/>
        </p:nvSpPr>
        <p:spPr>
          <a:xfrm>
            <a:off x="10654747" y="1525294"/>
            <a:ext cx="1385679" cy="602427"/>
          </a:xfrm>
          <a:prstGeom prst="borderCallout1">
            <a:avLst>
              <a:gd name="adj1" fmla="val 18750"/>
              <a:gd name="adj2" fmla="val -8333"/>
              <a:gd name="adj3" fmla="val 111353"/>
              <a:gd name="adj4" fmla="val -37322"/>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③拓展服务医院</a:t>
            </a:r>
            <a:endParaRPr lang="zh-CN" altLang="en-US" b="1" dirty="0"/>
          </a:p>
        </p:txBody>
      </p:sp>
      <p:sp>
        <p:nvSpPr>
          <p:cNvPr id="3" name="文本框 2"/>
          <p:cNvSpPr txBox="1"/>
          <p:nvPr/>
        </p:nvSpPr>
        <p:spPr>
          <a:xfrm>
            <a:off x="232409" y="771412"/>
            <a:ext cx="8143839" cy="460375"/>
          </a:xfrm>
          <a:prstGeom prst="rect">
            <a:avLst/>
          </a:prstGeom>
          <a:solidFill>
            <a:schemeClr val="bg1"/>
          </a:solidFill>
        </p:spPr>
        <p:txBody>
          <a:bodyPr wrap="square" rtlCol="0">
            <a:spAutoFit/>
          </a:bodyPr>
          <a:lstStyle/>
          <a:p>
            <a:r>
              <a:rPr kumimoji="1" lang="zh-CN" altLang="en-US" sz="2400" b="1" dirty="0">
                <a:gradFill>
                  <a:gsLst>
                    <a:gs pos="0">
                      <a:srgbClr val="4874CB"/>
                    </a:gs>
                    <a:gs pos="100000">
                      <a:srgbClr val="30C0B4"/>
                    </a:gs>
                  </a:gsLst>
                  <a:lin ang="5400000" scaled="1"/>
                </a:gradFill>
                <a:latin typeface="+mn-ea"/>
                <a:sym typeface="+mn-ea"/>
              </a:rPr>
              <a:t>医联有盟与瑞星保形态对比：以</a:t>
            </a:r>
            <a:r>
              <a:rPr kumimoji="1" lang="en-US" altLang="zh-CN" sz="2400" b="1" dirty="0">
                <a:gradFill>
                  <a:gsLst>
                    <a:gs pos="0">
                      <a:srgbClr val="4874CB"/>
                    </a:gs>
                    <a:gs pos="100000">
                      <a:srgbClr val="30C0B4"/>
                    </a:gs>
                  </a:gsLst>
                  <a:lin ang="5400000" scaled="1"/>
                </a:gradFill>
                <a:latin typeface="+mn-ea"/>
                <a:sym typeface="+mn-ea"/>
              </a:rPr>
              <a:t>10</a:t>
            </a:r>
            <a:r>
              <a:rPr kumimoji="1" lang="zh-CN" altLang="en-US" sz="2400" b="1" dirty="0">
                <a:gradFill>
                  <a:gsLst>
                    <a:gs pos="0">
                      <a:srgbClr val="4874CB"/>
                    </a:gs>
                    <a:gs pos="100000">
                      <a:srgbClr val="30C0B4"/>
                    </a:gs>
                  </a:gsLst>
                  <a:lin ang="5400000" scaled="1"/>
                </a:gradFill>
                <a:latin typeface="+mn-ea"/>
                <a:sym typeface="+mn-ea"/>
              </a:rPr>
              <a:t>万基本保额为例</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6" name="直接连接符 5"/>
          <p:cNvCxnSpPr/>
          <p:nvPr/>
        </p:nvCxnSpPr>
        <p:spPr>
          <a:xfrm>
            <a:off x="242882" y="1335921"/>
            <a:ext cx="1581026"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13" name="灯片编号占位符 12"/>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4" name="文本框 13"/>
          <p:cNvSpPr txBox="1"/>
          <p:nvPr/>
        </p:nvSpPr>
        <p:spPr>
          <a:xfrm>
            <a:off x="6581775" y="6326414"/>
            <a:ext cx="3609488" cy="523220"/>
          </a:xfrm>
          <a:prstGeom prst="rect">
            <a:avLst/>
          </a:prstGeom>
          <a:noFill/>
          <a:ln w="12700">
            <a:noFill/>
          </a:ln>
          <a:extLst>
            <a:ext uri="{909E8E84-426E-40DD-AFC4-6F175D3DCCD1}">
              <a14:hiddenFill xmlns:a14="http://schemas.microsoft.com/office/drawing/2010/main">
                <a:solidFill>
                  <a:schemeClr val="bg1"/>
                </a:solidFill>
              </a14:hiddenFill>
            </a:ext>
          </a:extLst>
        </p:spPr>
        <p:txBody>
          <a:bodyPr wrap="square" rtlCol="0">
            <a:spAutoFit/>
          </a:bodyPr>
          <a:lstStyle/>
          <a:p>
            <a:r>
              <a:rPr lang="zh-CN" altLang="en-US" sz="1400" b="1" i="1" dirty="0">
                <a:latin typeface="微软雅黑" panose="020B0503020204020204" pitchFamily="34" charset="-122"/>
                <a:ea typeface="微软雅黑" panose="020B0503020204020204" pitchFamily="34" charset="-122"/>
                <a:cs typeface="Arial" panose="020B0604020202020204" pitchFamily="34" charset="0"/>
                <a:sym typeface="+mn-lt"/>
              </a:rPr>
              <a:t>注：</a:t>
            </a:r>
            <a:r>
              <a:rPr lang="zh-CN" altLang="en-US" sz="1400" i="1" dirty="0">
                <a:latin typeface="微软雅黑" panose="020B0503020204020204" pitchFamily="34" charset="-122"/>
                <a:ea typeface="微软雅黑" panose="020B0503020204020204" pitchFamily="34" charset="-122"/>
                <a:cs typeface="Arial" panose="020B0604020202020204" pitchFamily="34" charset="0"/>
                <a:sym typeface="+mn-lt"/>
              </a:rPr>
              <a:t>确诊重疾</a:t>
            </a:r>
            <a:r>
              <a:rPr lang="en-US" altLang="zh-CN" sz="1400" i="1" dirty="0">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1400" i="1" dirty="0">
                <a:latin typeface="微软雅黑" panose="020B0503020204020204" pitchFamily="34" charset="-122"/>
                <a:ea typeface="微软雅黑" panose="020B0503020204020204" pitchFamily="34" charset="-122"/>
                <a:cs typeface="Arial" panose="020B0604020202020204" pitchFamily="34" charset="0"/>
                <a:sym typeface="+mn-lt"/>
              </a:rPr>
              <a:t>中症</a:t>
            </a:r>
            <a:r>
              <a:rPr lang="en-US" altLang="zh-CN" sz="1400" i="1" dirty="0">
                <a:latin typeface="微软雅黑" panose="020B0503020204020204" pitchFamily="34" charset="-122"/>
                <a:ea typeface="微软雅黑" panose="020B0503020204020204" pitchFamily="34" charset="-122"/>
                <a:cs typeface="Arial" panose="020B0604020202020204" pitchFamily="34" charset="0"/>
                <a:sym typeface="+mn-lt"/>
              </a:rPr>
              <a:t>/</a:t>
            </a:r>
            <a:r>
              <a:rPr lang="zh-CN" altLang="en-US" sz="1400" i="1" dirty="0">
                <a:latin typeface="微软雅黑" panose="020B0503020204020204" pitchFamily="34" charset="-122"/>
                <a:ea typeface="微软雅黑" panose="020B0503020204020204" pitchFamily="34" charset="-122"/>
                <a:cs typeface="Arial" panose="020B0604020202020204" pitchFamily="34" charset="0"/>
                <a:sym typeface="+mn-lt"/>
              </a:rPr>
              <a:t>轻症，仅能豁免主险保费，</a:t>
            </a:r>
            <a:r>
              <a:rPr lang="zh-CN" altLang="en-US" sz="1400" b="1" i="1" dirty="0">
                <a:solidFill>
                  <a:schemeClr val="accent2"/>
                </a:solidFill>
                <a:latin typeface="微软雅黑" panose="020B0503020204020204" pitchFamily="34" charset="-122"/>
                <a:ea typeface="微软雅黑" panose="020B0503020204020204" pitchFamily="34" charset="-122"/>
                <a:cs typeface="Arial" panose="020B0604020202020204" pitchFamily="34" charset="0"/>
                <a:sym typeface="+mn-lt"/>
              </a:rPr>
              <a:t>附加险保费不豁免，但仍保证续保</a:t>
            </a:r>
            <a:endParaRPr lang="en-US" altLang="zh-CN" sz="1400" b="1" i="1" dirty="0">
              <a:solidFill>
                <a:schemeClr val="accent2"/>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圆角 24"/>
          <p:cNvSpPr/>
          <p:nvPr/>
        </p:nvSpPr>
        <p:spPr>
          <a:xfrm>
            <a:off x="502920" y="5539502"/>
            <a:ext cx="3518535" cy="107505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49" name="矩形: 圆角 24"/>
          <p:cNvSpPr/>
          <p:nvPr/>
        </p:nvSpPr>
        <p:spPr>
          <a:xfrm>
            <a:off x="4283710" y="5540137"/>
            <a:ext cx="3799840" cy="107505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矩形: 圆角 24"/>
          <p:cNvSpPr/>
          <p:nvPr/>
        </p:nvSpPr>
        <p:spPr>
          <a:xfrm>
            <a:off x="8345805" y="5563632"/>
            <a:ext cx="3526155" cy="107505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13" name="组合 12"/>
          <p:cNvGrpSpPr/>
          <p:nvPr>
            <p:custDataLst>
              <p:tags r:id="rId1"/>
            </p:custDataLst>
          </p:nvPr>
        </p:nvGrpSpPr>
        <p:grpSpPr>
          <a:xfrm>
            <a:off x="451981" y="2221583"/>
            <a:ext cx="4545965" cy="2647557"/>
            <a:chOff x="775831" y="1570673"/>
            <a:chExt cx="4545965" cy="2647557"/>
          </a:xfrm>
        </p:grpSpPr>
        <p:sp>
          <p:nvSpPr>
            <p:cNvPr id="19" name="文本框 18"/>
            <p:cNvSpPr txBox="1"/>
            <p:nvPr>
              <p:custDataLst>
                <p:tags r:id="rId2"/>
              </p:custDataLst>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p:spPr>
          <p:style>
            <a:lnRef idx="0">
              <a:srgbClr val="FFFFFF"/>
            </a:lnRef>
            <a:fillRef idx="3">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nSpc>
                  <a:spcPct val="120000"/>
                </a:lnSpc>
              </a:pPr>
              <a:endParaRPr lang="zh-CN" altLang="en-US" sz="11500" dirty="0">
                <a:solidFill>
                  <a:sysClr val="windowText" lastClr="000000">
                    <a:lumMod val="75000"/>
                    <a:lumOff val="25000"/>
                  </a:sysClr>
                </a:soli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charset="0"/>
              </a:endParaRPr>
            </a:p>
          </p:txBody>
        </p:sp>
        <p:cxnSp>
          <p:nvCxnSpPr>
            <p:cNvPr id="23" name="直接连接符 22"/>
            <p:cNvCxnSpPr/>
            <p:nvPr>
              <p:custDataLst>
                <p:tags r:id="rId3"/>
              </p:custDataLst>
            </p:nvPr>
          </p:nvCxnSpPr>
          <p:spPr>
            <a:xfrm>
              <a:off x="826631" y="2612111"/>
              <a:ext cx="2692400" cy="0"/>
            </a:xfrm>
            <a:prstGeom prst="line">
              <a:avLst/>
            </a:prstGeom>
            <a:noFill/>
            <a:ln w="9525" cap="flat" cmpd="sng" algn="ctr">
              <a:solidFill>
                <a:sysClr val="window" lastClr="FFFFFF">
                  <a:lumMod val="85000"/>
                </a:sysClr>
              </a:solidFill>
              <a:prstDash val="solid"/>
            </a:ln>
            <a:effectLst/>
          </p:spPr>
        </p:cxnSp>
        <p:sp>
          <p:nvSpPr>
            <p:cNvPr id="24" name="文本框 23"/>
            <p:cNvSpPr txBox="1"/>
            <p:nvPr>
              <p:custDataLst>
                <p:tags r:id="rId4"/>
              </p:custDataLst>
            </p:nvPr>
          </p:nvSpPr>
          <p:spPr>
            <a:xfrm>
              <a:off x="826631" y="2162705"/>
              <a:ext cx="4495165" cy="307777"/>
            </a:xfrm>
            <a:prstGeom prst="rect">
              <a:avLst/>
            </a:prstGeom>
            <a:noFill/>
          </p:spPr>
          <p:txBody>
            <a:bodyPr wrap="square" lIns="0" tIns="0" rIns="0" bIns="0" rtlCol="0">
              <a:spAutoFit/>
            </a:bodyPr>
            <a:lstStyle/>
            <a:p>
              <a:r>
                <a:rPr lang="zh-CN" altLang="en-US" sz="2000" b="1" spc="300"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三甲医院</a:t>
              </a:r>
              <a:r>
                <a:rPr lang="zh-CN" altLang="en-US" sz="2000" b="1" spc="30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-全生命周期健康管理</a:t>
              </a:r>
              <a:endParaRPr lang="zh-CN" altLang="en-US" sz="2000" b="1" spc="30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sp>
          <p:nvSpPr>
            <p:cNvPr id="25" name="矩形 24"/>
            <p:cNvSpPr/>
            <p:nvPr>
              <p:custDataLst>
                <p:tags r:id="rId5"/>
              </p:custDataLst>
            </p:nvPr>
          </p:nvSpPr>
          <p:spPr>
            <a:xfrm>
              <a:off x="775831" y="2602790"/>
              <a:ext cx="4086472" cy="1615440"/>
            </a:xfrm>
            <a:prstGeom prst="rect">
              <a:avLst/>
            </a:prstGeom>
            <a:noFill/>
          </p:spPr>
          <p:txBody>
            <a:bodyPr wrap="square" lIns="0" tIns="0" rIns="0" bIns="0" rtlCol="0">
              <a:spAutoFit/>
            </a:bodyPr>
            <a:lstStyle/>
            <a:p>
              <a:pPr>
                <a:lnSpc>
                  <a:spcPct val="150000"/>
                </a:lnSpc>
              </a:pP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合作</a:t>
              </a:r>
              <a:r>
                <a:rPr lang="zh-CN" altLang="en-US"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上海交通大学医学院附属瑞金医院</a:t>
              </a:r>
              <a:r>
                <a:rPr lang="zh-CN" altLang="en-US" sz="1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（简称瑞金医院）</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r>
                <a:rPr lang="zh-CN" altLang="en-US"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四川大学华西医院</a:t>
              </a:r>
              <a:r>
                <a:rPr lang="zh-CN" altLang="en-US" sz="1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（简称华西医院）</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r>
                <a:rPr lang="en-US" altLang="zh-CN" sz="1400" dirty="0" err="1">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全面开展全生命周期健康管理，降低疾病发生率</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实施</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就医</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指导</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和</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引导</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先进医疗，让百姓更健康、全面提升健康生活质量。</a:t>
              </a:r>
              <a:endPar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grpSp>
        <p:nvGrpSpPr>
          <p:cNvPr id="26" name="组合 25"/>
          <p:cNvGrpSpPr/>
          <p:nvPr>
            <p:custDataLst>
              <p:tags r:id="rId6"/>
            </p:custDataLst>
          </p:nvPr>
        </p:nvGrpSpPr>
        <p:grpSpPr>
          <a:xfrm>
            <a:off x="5282426" y="2221583"/>
            <a:ext cx="3900944" cy="2095107"/>
            <a:chOff x="826631" y="1570673"/>
            <a:chExt cx="3900944" cy="2095107"/>
          </a:xfrm>
        </p:grpSpPr>
        <p:sp>
          <p:nvSpPr>
            <p:cNvPr id="28" name="文本框 27"/>
            <p:cNvSpPr txBox="1"/>
            <p:nvPr>
              <p:custDataLst>
                <p:tags r:id="rId7"/>
              </p:custDataLst>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p:spPr>
          <p:style>
            <a:lnRef idx="0">
              <a:srgbClr val="FFFFFF"/>
            </a:lnRef>
            <a:fillRef idx="3">
              <a:schemeClr val="accent5"/>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nSpc>
                  <a:spcPct val="120000"/>
                </a:lnSpc>
              </a:pPr>
              <a:endParaRPr lang="zh-CN" altLang="en-US" sz="11500" dirty="0">
                <a:solidFill>
                  <a:sysClr val="windowText" lastClr="000000">
                    <a:lumMod val="75000"/>
                    <a:lumOff val="25000"/>
                  </a:sysClr>
                </a:soli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charset="0"/>
              </a:endParaRPr>
            </a:p>
          </p:txBody>
        </p:sp>
        <p:cxnSp>
          <p:nvCxnSpPr>
            <p:cNvPr id="29" name="直接连接符 28"/>
            <p:cNvCxnSpPr/>
            <p:nvPr>
              <p:custDataLst>
                <p:tags r:id="rId8"/>
              </p:custDataLst>
            </p:nvPr>
          </p:nvCxnSpPr>
          <p:spPr>
            <a:xfrm>
              <a:off x="826631" y="2602622"/>
              <a:ext cx="2692400" cy="0"/>
            </a:xfrm>
            <a:prstGeom prst="line">
              <a:avLst/>
            </a:prstGeom>
            <a:noFill/>
            <a:ln w="9525" cap="flat" cmpd="sng" algn="ctr">
              <a:solidFill>
                <a:sysClr val="window" lastClr="FFFFFF">
                  <a:lumMod val="85000"/>
                </a:sysClr>
              </a:solidFill>
              <a:prstDash val="solid"/>
            </a:ln>
            <a:effectLst/>
          </p:spPr>
        </p:cxnSp>
        <p:sp>
          <p:nvSpPr>
            <p:cNvPr id="30" name="文本框 29"/>
            <p:cNvSpPr txBox="1"/>
            <p:nvPr>
              <p:custDataLst>
                <p:tags r:id="rId9"/>
              </p:custDataLst>
            </p:nvPr>
          </p:nvSpPr>
          <p:spPr>
            <a:xfrm>
              <a:off x="826631" y="2136210"/>
              <a:ext cx="3089578" cy="307340"/>
            </a:xfrm>
            <a:prstGeom prst="rect">
              <a:avLst/>
            </a:prstGeom>
            <a:noFill/>
          </p:spPr>
          <p:txBody>
            <a:bodyPr wrap="square" lIns="0" tIns="0" rIns="0" bIns="0" rtlCol="0">
              <a:spAutoFit/>
            </a:bodyPr>
            <a:lstStyle/>
            <a:p>
              <a:r>
                <a:rPr lang="zh-CN" altLang="en-US" sz="2000" b="1" spc="300"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复星联合</a:t>
              </a:r>
              <a:r>
                <a:rPr lang="zh-CN" altLang="en-US" sz="2000" b="1" spc="30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-健康保险</a:t>
              </a:r>
              <a:endParaRPr lang="zh-CN" altLang="en-US" sz="2000" b="1" spc="30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sp>
          <p:nvSpPr>
            <p:cNvPr id="31" name="矩形 30"/>
            <p:cNvSpPr/>
            <p:nvPr>
              <p:custDataLst>
                <p:tags r:id="rId10"/>
              </p:custDataLst>
            </p:nvPr>
          </p:nvSpPr>
          <p:spPr>
            <a:xfrm>
              <a:off x="826631" y="2696770"/>
              <a:ext cx="3900944" cy="969010"/>
            </a:xfrm>
            <a:prstGeom prst="rect">
              <a:avLst/>
            </a:prstGeom>
            <a:noFill/>
          </p:spPr>
          <p:txBody>
            <a:bodyPr wrap="square" lIns="0" tIns="0" rIns="0" bIns="0" rtlCol="0">
              <a:spAutoFit/>
            </a:bodyPr>
            <a:lstStyle/>
            <a:p>
              <a:pPr>
                <a:lnSpc>
                  <a:spcPct val="150000"/>
                </a:lnSpc>
              </a:pP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Calibri" panose="020F0502020204030204" charset="0"/>
                </a:rPr>
                <a:t>引导</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charset="0"/>
                </a:rPr>
                <a:t>保险</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Calibri" panose="020F0502020204030204" charset="0"/>
                </a:rPr>
                <a:t>客户参与健康管理，</a:t>
              </a:r>
              <a:r>
                <a:rPr lang="zh-CN" altLang="en-US"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charset="0"/>
                </a:rPr>
                <a:t>为客户提供优质的保险保障；</a:t>
              </a:r>
              <a:r>
                <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Calibri" panose="020F0502020204030204" charset="0"/>
                </a:rPr>
                <a:t>借助疾病预防优化理赔结构和成本，提升经营成效。</a:t>
              </a:r>
              <a:endParaRPr lang="en-US" altLang="zh-CN" sz="140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Calibri" panose="020F0502020204030204" charset="0"/>
              </a:endParaRPr>
            </a:p>
          </p:txBody>
        </p:sp>
      </p:grpSp>
      <p:sp>
        <p:nvSpPr>
          <p:cNvPr id="38" name="矩形 37"/>
          <p:cNvSpPr/>
          <p:nvPr/>
        </p:nvSpPr>
        <p:spPr>
          <a:xfrm>
            <a:off x="381000" y="5540137"/>
            <a:ext cx="3516630" cy="1074420"/>
          </a:xfrm>
          <a:prstGeom prst="rect">
            <a:avLst/>
          </a:prstGeom>
          <a:solidFill>
            <a:schemeClr val="bg1"/>
          </a:solidFill>
          <a:ln w="6055" cap="flat">
            <a:noFill/>
            <a:prstDash val="solid"/>
            <a:miter/>
          </a:ln>
        </p:spPr>
        <p:txBody>
          <a:bodyPr wrap="square" lIns="108000" tIns="108000" rIns="108000" bIns="108000" rtlCol="0" anchor="t" anchorCtr="0">
            <a:noAutofit/>
          </a:bodyPr>
          <a:lstStyle/>
          <a:p>
            <a:pPr algn="l">
              <a:lnSpc>
                <a:spcPct val="150000"/>
              </a:lnSpc>
            </a:pPr>
            <a:r>
              <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rPr>
              <a:t>由国内综合排名前列的三甲综合医院的医生实施健康管理</a:t>
            </a:r>
            <a:endPar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39" name="矩形 38"/>
          <p:cNvSpPr/>
          <p:nvPr/>
        </p:nvSpPr>
        <p:spPr>
          <a:xfrm>
            <a:off x="4424680" y="5540137"/>
            <a:ext cx="3658870" cy="1074420"/>
          </a:xfrm>
          <a:prstGeom prst="rect">
            <a:avLst/>
          </a:prstGeom>
          <a:solidFill>
            <a:schemeClr val="bg1"/>
          </a:solidFill>
          <a:ln w="6055" cap="flat">
            <a:noFill/>
            <a:prstDash val="solid"/>
            <a:miter/>
          </a:ln>
        </p:spPr>
        <p:txBody>
          <a:bodyPr wrap="square" lIns="108000" tIns="108000" rIns="108000" bIns="108000" rtlCol="0" anchor="t" anchorCtr="0">
            <a:noAutofit/>
          </a:bodyPr>
          <a:lstStyle/>
          <a:p>
            <a:pPr algn="l">
              <a:lnSpc>
                <a:spcPct val="150000"/>
              </a:lnSpc>
            </a:pPr>
            <a:r>
              <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rPr>
              <a:t>从三甲综合医院科室体系，延伸覆盖健康管理</a:t>
            </a:r>
            <a:endPar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40" name="矩形 39"/>
          <p:cNvSpPr/>
          <p:nvPr/>
        </p:nvSpPr>
        <p:spPr>
          <a:xfrm>
            <a:off x="8346440" y="5540137"/>
            <a:ext cx="3658870" cy="1074420"/>
          </a:xfrm>
          <a:prstGeom prst="rect">
            <a:avLst/>
          </a:prstGeom>
          <a:solidFill>
            <a:schemeClr val="bg1"/>
          </a:solidFill>
          <a:ln w="6055" cap="flat">
            <a:noFill/>
            <a:prstDash val="solid"/>
            <a:miter/>
          </a:ln>
        </p:spPr>
        <p:txBody>
          <a:bodyPr wrap="square" lIns="108000" tIns="108000" rIns="108000" bIns="108000" rtlCol="0" anchor="t" anchorCtr="0">
            <a:noAutofit/>
          </a:bodyPr>
          <a:lstStyle/>
          <a:p>
            <a:pPr algn="l">
              <a:lnSpc>
                <a:spcPct val="150000"/>
              </a:lnSpc>
            </a:pPr>
            <a:r>
              <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rPr>
              <a:t>健康干预以治疗医学为基础，科学且效果好</a:t>
            </a:r>
            <a:endParaRPr kumimoji="1" lang="zh-CN" altLang="en-US" sz="1600" b="1" dirty="0">
              <a:solidFill>
                <a:srgbClr val="000000"/>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41" name="文本框 40"/>
          <p:cNvSpPr txBox="1"/>
          <p:nvPr/>
        </p:nvSpPr>
        <p:spPr>
          <a:xfrm>
            <a:off x="502920" y="5054997"/>
            <a:ext cx="3658870" cy="398780"/>
          </a:xfrm>
          <a:prstGeom prst="rect">
            <a:avLst/>
          </a:prstGeom>
          <a:noFill/>
        </p:spPr>
        <p:txBody>
          <a:bodyPr wrap="square" rtlCol="0">
            <a:spAutoFit/>
          </a:bodyPr>
          <a:lstStyle/>
          <a:p>
            <a:pPr algn="l"/>
            <a:r>
              <a:rPr lang="zh-CN" altLang="en-US" sz="2000" b="1" u="sng" dirty="0">
                <a:solidFill>
                  <a:srgbClr val="30C0B4"/>
                </a:solidFill>
                <a:latin typeface="微软雅黑" panose="020B0503020204020204" pitchFamily="34" charset="-122"/>
                <a:ea typeface="微软雅黑" panose="020B0503020204020204" pitchFamily="34" charset="-122"/>
              </a:rPr>
              <a:t>权威性</a:t>
            </a:r>
            <a:endParaRPr lang="zh-CN" altLang="en-US" sz="2000" b="1" u="sng" dirty="0">
              <a:solidFill>
                <a:srgbClr val="30C0B4"/>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424680" y="5054997"/>
            <a:ext cx="3658870" cy="398780"/>
          </a:xfrm>
          <a:prstGeom prst="rect">
            <a:avLst/>
          </a:prstGeom>
          <a:noFill/>
        </p:spPr>
        <p:txBody>
          <a:bodyPr wrap="square" rtlCol="0">
            <a:spAutoFit/>
          </a:bodyPr>
          <a:lstStyle/>
          <a:p>
            <a:pPr algn="l"/>
            <a:r>
              <a:rPr lang="zh-CN" altLang="en-US" sz="2000" b="1" u="sng" dirty="0">
                <a:solidFill>
                  <a:srgbClr val="30C0B4"/>
                </a:solidFill>
                <a:latin typeface="微软雅黑" panose="020B0503020204020204" pitchFamily="34" charset="-122"/>
                <a:ea typeface="微软雅黑" panose="020B0503020204020204" pitchFamily="34" charset="-122"/>
              </a:rPr>
              <a:t>全面性</a:t>
            </a:r>
            <a:endParaRPr lang="zh-CN" altLang="en-US" sz="2000" b="1" u="sng" dirty="0">
              <a:solidFill>
                <a:srgbClr val="30C0B4"/>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368030" y="5078492"/>
            <a:ext cx="3658870" cy="398780"/>
          </a:xfrm>
          <a:prstGeom prst="rect">
            <a:avLst/>
          </a:prstGeom>
          <a:noFill/>
        </p:spPr>
        <p:txBody>
          <a:bodyPr wrap="square" rtlCol="0">
            <a:spAutoFit/>
          </a:bodyPr>
          <a:lstStyle/>
          <a:p>
            <a:pPr algn="l"/>
            <a:r>
              <a:rPr lang="zh-CN" altLang="en-US" sz="2000" b="1" u="sng" dirty="0">
                <a:solidFill>
                  <a:srgbClr val="30C0B4"/>
                </a:solidFill>
                <a:latin typeface="微软雅黑" panose="020B0503020204020204" pitchFamily="34" charset="-122"/>
                <a:ea typeface="微软雅黑" panose="020B0503020204020204" pitchFamily="34" charset="-122"/>
              </a:rPr>
              <a:t>有效性</a:t>
            </a:r>
            <a:endParaRPr lang="zh-CN" altLang="en-US" sz="2000" b="1" u="sng" dirty="0">
              <a:solidFill>
                <a:srgbClr val="30C0B4"/>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52311" y="1351488"/>
            <a:ext cx="11462637" cy="523220"/>
          </a:xfrm>
          <a:prstGeom prst="rect">
            <a:avLst/>
          </a:prstGeom>
          <a:noFill/>
        </p:spPr>
        <p:txBody>
          <a:bodyPr wrap="square" anchor="t">
            <a:spAutoFit/>
          </a:bodyPr>
          <a:lstStyle/>
          <a:p>
            <a:pPr algn="ctr"/>
            <a:r>
              <a:rPr lang="zh-CN" altLang="en-US" sz="27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mn-ea"/>
              </a:rPr>
              <a:t>国内创新真正的与多家</a:t>
            </a:r>
            <a:r>
              <a:rPr lang="en-US" altLang="zh-CN" sz="27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mn-ea"/>
              </a:rPr>
              <a:t>A++++</a:t>
            </a:r>
            <a:r>
              <a:rPr lang="zh-CN" altLang="en-US" sz="27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mn-ea"/>
              </a:rPr>
              <a:t>级三甲医院合作的管理式疾病保险产品</a:t>
            </a:r>
            <a:endParaRPr lang="zh-CN" altLang="en-US" sz="27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2410" y="687103"/>
            <a:ext cx="4805416"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医联有盟特色优势</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4" name="直接连接符 3"/>
          <p:cNvCxnSpPr/>
          <p:nvPr/>
        </p:nvCxnSpPr>
        <p:spPr>
          <a:xfrm>
            <a:off x="242882" y="1189269"/>
            <a:ext cx="3567163"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615413" y="2049145"/>
            <a:ext cx="2256547" cy="3039110"/>
            <a:chOff x="9461499" y="2159000"/>
            <a:chExt cx="2256547" cy="3039110"/>
          </a:xfrm>
        </p:grpSpPr>
        <p:grpSp>
          <p:nvGrpSpPr>
            <p:cNvPr id="8" name="组合 7"/>
            <p:cNvGrpSpPr/>
            <p:nvPr/>
          </p:nvGrpSpPr>
          <p:grpSpPr>
            <a:xfrm>
              <a:off x="9461499" y="2159000"/>
              <a:ext cx="2256547" cy="2634576"/>
              <a:chOff x="14600" y="3127"/>
              <a:chExt cx="3857" cy="4422"/>
            </a:xfrm>
          </p:grpSpPr>
          <p:sp>
            <p:nvSpPr>
              <p:cNvPr id="36" name="圆角矩形 35"/>
              <p:cNvSpPr/>
              <p:nvPr/>
            </p:nvSpPr>
            <p:spPr>
              <a:xfrm>
                <a:off x="14622" y="3127"/>
                <a:ext cx="3792" cy="555"/>
              </a:xfrm>
              <a:prstGeom prst="roundRect">
                <a:avLst>
                  <a:gd name="adj" fmla="val 39820"/>
                </a:avLst>
              </a:prstGeom>
              <a:solidFill>
                <a:srgbClr val="4F81BD"/>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重大疾病保险金</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sp>
            <p:nvSpPr>
              <p:cNvPr id="6" name="圆角矩形 35"/>
              <p:cNvSpPr/>
              <p:nvPr/>
            </p:nvSpPr>
            <p:spPr>
              <a:xfrm>
                <a:off x="14622" y="3760"/>
                <a:ext cx="3793" cy="555"/>
              </a:xfrm>
              <a:prstGeom prst="roundRect">
                <a:avLst>
                  <a:gd name="adj" fmla="val 39820"/>
                </a:avLst>
              </a:prstGeom>
              <a:solidFill>
                <a:srgbClr val="4F81BD"/>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重大疾病豁免保险费</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sp>
            <p:nvSpPr>
              <p:cNvPr id="7" name="圆角矩形 35"/>
              <p:cNvSpPr/>
              <p:nvPr/>
            </p:nvSpPr>
            <p:spPr>
              <a:xfrm>
                <a:off x="14620" y="4396"/>
                <a:ext cx="3794" cy="555"/>
              </a:xfrm>
              <a:prstGeom prst="roundRect">
                <a:avLst>
                  <a:gd name="adj" fmla="val 39820"/>
                </a:avLst>
              </a:prstGeom>
              <a:solidFill>
                <a:srgbClr val="4F81BD"/>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一般医疗保险金</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sp>
            <p:nvSpPr>
              <p:cNvPr id="10" name="圆角矩形 35"/>
              <p:cNvSpPr/>
              <p:nvPr/>
            </p:nvSpPr>
            <p:spPr>
              <a:xfrm>
                <a:off x="14600" y="5032"/>
                <a:ext cx="3792" cy="555"/>
              </a:xfrm>
              <a:prstGeom prst="roundRect">
                <a:avLst>
                  <a:gd name="adj" fmla="val 39820"/>
                </a:avLst>
              </a:prstGeom>
              <a:solidFill>
                <a:srgbClr val="4F81BD"/>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全生命周期健康管理服务</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sp>
            <p:nvSpPr>
              <p:cNvPr id="11" name="圆角矩形 35"/>
              <p:cNvSpPr/>
              <p:nvPr/>
            </p:nvSpPr>
            <p:spPr>
              <a:xfrm>
                <a:off x="14663" y="5686"/>
                <a:ext cx="3794" cy="555"/>
              </a:xfrm>
              <a:prstGeom prst="roundRect">
                <a:avLst>
                  <a:gd name="adj" fmla="val 39820"/>
                </a:avLst>
              </a:prstGeom>
              <a:solidFill>
                <a:srgbClr val="48CBC6"/>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轻度</a:t>
                </a:r>
                <a:r>
                  <a:rPr lang="en-US" altLang="zh-CN" sz="1200" b="1" dirty="0">
                    <a:solidFill>
                      <a:srgbClr val="FFFFFF"/>
                    </a:solidFill>
                    <a:latin typeface="Microsoft YaHei UI" panose="020B0503020204020204" pitchFamily="34" charset="-122"/>
                    <a:ea typeface="Microsoft YaHei UI" panose="020B0503020204020204" pitchFamily="34" charset="-122"/>
                  </a:rPr>
                  <a:t>/</a:t>
                </a:r>
                <a:r>
                  <a:rPr lang="zh-CN" altLang="en-US" sz="1200" b="1" dirty="0">
                    <a:solidFill>
                      <a:srgbClr val="FFFFFF"/>
                    </a:solidFill>
                    <a:latin typeface="Microsoft YaHei UI" panose="020B0503020204020204" pitchFamily="34" charset="-122"/>
                    <a:ea typeface="Microsoft YaHei UI" panose="020B0503020204020204" pitchFamily="34" charset="-122"/>
                  </a:rPr>
                  <a:t>中度疾病保险金</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sp>
            <p:nvSpPr>
              <p:cNvPr id="12" name="圆角矩形 35"/>
              <p:cNvSpPr/>
              <p:nvPr/>
            </p:nvSpPr>
            <p:spPr>
              <a:xfrm>
                <a:off x="14642" y="6340"/>
                <a:ext cx="3794" cy="555"/>
              </a:xfrm>
              <a:prstGeom prst="roundRect">
                <a:avLst>
                  <a:gd name="adj" fmla="val 39820"/>
                </a:avLst>
              </a:prstGeom>
              <a:solidFill>
                <a:srgbClr val="48CBC6"/>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身故或全残保险金</a:t>
                </a:r>
                <a:endParaRPr lang="zh-CN" altLang="en-US" sz="1200" b="1" dirty="0">
                  <a:solidFill>
                    <a:srgbClr val="FFFFFF"/>
                  </a:solidFill>
                  <a:latin typeface="Microsoft YaHei UI" panose="020B0503020204020204" pitchFamily="34" charset="-122"/>
                  <a:ea typeface="Microsoft YaHei UI" panose="020B0503020204020204" pitchFamily="34" charset="-122"/>
                </a:endParaRPr>
              </a:p>
            </p:txBody>
          </p:sp>
          <p:sp>
            <p:nvSpPr>
              <p:cNvPr id="15" name="圆角矩形 35"/>
              <p:cNvSpPr/>
              <p:nvPr/>
            </p:nvSpPr>
            <p:spPr>
              <a:xfrm>
                <a:off x="14621" y="6994"/>
                <a:ext cx="3786" cy="555"/>
              </a:xfrm>
              <a:prstGeom prst="roundRect">
                <a:avLst>
                  <a:gd name="adj" fmla="val 39820"/>
                </a:avLst>
              </a:prstGeom>
              <a:solidFill>
                <a:srgbClr val="48CBC6"/>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轻度</a:t>
                </a:r>
                <a:r>
                  <a:rPr lang="en-US" altLang="zh-CN" sz="1200" b="1" dirty="0">
                    <a:solidFill>
                      <a:srgbClr val="FFFFFF"/>
                    </a:solidFill>
                    <a:latin typeface="Microsoft YaHei UI" panose="020B0503020204020204" pitchFamily="34" charset="-122"/>
                    <a:ea typeface="Microsoft YaHei UI" panose="020B0503020204020204" pitchFamily="34" charset="-122"/>
                  </a:rPr>
                  <a:t>/</a:t>
                </a:r>
                <a:r>
                  <a:rPr lang="zh-CN" altLang="en-US" sz="1200" b="1" dirty="0">
                    <a:solidFill>
                      <a:srgbClr val="FFFFFF"/>
                    </a:solidFill>
                    <a:latin typeface="Microsoft YaHei UI" panose="020B0503020204020204" pitchFamily="34" charset="-122"/>
                    <a:ea typeface="Microsoft YaHei UI" panose="020B0503020204020204" pitchFamily="34" charset="-122"/>
                  </a:rPr>
                  <a:t>中度疾病豁免保险费</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grpSp>
        <p:sp>
          <p:nvSpPr>
            <p:cNvPr id="9" name="圆角矩形 35"/>
            <p:cNvSpPr/>
            <p:nvPr/>
          </p:nvSpPr>
          <p:spPr>
            <a:xfrm>
              <a:off x="9461499" y="4850765"/>
              <a:ext cx="2214880" cy="347345"/>
            </a:xfrm>
            <a:prstGeom prst="roundRect">
              <a:avLst>
                <a:gd name="adj" fmla="val 39820"/>
              </a:avLst>
            </a:prstGeom>
            <a:solidFill>
              <a:schemeClr val="accent6">
                <a:lumMod val="60000"/>
                <a:lumOff val="40000"/>
              </a:schemeClr>
            </a:solidFill>
            <a:ln w="38100" cap="flat" cmpd="sng" algn="ctr">
              <a:noFill/>
              <a:prstDash val="solid"/>
            </a:ln>
            <a:effectLst/>
          </p:spPr>
          <p:txBody>
            <a:bodyPr rtlCol="0" anchor="ctr"/>
            <a:lstStyle/>
            <a:p>
              <a:pPr algn="ctr"/>
              <a:r>
                <a:rPr lang="zh-CN" altLang="en-US" sz="1200" b="1" dirty="0">
                  <a:solidFill>
                    <a:srgbClr val="FFFFFF"/>
                  </a:solidFill>
                  <a:latin typeface="Microsoft YaHei UI" panose="020B0503020204020204" pitchFamily="34" charset="-122"/>
                  <a:ea typeface="Microsoft YaHei UI" panose="020B0503020204020204" pitchFamily="34" charset="-122"/>
                </a:rPr>
                <a:t>附加险</a:t>
              </a:r>
              <a:r>
                <a:rPr lang="en-US" altLang="zh-CN" sz="1200" b="1" dirty="0">
                  <a:solidFill>
                    <a:srgbClr val="FFFFFF"/>
                  </a:solidFill>
                  <a:latin typeface="Microsoft YaHei UI" panose="020B0503020204020204" pitchFamily="34" charset="-122"/>
                  <a:ea typeface="Microsoft YaHei UI" panose="020B0503020204020204" pitchFamily="34" charset="-122"/>
                </a:rPr>
                <a:t>-</a:t>
              </a:r>
              <a:r>
                <a:rPr lang="zh-CN" altLang="en-US" sz="1200" b="1" dirty="0">
                  <a:solidFill>
                    <a:srgbClr val="FFFFFF"/>
                  </a:solidFill>
                  <a:latin typeface="Microsoft YaHei UI" panose="020B0503020204020204" pitchFamily="34" charset="-122"/>
                  <a:ea typeface="Microsoft YaHei UI" panose="020B0503020204020204" pitchFamily="34" charset="-122"/>
                </a:rPr>
                <a:t>长</a:t>
              </a:r>
              <a:r>
                <a:rPr lang="zh-CN" altLang="en-US" sz="1200" b="1" dirty="0">
                  <a:solidFill>
                    <a:srgbClr val="FFFFFF"/>
                  </a:solidFill>
                  <a:latin typeface="Microsoft YaHei UI" panose="020B0503020204020204" pitchFamily="34" charset="-122"/>
                  <a:ea typeface="Microsoft YaHei UI" panose="020B0503020204020204" pitchFamily="34" charset="-122"/>
                  <a:sym typeface="+mn-ea"/>
                </a:rPr>
                <a:t>期医疗保险（费率可调）（互联网）</a:t>
              </a:r>
              <a:endParaRPr lang="zh-CN" altLang="en-US" sz="1200" b="1" dirty="0">
                <a:solidFill>
                  <a:srgbClr val="FFFFFF"/>
                </a:solidFill>
                <a:latin typeface="Microsoft YaHei UI" panose="020B0503020204020204" pitchFamily="34" charset="-122"/>
                <a:ea typeface="Microsoft YaHei UI" panose="020B0503020204020204" pitchFamily="34" charset="-122"/>
                <a:cs typeface="微软雅黑" panose="020B0503020204020204" pitchFamily="34" charset="-122"/>
              </a:endParaRPr>
            </a:p>
          </p:txBody>
        </p:sp>
      </p:grpSp>
      <p:sp>
        <p:nvSpPr>
          <p:cNvPr id="16" name="灯片编号占位符 1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610995"/>
            <a:ext cx="12198985" cy="3843020"/>
          </a:xfrm>
          <a:prstGeom prst="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nvSpPr>
        <p:spPr>
          <a:xfrm>
            <a:off x="1447165" y="2475230"/>
            <a:ext cx="5457190" cy="706755"/>
          </a:xfrm>
          <a:prstGeom prst="rect">
            <a:avLst/>
          </a:prstGeom>
          <a:noFill/>
        </p:spPr>
        <p:txBody>
          <a:bodyPr wrap="square" rtlCol="0">
            <a:spAutoFit/>
          </a:bodyPr>
          <a:lstStyle/>
          <a:p>
            <a:r>
              <a:rPr lang="en-US" altLang="zh-CN" sz="4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02 </a:t>
            </a:r>
            <a:r>
              <a:rPr lang="zh-CN" altLang="en-US" sz="4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特色介绍</a:t>
            </a:r>
            <a:endParaRPr lang="zh-CN" altLang="en-US" sz="4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nvCxnSpPr>
        <p:spPr>
          <a:xfrm>
            <a:off x="1566545" y="3390900"/>
            <a:ext cx="1697990" cy="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3" name="图片 2" descr="选题背景"/>
          <p:cNvPicPr>
            <a:picLocks noChangeAspect="1"/>
          </p:cNvPicPr>
          <p:nvPr>
            <p:custDataLst>
              <p:tags r:id="rId1"/>
            </p:custDataLst>
          </p:nvPr>
        </p:nvPicPr>
        <p:blipFill>
          <a:blip r:embed="rId2" cstate="print"/>
          <a:stretch>
            <a:fillRect/>
          </a:stretch>
        </p:blipFill>
        <p:spPr>
          <a:xfrm>
            <a:off x="10127615" y="3623310"/>
            <a:ext cx="1452880" cy="1452880"/>
          </a:xfrm>
          <a:prstGeom prst="rect">
            <a:avLst/>
          </a:prstGeom>
        </p:spPr>
      </p:pic>
      <p:sp>
        <p:nvSpPr>
          <p:cNvPr id="4" name="文本框 3"/>
          <p:cNvSpPr txBox="1"/>
          <p:nvPr/>
        </p:nvSpPr>
        <p:spPr>
          <a:xfrm>
            <a:off x="7841615" y="471170"/>
            <a:ext cx="4064000" cy="368300"/>
          </a:xfrm>
          <a:prstGeom prst="rect">
            <a:avLst/>
          </a:prstGeom>
          <a:noFill/>
        </p:spPr>
        <p:txBody>
          <a:bodyPr wrap="square" rtlCol="0">
            <a:spAutoFit/>
          </a:bodyPr>
          <a:lstStyle/>
          <a:p>
            <a:endParaRPr lang="zh-CN" altLang="en-US"/>
          </a:p>
        </p:txBody>
      </p:sp>
      <p:sp>
        <p:nvSpPr>
          <p:cNvPr id="9" name="文本框 8"/>
          <p:cNvSpPr txBox="1"/>
          <p:nvPr/>
        </p:nvSpPr>
        <p:spPr>
          <a:xfrm>
            <a:off x="1447165" y="3877310"/>
            <a:ext cx="7383780" cy="645160"/>
          </a:xfrm>
          <a:prstGeom prst="rect">
            <a:avLst/>
          </a:prstGeom>
        </p:spPr>
        <p:txBody>
          <a:bodyPr wrap="square">
            <a:spAutoFit/>
          </a:bodyPr>
          <a:lstStyle/>
          <a:p>
            <a:pPr marL="0" indent="0">
              <a:lnSpc>
                <a:spcPct val="150000"/>
              </a:lnSpc>
            </a:pPr>
            <a:endParaRPr lang="zh-CN" altLang="en-US" sz="2400" b="1" i="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5"/>
          <p:cNvSpPr/>
          <p:nvPr>
            <p:custDataLst>
              <p:tags r:id="rId1"/>
            </p:custDataLst>
          </p:nvPr>
        </p:nvSpPr>
        <p:spPr>
          <a:xfrm>
            <a:off x="598667" y="2261021"/>
            <a:ext cx="3327526" cy="4158313"/>
          </a:xfrm>
          <a:custGeom>
            <a:avLst/>
            <a:gdLst>
              <a:gd name="connsiteX0" fmla="*/ 72000 w 3293094"/>
              <a:gd name="connsiteY0" fmla="*/ 0 h 2878541"/>
              <a:gd name="connsiteX1" fmla="*/ 3221094 w 3293094"/>
              <a:gd name="connsiteY1" fmla="*/ 0 h 2878541"/>
              <a:gd name="connsiteX2" fmla="*/ 3293094 w 3293094"/>
              <a:gd name="connsiteY2" fmla="*/ 72000 h 2878541"/>
              <a:gd name="connsiteX3" fmla="*/ 3293094 w 3293094"/>
              <a:gd name="connsiteY3" fmla="*/ 2806541 h 2878541"/>
              <a:gd name="connsiteX4" fmla="*/ 3221094 w 3293094"/>
              <a:gd name="connsiteY4" fmla="*/ 2878541 h 2878541"/>
              <a:gd name="connsiteX5" fmla="*/ 72000 w 3293094"/>
              <a:gd name="connsiteY5" fmla="*/ 2878541 h 2878541"/>
              <a:gd name="connsiteX6" fmla="*/ 0 w 3293094"/>
              <a:gd name="connsiteY6" fmla="*/ 2806541 h 2878541"/>
              <a:gd name="connsiteX7" fmla="*/ 0 w 3293094"/>
              <a:gd name="connsiteY7" fmla="*/ 72000 h 2878541"/>
              <a:gd name="connsiteX8" fmla="*/ 72000 w 3293094"/>
              <a:gd name="connsiteY8" fmla="*/ 0 h 287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3094" h="2878541">
                <a:moveTo>
                  <a:pt x="72000" y="0"/>
                </a:moveTo>
                <a:lnTo>
                  <a:pt x="3221094" y="0"/>
                </a:lnTo>
                <a:cubicBezTo>
                  <a:pt x="3260838" y="0"/>
                  <a:pt x="3293094" y="32256"/>
                  <a:pt x="3293094" y="72000"/>
                </a:cubicBezTo>
                <a:lnTo>
                  <a:pt x="3293094" y="2806541"/>
                </a:lnTo>
                <a:cubicBezTo>
                  <a:pt x="3293094" y="2846285"/>
                  <a:pt x="3260838" y="2878541"/>
                  <a:pt x="3221094" y="2878541"/>
                </a:cubicBezTo>
                <a:lnTo>
                  <a:pt x="72000" y="2878541"/>
                </a:lnTo>
                <a:cubicBezTo>
                  <a:pt x="32256" y="2878541"/>
                  <a:pt x="0" y="2846285"/>
                  <a:pt x="0" y="2806541"/>
                </a:cubicBezTo>
                <a:lnTo>
                  <a:pt x="0" y="72000"/>
                </a:lnTo>
                <a:cubicBezTo>
                  <a:pt x="0" y="32256"/>
                  <a:pt x="32256" y="0"/>
                  <a:pt x="72000" y="0"/>
                </a:cubicBezTo>
              </a:path>
            </a:pathLst>
          </a:custGeom>
          <a:gradFill>
            <a:gsLst>
              <a:gs pos="0">
                <a:srgbClr val="4874CB">
                  <a:alpha val="8000"/>
                </a:srgbClr>
              </a:gs>
              <a:gs pos="100000">
                <a:srgbClr val="30C0B4">
                  <a:alpha val="0"/>
                </a:srgbClr>
              </a:gs>
            </a:gsLst>
            <a:lin ang="5400000" scaled="1"/>
          </a:gradFill>
          <a:ln w="6350">
            <a:gradFill flip="none" rotWithShape="1">
              <a:gsLst>
                <a:gs pos="0">
                  <a:srgbClr val="30C0B4"/>
                </a:gs>
                <a:gs pos="100000">
                  <a:srgbClr val="4874CB">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285750" marR="0" lvl="0" indent="-285750" defTabSz="914400" rtl="0" eaLnBrk="1" fontAlgn="auto" latinLnBrk="0" hangingPunct="1">
              <a:lnSpc>
                <a:spcPct val="250000"/>
              </a:lnSpc>
              <a:spcBef>
                <a:spcPts val="0"/>
              </a:spcBef>
              <a:spcAft>
                <a:spcPts val="0"/>
              </a:spcAft>
              <a:buClrTx/>
              <a:buSzTx/>
              <a:buFont typeface="Arial" panose="020B0604020202020204" pitchFamily="34" charset="0"/>
              <a:buChar char="•"/>
              <a:defRPr/>
            </a:pPr>
            <a:endParaRPr lang="zh-CN" altLang="en-US" sz="1400" b="1" dirty="0">
              <a:solidFill>
                <a:schemeClr val="tx1"/>
              </a:solidFill>
              <a:latin typeface="+mn-ea"/>
            </a:endParaRPr>
          </a:p>
        </p:txBody>
      </p:sp>
      <p:sp>
        <p:nvSpPr>
          <p:cNvPr id="10" name="矩形: 圆角 81"/>
          <p:cNvSpPr/>
          <p:nvPr>
            <p:custDataLst>
              <p:tags r:id="rId2"/>
            </p:custDataLst>
          </p:nvPr>
        </p:nvSpPr>
        <p:spPr>
          <a:xfrm>
            <a:off x="1171867" y="1678087"/>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sp>
        <p:nvSpPr>
          <p:cNvPr id="15" name="矩形 5"/>
          <p:cNvSpPr/>
          <p:nvPr>
            <p:custDataLst>
              <p:tags r:id="rId3"/>
            </p:custDataLst>
          </p:nvPr>
        </p:nvSpPr>
        <p:spPr>
          <a:xfrm>
            <a:off x="4097664" y="2055652"/>
            <a:ext cx="3611228" cy="3444875"/>
          </a:xfrm>
          <a:custGeom>
            <a:avLst/>
            <a:gdLst>
              <a:gd name="connsiteX0" fmla="*/ 72000 w 3293094"/>
              <a:gd name="connsiteY0" fmla="*/ 0 h 2878541"/>
              <a:gd name="connsiteX1" fmla="*/ 3221094 w 3293094"/>
              <a:gd name="connsiteY1" fmla="*/ 0 h 2878541"/>
              <a:gd name="connsiteX2" fmla="*/ 3293094 w 3293094"/>
              <a:gd name="connsiteY2" fmla="*/ 72000 h 2878541"/>
              <a:gd name="connsiteX3" fmla="*/ 3293094 w 3293094"/>
              <a:gd name="connsiteY3" fmla="*/ 2806541 h 2878541"/>
              <a:gd name="connsiteX4" fmla="*/ 3221094 w 3293094"/>
              <a:gd name="connsiteY4" fmla="*/ 2878541 h 2878541"/>
              <a:gd name="connsiteX5" fmla="*/ 72000 w 3293094"/>
              <a:gd name="connsiteY5" fmla="*/ 2878541 h 2878541"/>
              <a:gd name="connsiteX6" fmla="*/ 0 w 3293094"/>
              <a:gd name="connsiteY6" fmla="*/ 2806541 h 2878541"/>
              <a:gd name="connsiteX7" fmla="*/ 0 w 3293094"/>
              <a:gd name="connsiteY7" fmla="*/ 72000 h 2878541"/>
              <a:gd name="connsiteX8" fmla="*/ 72000 w 3293094"/>
              <a:gd name="connsiteY8" fmla="*/ 0 h 287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3094" h="2878541">
                <a:moveTo>
                  <a:pt x="72000" y="0"/>
                </a:moveTo>
                <a:lnTo>
                  <a:pt x="3221094" y="0"/>
                </a:lnTo>
                <a:cubicBezTo>
                  <a:pt x="3260838" y="0"/>
                  <a:pt x="3293094" y="32256"/>
                  <a:pt x="3293094" y="72000"/>
                </a:cubicBezTo>
                <a:lnTo>
                  <a:pt x="3293094" y="2806541"/>
                </a:lnTo>
                <a:cubicBezTo>
                  <a:pt x="3293094" y="2846285"/>
                  <a:pt x="3260838" y="2878541"/>
                  <a:pt x="3221094" y="2878541"/>
                </a:cubicBezTo>
                <a:lnTo>
                  <a:pt x="72000" y="2878541"/>
                </a:lnTo>
                <a:cubicBezTo>
                  <a:pt x="32256" y="2878541"/>
                  <a:pt x="0" y="2846285"/>
                  <a:pt x="0" y="2806541"/>
                </a:cubicBezTo>
                <a:lnTo>
                  <a:pt x="0" y="72000"/>
                </a:lnTo>
                <a:cubicBezTo>
                  <a:pt x="0" y="32256"/>
                  <a:pt x="32256" y="0"/>
                  <a:pt x="72000" y="0"/>
                </a:cubicBezTo>
              </a:path>
            </a:pathLst>
          </a:custGeom>
          <a:gradFill>
            <a:gsLst>
              <a:gs pos="0">
                <a:srgbClr val="4874CB">
                  <a:alpha val="8000"/>
                </a:srgbClr>
              </a:gs>
              <a:gs pos="100000">
                <a:srgbClr val="30C0B4">
                  <a:alpha val="0"/>
                </a:srgbClr>
              </a:gs>
            </a:gsLst>
            <a:lin ang="5400000" scaled="1"/>
          </a:gradFill>
          <a:ln w="6350">
            <a:gradFill flip="none" rotWithShape="1">
              <a:gsLst>
                <a:gs pos="0">
                  <a:srgbClr val="30C0B4"/>
                </a:gs>
                <a:gs pos="100000">
                  <a:srgbClr val="4874CB">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nSpc>
                <a:spcPct val="250000"/>
              </a:lnSpc>
              <a:defRPr/>
            </a:pPr>
            <a:endParaRPr lang="zh-CN" altLang="en-US" sz="1400" dirty="0">
              <a:solidFill>
                <a:schemeClr val="tx1"/>
              </a:solidFill>
              <a:latin typeface="+mn-ea"/>
            </a:endParaRPr>
          </a:p>
        </p:txBody>
      </p:sp>
      <p:sp>
        <p:nvSpPr>
          <p:cNvPr id="18" name="矩形 5"/>
          <p:cNvSpPr/>
          <p:nvPr>
            <p:custDataLst>
              <p:tags r:id="rId4"/>
            </p:custDataLst>
          </p:nvPr>
        </p:nvSpPr>
        <p:spPr>
          <a:xfrm>
            <a:off x="7812377" y="2055652"/>
            <a:ext cx="3635240" cy="3444875"/>
          </a:xfrm>
          <a:custGeom>
            <a:avLst/>
            <a:gdLst>
              <a:gd name="connsiteX0" fmla="*/ 72000 w 3293094"/>
              <a:gd name="connsiteY0" fmla="*/ 0 h 2878541"/>
              <a:gd name="connsiteX1" fmla="*/ 3221094 w 3293094"/>
              <a:gd name="connsiteY1" fmla="*/ 0 h 2878541"/>
              <a:gd name="connsiteX2" fmla="*/ 3293094 w 3293094"/>
              <a:gd name="connsiteY2" fmla="*/ 72000 h 2878541"/>
              <a:gd name="connsiteX3" fmla="*/ 3293094 w 3293094"/>
              <a:gd name="connsiteY3" fmla="*/ 2806541 h 2878541"/>
              <a:gd name="connsiteX4" fmla="*/ 3221094 w 3293094"/>
              <a:gd name="connsiteY4" fmla="*/ 2878541 h 2878541"/>
              <a:gd name="connsiteX5" fmla="*/ 72000 w 3293094"/>
              <a:gd name="connsiteY5" fmla="*/ 2878541 h 2878541"/>
              <a:gd name="connsiteX6" fmla="*/ 0 w 3293094"/>
              <a:gd name="connsiteY6" fmla="*/ 2806541 h 2878541"/>
              <a:gd name="connsiteX7" fmla="*/ 0 w 3293094"/>
              <a:gd name="connsiteY7" fmla="*/ 72000 h 2878541"/>
              <a:gd name="connsiteX8" fmla="*/ 72000 w 3293094"/>
              <a:gd name="connsiteY8" fmla="*/ 0 h 287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3094" h="2878541">
                <a:moveTo>
                  <a:pt x="72000" y="0"/>
                </a:moveTo>
                <a:lnTo>
                  <a:pt x="3221094" y="0"/>
                </a:lnTo>
                <a:cubicBezTo>
                  <a:pt x="3260838" y="0"/>
                  <a:pt x="3293094" y="32256"/>
                  <a:pt x="3293094" y="72000"/>
                </a:cubicBezTo>
                <a:lnTo>
                  <a:pt x="3293094" y="2806541"/>
                </a:lnTo>
                <a:cubicBezTo>
                  <a:pt x="3293094" y="2846285"/>
                  <a:pt x="3260838" y="2878541"/>
                  <a:pt x="3221094" y="2878541"/>
                </a:cubicBezTo>
                <a:lnTo>
                  <a:pt x="72000" y="2878541"/>
                </a:lnTo>
                <a:cubicBezTo>
                  <a:pt x="32256" y="2878541"/>
                  <a:pt x="0" y="2846285"/>
                  <a:pt x="0" y="2806541"/>
                </a:cubicBezTo>
                <a:lnTo>
                  <a:pt x="0" y="72000"/>
                </a:lnTo>
                <a:cubicBezTo>
                  <a:pt x="0" y="32256"/>
                  <a:pt x="32256" y="0"/>
                  <a:pt x="72000" y="0"/>
                </a:cubicBezTo>
              </a:path>
            </a:pathLst>
          </a:custGeom>
          <a:gradFill>
            <a:gsLst>
              <a:gs pos="0">
                <a:srgbClr val="4874CB">
                  <a:alpha val="8000"/>
                </a:srgbClr>
              </a:gs>
              <a:gs pos="100000">
                <a:srgbClr val="30C0B4">
                  <a:alpha val="0"/>
                </a:srgbClr>
              </a:gs>
            </a:gsLst>
            <a:lin ang="5400000" scaled="1"/>
          </a:gradFill>
          <a:ln w="6350">
            <a:gradFill flip="none" rotWithShape="1">
              <a:gsLst>
                <a:gs pos="0">
                  <a:srgbClr val="30C0B4"/>
                </a:gs>
                <a:gs pos="100000">
                  <a:srgbClr val="4874CB">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285750" marR="0" lvl="0" indent="-285750" defTabSz="914400" rtl="0" eaLnBrk="1" fontAlgn="auto" latinLnBrk="0" hangingPunct="1">
              <a:lnSpc>
                <a:spcPct val="250000"/>
              </a:lnSpc>
              <a:spcBef>
                <a:spcPts val="0"/>
              </a:spcBef>
              <a:spcAft>
                <a:spcPts val="0"/>
              </a:spcAft>
              <a:buClrTx/>
              <a:buSzTx/>
              <a:buFont typeface="Arial" panose="020B0604020202020204" pitchFamily="34" charset="0"/>
              <a:buChar char="•"/>
              <a:defRPr/>
            </a:pPr>
            <a:endParaRPr lang="zh-CN" altLang="en-US" sz="1400" b="1" dirty="0">
              <a:solidFill>
                <a:schemeClr val="tx1"/>
              </a:solidFill>
              <a:latin typeface="+mn-ea"/>
            </a:endParaRPr>
          </a:p>
        </p:txBody>
      </p:sp>
      <p:sp>
        <p:nvSpPr>
          <p:cNvPr id="19" name="矩形: 圆角 81"/>
          <p:cNvSpPr/>
          <p:nvPr>
            <p:custDataLst>
              <p:tags r:id="rId5"/>
            </p:custDataLst>
          </p:nvPr>
        </p:nvSpPr>
        <p:spPr>
          <a:xfrm>
            <a:off x="8599577" y="1645364"/>
            <a:ext cx="2122193"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sp>
        <p:nvSpPr>
          <p:cNvPr id="20" name="文本框 19"/>
          <p:cNvSpPr txBox="1"/>
          <p:nvPr/>
        </p:nvSpPr>
        <p:spPr>
          <a:xfrm>
            <a:off x="232411" y="833755"/>
            <a:ext cx="6159763"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医联有盟：更精准划分全生命健康周期</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21" name="直接连接符 20"/>
          <p:cNvCxnSpPr/>
          <p:nvPr/>
        </p:nvCxnSpPr>
        <p:spPr>
          <a:xfrm>
            <a:off x="242882" y="1335921"/>
            <a:ext cx="2753589"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pSp>
        <p:nvGrpSpPr>
          <p:cNvPr id="5" name="笑熬浆糊 ppt5"/>
          <p:cNvGrpSpPr/>
          <p:nvPr>
            <p:custDataLst>
              <p:tags r:id="rId6"/>
            </p:custDataLst>
          </p:nvPr>
        </p:nvGrpSpPr>
        <p:grpSpPr>
          <a:xfrm>
            <a:off x="7410878" y="1849728"/>
            <a:ext cx="802998" cy="408866"/>
            <a:chOff x="3057545" y="3961200"/>
            <a:chExt cx="371759" cy="191008"/>
          </a:xfrm>
          <a:gradFill flip="none" rotWithShape="1">
            <a:gsLst>
              <a:gs pos="42000">
                <a:srgbClr val="30C0B4"/>
              </a:gs>
              <a:gs pos="100000">
                <a:srgbClr val="4874CB"/>
              </a:gs>
            </a:gsLst>
            <a:lin ang="10800000" scaled="1"/>
            <a:tileRect/>
          </a:gradFill>
        </p:grpSpPr>
        <p:sp>
          <p:nvSpPr>
            <p:cNvPr id="7" name="笑熬浆糊 ppt5-1"/>
            <p:cNvSpPr/>
            <p:nvPr>
              <p:custDataLst>
                <p:tags r:id="rId7"/>
              </p:custDataLst>
            </p:nvPr>
          </p:nvSpPr>
          <p:spPr bwMode="auto">
            <a:xfrm>
              <a:off x="3232921" y="3961200"/>
              <a:ext cx="196383" cy="191007"/>
            </a:xfrm>
            <a:custGeom>
              <a:avLst/>
              <a:gdLst>
                <a:gd name="T0" fmla="*/ 3 w 168"/>
                <a:gd name="T1" fmla="*/ 153 h 162"/>
                <a:gd name="T2" fmla="*/ 78 w 168"/>
                <a:gd name="T3" fmla="*/ 87 h 162"/>
                <a:gd name="T4" fmla="*/ 78 w 168"/>
                <a:gd name="T5" fmla="*/ 75 h 162"/>
                <a:gd name="T6" fmla="*/ 3 w 168"/>
                <a:gd name="T7" fmla="*/ 9 h 162"/>
                <a:gd name="T8" fmla="*/ 6 w 168"/>
                <a:gd name="T9" fmla="*/ 0 h 162"/>
                <a:gd name="T10" fmla="*/ 73 w 168"/>
                <a:gd name="T11" fmla="*/ 0 h 162"/>
                <a:gd name="T12" fmla="*/ 83 w 168"/>
                <a:gd name="T13" fmla="*/ 4 h 162"/>
                <a:gd name="T14" fmla="*/ 164 w 168"/>
                <a:gd name="T15" fmla="*/ 75 h 162"/>
                <a:gd name="T16" fmla="*/ 164 w 168"/>
                <a:gd name="T17" fmla="*/ 87 h 162"/>
                <a:gd name="T18" fmla="*/ 83 w 168"/>
                <a:gd name="T19" fmla="*/ 158 h 162"/>
                <a:gd name="T20" fmla="*/ 73 w 168"/>
                <a:gd name="T21" fmla="*/ 162 h 162"/>
                <a:gd name="T22" fmla="*/ 6 w 168"/>
                <a:gd name="T23" fmla="*/ 162 h 162"/>
                <a:gd name="T24" fmla="*/ 3 w 168"/>
                <a:gd name="T25" fmla="*/ 15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2">
                  <a:moveTo>
                    <a:pt x="3" y="153"/>
                  </a:moveTo>
                  <a:cubicBezTo>
                    <a:pt x="78" y="87"/>
                    <a:pt x="78" y="87"/>
                    <a:pt x="78" y="87"/>
                  </a:cubicBezTo>
                  <a:cubicBezTo>
                    <a:pt x="82" y="84"/>
                    <a:pt x="82" y="78"/>
                    <a:pt x="78" y="75"/>
                  </a:cubicBezTo>
                  <a:cubicBezTo>
                    <a:pt x="3" y="9"/>
                    <a:pt x="3" y="9"/>
                    <a:pt x="3" y="9"/>
                  </a:cubicBezTo>
                  <a:cubicBezTo>
                    <a:pt x="0" y="6"/>
                    <a:pt x="2" y="0"/>
                    <a:pt x="6" y="0"/>
                  </a:cubicBezTo>
                  <a:cubicBezTo>
                    <a:pt x="73" y="0"/>
                    <a:pt x="73" y="0"/>
                    <a:pt x="73" y="0"/>
                  </a:cubicBezTo>
                  <a:cubicBezTo>
                    <a:pt x="77" y="0"/>
                    <a:pt x="81" y="2"/>
                    <a:pt x="83" y="4"/>
                  </a:cubicBezTo>
                  <a:cubicBezTo>
                    <a:pt x="164" y="75"/>
                    <a:pt x="164" y="75"/>
                    <a:pt x="164" y="75"/>
                  </a:cubicBezTo>
                  <a:cubicBezTo>
                    <a:pt x="168" y="78"/>
                    <a:pt x="168" y="84"/>
                    <a:pt x="164" y="87"/>
                  </a:cubicBezTo>
                  <a:cubicBezTo>
                    <a:pt x="83" y="158"/>
                    <a:pt x="83" y="158"/>
                    <a:pt x="83" y="158"/>
                  </a:cubicBezTo>
                  <a:cubicBezTo>
                    <a:pt x="81" y="160"/>
                    <a:pt x="77" y="162"/>
                    <a:pt x="73" y="162"/>
                  </a:cubicBezTo>
                  <a:cubicBezTo>
                    <a:pt x="6" y="162"/>
                    <a:pt x="6" y="162"/>
                    <a:pt x="6" y="162"/>
                  </a:cubicBezTo>
                  <a:cubicBezTo>
                    <a:pt x="2" y="162"/>
                    <a:pt x="0" y="156"/>
                    <a:pt x="3" y="153"/>
                  </a:cubicBezTo>
                  <a:close/>
                </a:path>
              </a:pathLst>
            </a:custGeom>
            <a:grpFill/>
            <a:ln w="3175">
              <a:noFill/>
              <a:round/>
            </a:ln>
            <a:effectLst/>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dirty="0">
                <a:ln>
                  <a:noFill/>
                </a:ln>
                <a:solidFill>
                  <a:prstClr val="black"/>
                </a:solidFill>
                <a:effectLst/>
                <a:uLnTx/>
                <a:uFillTx/>
                <a:latin typeface="Helvetica" panose="020B0504020202030204"/>
                <a:ea typeface="思源黑体 CN Regular" panose="020B0600000000000000" charset="-122"/>
                <a:cs typeface="+mn-ea"/>
              </a:endParaRPr>
            </a:p>
          </p:txBody>
        </p:sp>
        <p:grpSp>
          <p:nvGrpSpPr>
            <p:cNvPr id="11" name="组合 10"/>
            <p:cNvGrpSpPr/>
            <p:nvPr/>
          </p:nvGrpSpPr>
          <p:grpSpPr>
            <a:xfrm rot="16200000">
              <a:off x="3076598" y="3942148"/>
              <a:ext cx="191007" cy="229114"/>
              <a:chOff x="5362659" y="3928314"/>
              <a:chExt cx="333290" cy="399781"/>
            </a:xfrm>
            <a:grpFill/>
            <a:effectLst/>
          </p:grpSpPr>
          <p:sp>
            <p:nvSpPr>
              <p:cNvPr id="12" name="笑熬浆糊 ppt5-2"/>
              <p:cNvSpPr/>
              <p:nvPr>
                <p:custDataLst>
                  <p:tags r:id="rId8"/>
                </p:custDataLst>
              </p:nvPr>
            </p:nvSpPr>
            <p:spPr bwMode="auto">
              <a:xfrm rot="5400000">
                <a:off x="5655033" y="4142269"/>
                <a:ext cx="40916" cy="40915"/>
              </a:xfrm>
              <a:custGeom>
                <a:avLst/>
                <a:gdLst>
                  <a:gd name="T0" fmla="*/ 4 w 20"/>
                  <a:gd name="T1" fmla="*/ 3 h 20"/>
                  <a:gd name="T2" fmla="*/ 4 w 20"/>
                  <a:gd name="T3" fmla="*/ 16 h 20"/>
                  <a:gd name="T4" fmla="*/ 16 w 20"/>
                  <a:gd name="T5" fmla="*/ 16 h 20"/>
                  <a:gd name="T6" fmla="*/ 16 w 20"/>
                  <a:gd name="T7" fmla="*/ 3 h 20"/>
                  <a:gd name="T8" fmla="*/ 4 w 20"/>
                  <a:gd name="T9" fmla="*/ 3 h 20"/>
                </a:gdLst>
                <a:ahLst/>
                <a:cxnLst>
                  <a:cxn ang="0">
                    <a:pos x="T0" y="T1"/>
                  </a:cxn>
                  <a:cxn ang="0">
                    <a:pos x="T2" y="T3"/>
                  </a:cxn>
                  <a:cxn ang="0">
                    <a:pos x="T4" y="T5"/>
                  </a:cxn>
                  <a:cxn ang="0">
                    <a:pos x="T6" y="T7"/>
                  </a:cxn>
                  <a:cxn ang="0">
                    <a:pos x="T8" y="T9"/>
                  </a:cxn>
                </a:cxnLst>
                <a:rect l="0" t="0" r="r" b="b"/>
                <a:pathLst>
                  <a:path w="20" h="20">
                    <a:moveTo>
                      <a:pt x="4" y="3"/>
                    </a:moveTo>
                    <a:cubicBezTo>
                      <a:pt x="0" y="7"/>
                      <a:pt x="0" y="13"/>
                      <a:pt x="4" y="16"/>
                    </a:cubicBezTo>
                    <a:cubicBezTo>
                      <a:pt x="7" y="20"/>
                      <a:pt x="13" y="20"/>
                      <a:pt x="16" y="16"/>
                    </a:cubicBezTo>
                    <a:cubicBezTo>
                      <a:pt x="20" y="13"/>
                      <a:pt x="20" y="7"/>
                      <a:pt x="16"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13" name="笑熬浆糊 ppt5-3"/>
              <p:cNvSpPr/>
              <p:nvPr>
                <p:custDataLst>
                  <p:tags r:id="rId9"/>
                </p:custDataLst>
              </p:nvPr>
            </p:nvSpPr>
            <p:spPr bwMode="auto">
              <a:xfrm rot="5400000">
                <a:off x="5608151" y="4190856"/>
                <a:ext cx="39211" cy="39211"/>
              </a:xfrm>
              <a:custGeom>
                <a:avLst/>
                <a:gdLst>
                  <a:gd name="T0" fmla="*/ 3 w 19"/>
                  <a:gd name="T1" fmla="*/ 3 h 19"/>
                  <a:gd name="T2" fmla="*/ 3 w 19"/>
                  <a:gd name="T3" fmla="*/ 16 h 19"/>
                  <a:gd name="T4" fmla="*/ 16 w 19"/>
                  <a:gd name="T5" fmla="*/ 16 h 19"/>
                  <a:gd name="T6" fmla="*/ 16 w 19"/>
                  <a:gd name="T7" fmla="*/ 3 h 19"/>
                  <a:gd name="T8" fmla="*/ 3 w 19"/>
                  <a:gd name="T9" fmla="*/ 3 h 19"/>
                </a:gdLst>
                <a:ahLst/>
                <a:cxnLst>
                  <a:cxn ang="0">
                    <a:pos x="T0" y="T1"/>
                  </a:cxn>
                  <a:cxn ang="0">
                    <a:pos x="T2" y="T3"/>
                  </a:cxn>
                  <a:cxn ang="0">
                    <a:pos x="T4" y="T5"/>
                  </a:cxn>
                  <a:cxn ang="0">
                    <a:pos x="T6" y="T7"/>
                  </a:cxn>
                  <a:cxn ang="0">
                    <a:pos x="T8" y="T9"/>
                  </a:cxn>
                </a:cxnLst>
                <a:rect l="0" t="0" r="r" b="b"/>
                <a:pathLst>
                  <a:path w="19" h="19">
                    <a:moveTo>
                      <a:pt x="3" y="3"/>
                    </a:moveTo>
                    <a:cubicBezTo>
                      <a:pt x="0" y="7"/>
                      <a:pt x="0" y="12"/>
                      <a:pt x="3" y="16"/>
                    </a:cubicBezTo>
                    <a:cubicBezTo>
                      <a:pt x="7" y="19"/>
                      <a:pt x="12" y="19"/>
                      <a:pt x="16" y="16"/>
                    </a:cubicBezTo>
                    <a:cubicBezTo>
                      <a:pt x="19" y="12"/>
                      <a:pt x="19" y="7"/>
                      <a:pt x="16" y="3"/>
                    </a:cubicBezTo>
                    <a:cubicBezTo>
                      <a:pt x="12"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2" name="笑熬浆糊 ppt5-4"/>
              <p:cNvSpPr/>
              <p:nvPr>
                <p:custDataLst>
                  <p:tags r:id="rId10"/>
                </p:custDataLst>
              </p:nvPr>
            </p:nvSpPr>
            <p:spPr bwMode="auto">
              <a:xfrm rot="5400000">
                <a:off x="5559990" y="4239018"/>
                <a:ext cx="38359" cy="40915"/>
              </a:xfrm>
              <a:custGeom>
                <a:avLst/>
                <a:gdLst>
                  <a:gd name="T0" fmla="*/ 3 w 19"/>
                  <a:gd name="T1" fmla="*/ 4 h 20"/>
                  <a:gd name="T2" fmla="*/ 3 w 19"/>
                  <a:gd name="T3" fmla="*/ 17 h 20"/>
                  <a:gd name="T4" fmla="*/ 16 w 19"/>
                  <a:gd name="T5" fmla="*/ 17 h 20"/>
                  <a:gd name="T6" fmla="*/ 16 w 19"/>
                  <a:gd name="T7" fmla="*/ 4 h 20"/>
                  <a:gd name="T8" fmla="*/ 3 w 19"/>
                  <a:gd name="T9" fmla="*/ 4 h 20"/>
                </a:gdLst>
                <a:ahLst/>
                <a:cxnLst>
                  <a:cxn ang="0">
                    <a:pos x="T0" y="T1"/>
                  </a:cxn>
                  <a:cxn ang="0">
                    <a:pos x="T2" y="T3"/>
                  </a:cxn>
                  <a:cxn ang="0">
                    <a:pos x="T4" y="T5"/>
                  </a:cxn>
                  <a:cxn ang="0">
                    <a:pos x="T6" y="T7"/>
                  </a:cxn>
                  <a:cxn ang="0">
                    <a:pos x="T8" y="T9"/>
                  </a:cxn>
                </a:cxnLst>
                <a:rect l="0" t="0" r="r" b="b"/>
                <a:pathLst>
                  <a:path w="19" h="20">
                    <a:moveTo>
                      <a:pt x="3" y="4"/>
                    </a:moveTo>
                    <a:cubicBezTo>
                      <a:pt x="0" y="7"/>
                      <a:pt x="0" y="13"/>
                      <a:pt x="3" y="17"/>
                    </a:cubicBezTo>
                    <a:cubicBezTo>
                      <a:pt x="7" y="20"/>
                      <a:pt x="12" y="20"/>
                      <a:pt x="16" y="17"/>
                    </a:cubicBezTo>
                    <a:cubicBezTo>
                      <a:pt x="19" y="13"/>
                      <a:pt x="19" y="7"/>
                      <a:pt x="16" y="4"/>
                    </a:cubicBezTo>
                    <a:cubicBezTo>
                      <a:pt x="12"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3" name="笑熬浆糊 ppt5-5"/>
              <p:cNvSpPr/>
              <p:nvPr>
                <p:custDataLst>
                  <p:tags r:id="rId11"/>
                </p:custDataLst>
              </p:nvPr>
            </p:nvSpPr>
            <p:spPr bwMode="auto">
              <a:xfrm rot="5400000">
                <a:off x="5509273" y="4287179"/>
                <a:ext cx="40916" cy="40915"/>
              </a:xfrm>
              <a:custGeom>
                <a:avLst/>
                <a:gdLst>
                  <a:gd name="T0" fmla="*/ 4 w 20"/>
                  <a:gd name="T1" fmla="*/ 4 h 20"/>
                  <a:gd name="T2" fmla="*/ 4 w 20"/>
                  <a:gd name="T3" fmla="*/ 16 h 20"/>
                  <a:gd name="T4" fmla="*/ 16 w 20"/>
                  <a:gd name="T5" fmla="*/ 16 h 20"/>
                  <a:gd name="T6" fmla="*/ 16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6"/>
                    </a:cubicBezTo>
                    <a:cubicBezTo>
                      <a:pt x="7" y="20"/>
                      <a:pt x="13" y="20"/>
                      <a:pt x="16" y="16"/>
                    </a:cubicBezTo>
                    <a:cubicBezTo>
                      <a:pt x="20" y="13"/>
                      <a:pt x="20" y="7"/>
                      <a:pt x="16"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4" name="笑熬浆糊 ppt5-6"/>
              <p:cNvSpPr/>
              <p:nvPr>
                <p:custDataLst>
                  <p:tags r:id="rId12"/>
                </p:custDataLst>
              </p:nvPr>
            </p:nvSpPr>
            <p:spPr bwMode="auto">
              <a:xfrm rot="5400000">
                <a:off x="5363085" y="4141843"/>
                <a:ext cx="40916" cy="41768"/>
              </a:xfrm>
              <a:custGeom>
                <a:avLst/>
                <a:gdLst>
                  <a:gd name="T0" fmla="*/ 4 w 20"/>
                  <a:gd name="T1" fmla="*/ 17 h 20"/>
                  <a:gd name="T2" fmla="*/ 4 w 20"/>
                  <a:gd name="T3" fmla="*/ 4 h 20"/>
                  <a:gd name="T4" fmla="*/ 16 w 20"/>
                  <a:gd name="T5" fmla="*/ 4 h 20"/>
                  <a:gd name="T6" fmla="*/ 16 w 20"/>
                  <a:gd name="T7" fmla="*/ 17 h 20"/>
                  <a:gd name="T8" fmla="*/ 4 w 20"/>
                  <a:gd name="T9" fmla="*/ 17 h 20"/>
                </a:gdLst>
                <a:ahLst/>
                <a:cxnLst>
                  <a:cxn ang="0">
                    <a:pos x="T0" y="T1"/>
                  </a:cxn>
                  <a:cxn ang="0">
                    <a:pos x="T2" y="T3"/>
                  </a:cxn>
                  <a:cxn ang="0">
                    <a:pos x="T4" y="T5"/>
                  </a:cxn>
                  <a:cxn ang="0">
                    <a:pos x="T6" y="T7"/>
                  </a:cxn>
                  <a:cxn ang="0">
                    <a:pos x="T8" y="T9"/>
                  </a:cxn>
                </a:cxnLst>
                <a:rect l="0" t="0" r="r" b="b"/>
                <a:pathLst>
                  <a:path w="20" h="20">
                    <a:moveTo>
                      <a:pt x="4" y="17"/>
                    </a:moveTo>
                    <a:cubicBezTo>
                      <a:pt x="0" y="13"/>
                      <a:pt x="0" y="7"/>
                      <a:pt x="4" y="4"/>
                    </a:cubicBezTo>
                    <a:cubicBezTo>
                      <a:pt x="7" y="0"/>
                      <a:pt x="13" y="0"/>
                      <a:pt x="16" y="4"/>
                    </a:cubicBezTo>
                    <a:cubicBezTo>
                      <a:pt x="20" y="7"/>
                      <a:pt x="20" y="13"/>
                      <a:pt x="16" y="17"/>
                    </a:cubicBezTo>
                    <a:cubicBezTo>
                      <a:pt x="13" y="20"/>
                      <a:pt x="7" y="20"/>
                      <a:pt x="4"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5" name="笑熬浆糊 ppt5-7"/>
              <p:cNvSpPr/>
              <p:nvPr>
                <p:custDataLst>
                  <p:tags r:id="rId13"/>
                </p:custDataLst>
              </p:nvPr>
            </p:nvSpPr>
            <p:spPr bwMode="auto">
              <a:xfrm rot="5400000">
                <a:off x="5412098" y="4190856"/>
                <a:ext cx="39211" cy="39211"/>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6" name="笑熬浆糊 ppt5-8"/>
              <p:cNvSpPr/>
              <p:nvPr>
                <p:custDataLst>
                  <p:tags r:id="rId14"/>
                </p:custDataLst>
              </p:nvPr>
            </p:nvSpPr>
            <p:spPr bwMode="auto">
              <a:xfrm rot="5400000">
                <a:off x="5461112" y="4239018"/>
                <a:ext cx="38359" cy="40915"/>
              </a:xfrm>
              <a:custGeom>
                <a:avLst/>
                <a:gdLst>
                  <a:gd name="T0" fmla="*/ 3 w 19"/>
                  <a:gd name="T1" fmla="*/ 16 h 20"/>
                  <a:gd name="T2" fmla="*/ 3 w 19"/>
                  <a:gd name="T3" fmla="*/ 3 h 20"/>
                  <a:gd name="T4" fmla="*/ 16 w 19"/>
                  <a:gd name="T5" fmla="*/ 3 h 20"/>
                  <a:gd name="T6" fmla="*/ 16 w 19"/>
                  <a:gd name="T7" fmla="*/ 16 h 20"/>
                  <a:gd name="T8" fmla="*/ 3 w 19"/>
                  <a:gd name="T9" fmla="*/ 16 h 20"/>
                </a:gdLst>
                <a:ahLst/>
                <a:cxnLst>
                  <a:cxn ang="0">
                    <a:pos x="T0" y="T1"/>
                  </a:cxn>
                  <a:cxn ang="0">
                    <a:pos x="T2" y="T3"/>
                  </a:cxn>
                  <a:cxn ang="0">
                    <a:pos x="T4" y="T5"/>
                  </a:cxn>
                  <a:cxn ang="0">
                    <a:pos x="T6" y="T7"/>
                  </a:cxn>
                  <a:cxn ang="0">
                    <a:pos x="T8" y="T9"/>
                  </a:cxn>
                </a:cxnLst>
                <a:rect l="0" t="0" r="r" b="b"/>
                <a:pathLst>
                  <a:path w="19" h="20">
                    <a:moveTo>
                      <a:pt x="3" y="16"/>
                    </a:moveTo>
                    <a:cubicBezTo>
                      <a:pt x="0" y="13"/>
                      <a:pt x="0" y="7"/>
                      <a:pt x="3" y="3"/>
                    </a:cubicBezTo>
                    <a:cubicBezTo>
                      <a:pt x="7" y="0"/>
                      <a:pt x="12" y="0"/>
                      <a:pt x="16" y="3"/>
                    </a:cubicBezTo>
                    <a:cubicBezTo>
                      <a:pt x="19" y="7"/>
                      <a:pt x="19" y="13"/>
                      <a:pt x="16" y="16"/>
                    </a:cubicBezTo>
                    <a:cubicBezTo>
                      <a:pt x="12"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7" name="笑熬浆糊 ppt5-9"/>
              <p:cNvSpPr/>
              <p:nvPr>
                <p:custDataLst>
                  <p:tags r:id="rId15"/>
                </p:custDataLst>
              </p:nvPr>
            </p:nvSpPr>
            <p:spPr bwMode="auto">
              <a:xfrm rot="5400000">
                <a:off x="5509273" y="4287179"/>
                <a:ext cx="40916" cy="40915"/>
              </a:xfrm>
              <a:custGeom>
                <a:avLst/>
                <a:gdLst>
                  <a:gd name="T0" fmla="*/ 4 w 20"/>
                  <a:gd name="T1" fmla="*/ 16 h 20"/>
                  <a:gd name="T2" fmla="*/ 4 w 20"/>
                  <a:gd name="T3" fmla="*/ 4 h 20"/>
                  <a:gd name="T4" fmla="*/ 16 w 20"/>
                  <a:gd name="T5" fmla="*/ 4 h 20"/>
                  <a:gd name="T6" fmla="*/ 16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4"/>
                    </a:cubicBezTo>
                    <a:cubicBezTo>
                      <a:pt x="7" y="0"/>
                      <a:pt x="13" y="0"/>
                      <a:pt x="16" y="4"/>
                    </a:cubicBezTo>
                    <a:cubicBezTo>
                      <a:pt x="20" y="7"/>
                      <a:pt x="20" y="13"/>
                      <a:pt x="16"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8" name="笑熬浆糊 ppt5-10"/>
              <p:cNvSpPr/>
              <p:nvPr>
                <p:custDataLst>
                  <p:tags r:id="rId16"/>
                </p:custDataLst>
              </p:nvPr>
            </p:nvSpPr>
            <p:spPr bwMode="auto">
              <a:xfrm rot="5400000">
                <a:off x="5656312" y="4035292"/>
                <a:ext cx="38359" cy="40915"/>
              </a:xfrm>
              <a:custGeom>
                <a:avLst/>
                <a:gdLst>
                  <a:gd name="T0" fmla="*/ 3 w 19"/>
                  <a:gd name="T1" fmla="*/ 3 h 20"/>
                  <a:gd name="T2" fmla="*/ 3 w 19"/>
                  <a:gd name="T3" fmla="*/ 16 h 20"/>
                  <a:gd name="T4" fmla="*/ 16 w 19"/>
                  <a:gd name="T5" fmla="*/ 16 h 20"/>
                  <a:gd name="T6" fmla="*/ 16 w 19"/>
                  <a:gd name="T7" fmla="*/ 3 h 20"/>
                  <a:gd name="T8" fmla="*/ 3 w 19"/>
                  <a:gd name="T9" fmla="*/ 3 h 20"/>
                </a:gdLst>
                <a:ahLst/>
                <a:cxnLst>
                  <a:cxn ang="0">
                    <a:pos x="T0" y="T1"/>
                  </a:cxn>
                  <a:cxn ang="0">
                    <a:pos x="T2" y="T3"/>
                  </a:cxn>
                  <a:cxn ang="0">
                    <a:pos x="T4" y="T5"/>
                  </a:cxn>
                  <a:cxn ang="0">
                    <a:pos x="T6" y="T7"/>
                  </a:cxn>
                  <a:cxn ang="0">
                    <a:pos x="T8" y="T9"/>
                  </a:cxn>
                </a:cxnLst>
                <a:rect l="0" t="0" r="r" b="b"/>
                <a:pathLst>
                  <a:path w="19" h="20">
                    <a:moveTo>
                      <a:pt x="3" y="3"/>
                    </a:moveTo>
                    <a:cubicBezTo>
                      <a:pt x="0" y="7"/>
                      <a:pt x="0" y="13"/>
                      <a:pt x="3" y="16"/>
                    </a:cubicBezTo>
                    <a:cubicBezTo>
                      <a:pt x="7" y="20"/>
                      <a:pt x="12" y="20"/>
                      <a:pt x="16" y="16"/>
                    </a:cubicBezTo>
                    <a:cubicBezTo>
                      <a:pt x="19" y="13"/>
                      <a:pt x="19" y="7"/>
                      <a:pt x="16" y="3"/>
                    </a:cubicBezTo>
                    <a:cubicBezTo>
                      <a:pt x="12"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29" name="笑熬浆糊 ppt5-11"/>
              <p:cNvSpPr/>
              <p:nvPr>
                <p:custDataLst>
                  <p:tags r:id="rId17"/>
                </p:custDataLst>
              </p:nvPr>
            </p:nvSpPr>
            <p:spPr bwMode="auto">
              <a:xfrm rot="5400000">
                <a:off x="5607725" y="4083879"/>
                <a:ext cx="40064" cy="39211"/>
              </a:xfrm>
              <a:custGeom>
                <a:avLst/>
                <a:gdLst>
                  <a:gd name="T0" fmla="*/ 4 w 20"/>
                  <a:gd name="T1" fmla="*/ 3 h 19"/>
                  <a:gd name="T2" fmla="*/ 4 w 20"/>
                  <a:gd name="T3" fmla="*/ 16 h 19"/>
                  <a:gd name="T4" fmla="*/ 17 w 20"/>
                  <a:gd name="T5" fmla="*/ 16 h 19"/>
                  <a:gd name="T6" fmla="*/ 17 w 20"/>
                  <a:gd name="T7" fmla="*/ 3 h 19"/>
                  <a:gd name="T8" fmla="*/ 4 w 20"/>
                  <a:gd name="T9" fmla="*/ 3 h 19"/>
                </a:gdLst>
                <a:ahLst/>
                <a:cxnLst>
                  <a:cxn ang="0">
                    <a:pos x="T0" y="T1"/>
                  </a:cxn>
                  <a:cxn ang="0">
                    <a:pos x="T2" y="T3"/>
                  </a:cxn>
                  <a:cxn ang="0">
                    <a:pos x="T4" y="T5"/>
                  </a:cxn>
                  <a:cxn ang="0">
                    <a:pos x="T6" y="T7"/>
                  </a:cxn>
                  <a:cxn ang="0">
                    <a:pos x="T8" y="T9"/>
                  </a:cxn>
                </a:cxnLst>
                <a:rect l="0" t="0" r="r" b="b"/>
                <a:pathLst>
                  <a:path w="20" h="19">
                    <a:moveTo>
                      <a:pt x="4" y="3"/>
                    </a:moveTo>
                    <a:cubicBezTo>
                      <a:pt x="0" y="7"/>
                      <a:pt x="0" y="12"/>
                      <a:pt x="4" y="16"/>
                    </a:cubicBezTo>
                    <a:cubicBezTo>
                      <a:pt x="7" y="19"/>
                      <a:pt x="13" y="19"/>
                      <a:pt x="17" y="16"/>
                    </a:cubicBezTo>
                    <a:cubicBezTo>
                      <a:pt x="20" y="12"/>
                      <a:pt x="20" y="7"/>
                      <a:pt x="17"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0" name="笑熬浆糊 ppt5-12"/>
              <p:cNvSpPr/>
              <p:nvPr>
                <p:custDataLst>
                  <p:tags r:id="rId18"/>
                </p:custDataLst>
              </p:nvPr>
            </p:nvSpPr>
            <p:spPr bwMode="auto">
              <a:xfrm rot="5400000">
                <a:off x="5558712" y="4132040"/>
                <a:ext cx="40916" cy="40915"/>
              </a:xfrm>
              <a:custGeom>
                <a:avLst/>
                <a:gdLst>
                  <a:gd name="T0" fmla="*/ 4 w 20"/>
                  <a:gd name="T1" fmla="*/ 4 h 20"/>
                  <a:gd name="T2" fmla="*/ 4 w 20"/>
                  <a:gd name="T3" fmla="*/ 17 h 20"/>
                  <a:gd name="T4" fmla="*/ 16 w 20"/>
                  <a:gd name="T5" fmla="*/ 17 h 20"/>
                  <a:gd name="T6" fmla="*/ 16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7"/>
                    </a:cubicBezTo>
                    <a:cubicBezTo>
                      <a:pt x="7" y="20"/>
                      <a:pt x="13" y="20"/>
                      <a:pt x="16" y="17"/>
                    </a:cubicBezTo>
                    <a:cubicBezTo>
                      <a:pt x="20" y="13"/>
                      <a:pt x="20" y="7"/>
                      <a:pt x="16"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1" name="笑熬浆糊 ppt5-13"/>
              <p:cNvSpPr/>
              <p:nvPr>
                <p:custDataLst>
                  <p:tags r:id="rId19"/>
                </p:custDataLst>
              </p:nvPr>
            </p:nvSpPr>
            <p:spPr bwMode="auto">
              <a:xfrm rot="5400000">
                <a:off x="5509273" y="4180627"/>
                <a:ext cx="40916" cy="40915"/>
              </a:xfrm>
              <a:custGeom>
                <a:avLst/>
                <a:gdLst>
                  <a:gd name="T0" fmla="*/ 3 w 20"/>
                  <a:gd name="T1" fmla="*/ 4 h 20"/>
                  <a:gd name="T2" fmla="*/ 3 w 20"/>
                  <a:gd name="T3" fmla="*/ 16 h 20"/>
                  <a:gd name="T4" fmla="*/ 16 w 20"/>
                  <a:gd name="T5" fmla="*/ 16 h 20"/>
                  <a:gd name="T6" fmla="*/ 16 w 20"/>
                  <a:gd name="T7" fmla="*/ 4 h 20"/>
                  <a:gd name="T8" fmla="*/ 3 w 20"/>
                  <a:gd name="T9" fmla="*/ 4 h 20"/>
                </a:gdLst>
                <a:ahLst/>
                <a:cxnLst>
                  <a:cxn ang="0">
                    <a:pos x="T0" y="T1"/>
                  </a:cxn>
                  <a:cxn ang="0">
                    <a:pos x="T2" y="T3"/>
                  </a:cxn>
                  <a:cxn ang="0">
                    <a:pos x="T4" y="T5"/>
                  </a:cxn>
                  <a:cxn ang="0">
                    <a:pos x="T6" y="T7"/>
                  </a:cxn>
                  <a:cxn ang="0">
                    <a:pos x="T8" y="T9"/>
                  </a:cxn>
                </a:cxnLst>
                <a:rect l="0" t="0" r="r" b="b"/>
                <a:pathLst>
                  <a:path w="20" h="20">
                    <a:moveTo>
                      <a:pt x="3" y="4"/>
                    </a:moveTo>
                    <a:cubicBezTo>
                      <a:pt x="0" y="7"/>
                      <a:pt x="0" y="13"/>
                      <a:pt x="3" y="16"/>
                    </a:cubicBezTo>
                    <a:cubicBezTo>
                      <a:pt x="7" y="20"/>
                      <a:pt x="13" y="20"/>
                      <a:pt x="16" y="16"/>
                    </a:cubicBezTo>
                    <a:cubicBezTo>
                      <a:pt x="20" y="13"/>
                      <a:pt x="20" y="7"/>
                      <a:pt x="16" y="4"/>
                    </a:cubicBezTo>
                    <a:cubicBezTo>
                      <a:pt x="13"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2" name="笑熬浆糊 ppt5-14"/>
              <p:cNvSpPr/>
              <p:nvPr>
                <p:custDataLst>
                  <p:tags r:id="rId20"/>
                </p:custDataLst>
              </p:nvPr>
            </p:nvSpPr>
            <p:spPr bwMode="auto">
              <a:xfrm rot="5400000">
                <a:off x="5364363" y="4034866"/>
                <a:ext cx="38359" cy="41768"/>
              </a:xfrm>
              <a:custGeom>
                <a:avLst/>
                <a:gdLst>
                  <a:gd name="T0" fmla="*/ 3 w 19"/>
                  <a:gd name="T1" fmla="*/ 17 h 20"/>
                  <a:gd name="T2" fmla="*/ 3 w 19"/>
                  <a:gd name="T3" fmla="*/ 4 h 20"/>
                  <a:gd name="T4" fmla="*/ 16 w 19"/>
                  <a:gd name="T5" fmla="*/ 4 h 20"/>
                  <a:gd name="T6" fmla="*/ 16 w 19"/>
                  <a:gd name="T7" fmla="*/ 17 h 20"/>
                  <a:gd name="T8" fmla="*/ 3 w 19"/>
                  <a:gd name="T9" fmla="*/ 17 h 20"/>
                </a:gdLst>
                <a:ahLst/>
                <a:cxnLst>
                  <a:cxn ang="0">
                    <a:pos x="T0" y="T1"/>
                  </a:cxn>
                  <a:cxn ang="0">
                    <a:pos x="T2" y="T3"/>
                  </a:cxn>
                  <a:cxn ang="0">
                    <a:pos x="T4" y="T5"/>
                  </a:cxn>
                  <a:cxn ang="0">
                    <a:pos x="T6" y="T7"/>
                  </a:cxn>
                  <a:cxn ang="0">
                    <a:pos x="T8" y="T9"/>
                  </a:cxn>
                </a:cxnLst>
                <a:rect l="0" t="0" r="r" b="b"/>
                <a:pathLst>
                  <a:path w="19" h="20">
                    <a:moveTo>
                      <a:pt x="3" y="17"/>
                    </a:moveTo>
                    <a:cubicBezTo>
                      <a:pt x="0" y="13"/>
                      <a:pt x="0" y="7"/>
                      <a:pt x="3" y="4"/>
                    </a:cubicBezTo>
                    <a:cubicBezTo>
                      <a:pt x="7" y="0"/>
                      <a:pt x="12" y="0"/>
                      <a:pt x="16" y="4"/>
                    </a:cubicBezTo>
                    <a:cubicBezTo>
                      <a:pt x="19" y="7"/>
                      <a:pt x="19" y="13"/>
                      <a:pt x="16" y="17"/>
                    </a:cubicBezTo>
                    <a:cubicBezTo>
                      <a:pt x="12" y="20"/>
                      <a:pt x="7" y="20"/>
                      <a:pt x="3"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3" name="笑熬浆糊 ppt5-15"/>
              <p:cNvSpPr/>
              <p:nvPr>
                <p:custDataLst>
                  <p:tags r:id="rId21"/>
                </p:custDataLst>
              </p:nvPr>
            </p:nvSpPr>
            <p:spPr bwMode="auto">
              <a:xfrm rot="5400000">
                <a:off x="5411672" y="4083879"/>
                <a:ext cx="40064" cy="39211"/>
              </a:xfrm>
              <a:custGeom>
                <a:avLst/>
                <a:gdLst>
                  <a:gd name="T0" fmla="*/ 4 w 20"/>
                  <a:gd name="T1" fmla="*/ 16 h 19"/>
                  <a:gd name="T2" fmla="*/ 4 w 20"/>
                  <a:gd name="T3" fmla="*/ 3 h 19"/>
                  <a:gd name="T4" fmla="*/ 17 w 20"/>
                  <a:gd name="T5" fmla="*/ 3 h 19"/>
                  <a:gd name="T6" fmla="*/ 17 w 20"/>
                  <a:gd name="T7" fmla="*/ 16 h 19"/>
                  <a:gd name="T8" fmla="*/ 4 w 20"/>
                  <a:gd name="T9" fmla="*/ 16 h 19"/>
                </a:gdLst>
                <a:ahLst/>
                <a:cxnLst>
                  <a:cxn ang="0">
                    <a:pos x="T0" y="T1"/>
                  </a:cxn>
                  <a:cxn ang="0">
                    <a:pos x="T2" y="T3"/>
                  </a:cxn>
                  <a:cxn ang="0">
                    <a:pos x="T4" y="T5"/>
                  </a:cxn>
                  <a:cxn ang="0">
                    <a:pos x="T6" y="T7"/>
                  </a:cxn>
                  <a:cxn ang="0">
                    <a:pos x="T8" y="T9"/>
                  </a:cxn>
                </a:cxnLst>
                <a:rect l="0" t="0" r="r" b="b"/>
                <a:pathLst>
                  <a:path w="20" h="19">
                    <a:moveTo>
                      <a:pt x="4" y="16"/>
                    </a:moveTo>
                    <a:cubicBezTo>
                      <a:pt x="0" y="12"/>
                      <a:pt x="0" y="7"/>
                      <a:pt x="4" y="3"/>
                    </a:cubicBezTo>
                    <a:cubicBezTo>
                      <a:pt x="7" y="0"/>
                      <a:pt x="13" y="0"/>
                      <a:pt x="17" y="3"/>
                    </a:cubicBezTo>
                    <a:cubicBezTo>
                      <a:pt x="20" y="7"/>
                      <a:pt x="20" y="12"/>
                      <a:pt x="17" y="16"/>
                    </a:cubicBezTo>
                    <a:cubicBezTo>
                      <a:pt x="13" y="19"/>
                      <a:pt x="7" y="19"/>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4" name="笑熬浆糊 ppt5-16"/>
              <p:cNvSpPr/>
              <p:nvPr>
                <p:custDataLst>
                  <p:tags r:id="rId22"/>
                </p:custDataLst>
              </p:nvPr>
            </p:nvSpPr>
            <p:spPr bwMode="auto">
              <a:xfrm rot="5400000">
                <a:off x="5459833" y="4132040"/>
                <a:ext cx="40916" cy="40915"/>
              </a:xfrm>
              <a:custGeom>
                <a:avLst/>
                <a:gdLst>
                  <a:gd name="T0" fmla="*/ 4 w 20"/>
                  <a:gd name="T1" fmla="*/ 16 h 20"/>
                  <a:gd name="T2" fmla="*/ 4 w 20"/>
                  <a:gd name="T3" fmla="*/ 3 h 20"/>
                  <a:gd name="T4" fmla="*/ 16 w 20"/>
                  <a:gd name="T5" fmla="*/ 3 h 20"/>
                  <a:gd name="T6" fmla="*/ 16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3"/>
                    </a:cubicBezTo>
                    <a:cubicBezTo>
                      <a:pt x="7" y="0"/>
                      <a:pt x="13" y="0"/>
                      <a:pt x="16" y="3"/>
                    </a:cubicBezTo>
                    <a:cubicBezTo>
                      <a:pt x="20" y="7"/>
                      <a:pt x="20" y="13"/>
                      <a:pt x="16"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5" name="笑熬浆糊 ppt5-17"/>
              <p:cNvSpPr/>
              <p:nvPr>
                <p:custDataLst>
                  <p:tags r:id="rId23"/>
                </p:custDataLst>
              </p:nvPr>
            </p:nvSpPr>
            <p:spPr bwMode="auto">
              <a:xfrm rot="5400000">
                <a:off x="5509273" y="4180627"/>
                <a:ext cx="40916" cy="40915"/>
              </a:xfrm>
              <a:custGeom>
                <a:avLst/>
                <a:gdLst>
                  <a:gd name="T0" fmla="*/ 3 w 20"/>
                  <a:gd name="T1" fmla="*/ 16 h 20"/>
                  <a:gd name="T2" fmla="*/ 3 w 20"/>
                  <a:gd name="T3" fmla="*/ 4 h 20"/>
                  <a:gd name="T4" fmla="*/ 16 w 20"/>
                  <a:gd name="T5" fmla="*/ 4 h 20"/>
                  <a:gd name="T6" fmla="*/ 16 w 20"/>
                  <a:gd name="T7" fmla="*/ 16 h 20"/>
                  <a:gd name="T8" fmla="*/ 3 w 20"/>
                  <a:gd name="T9" fmla="*/ 16 h 20"/>
                </a:gdLst>
                <a:ahLst/>
                <a:cxnLst>
                  <a:cxn ang="0">
                    <a:pos x="T0" y="T1"/>
                  </a:cxn>
                  <a:cxn ang="0">
                    <a:pos x="T2" y="T3"/>
                  </a:cxn>
                  <a:cxn ang="0">
                    <a:pos x="T4" y="T5"/>
                  </a:cxn>
                  <a:cxn ang="0">
                    <a:pos x="T6" y="T7"/>
                  </a:cxn>
                  <a:cxn ang="0">
                    <a:pos x="T8" y="T9"/>
                  </a:cxn>
                </a:cxnLst>
                <a:rect l="0" t="0" r="r" b="b"/>
                <a:pathLst>
                  <a:path w="20" h="20">
                    <a:moveTo>
                      <a:pt x="3" y="16"/>
                    </a:moveTo>
                    <a:cubicBezTo>
                      <a:pt x="0" y="13"/>
                      <a:pt x="0" y="7"/>
                      <a:pt x="3" y="4"/>
                    </a:cubicBezTo>
                    <a:cubicBezTo>
                      <a:pt x="7" y="0"/>
                      <a:pt x="13" y="0"/>
                      <a:pt x="16" y="4"/>
                    </a:cubicBezTo>
                    <a:cubicBezTo>
                      <a:pt x="20" y="7"/>
                      <a:pt x="20" y="13"/>
                      <a:pt x="16" y="16"/>
                    </a:cubicBezTo>
                    <a:cubicBezTo>
                      <a:pt x="13"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6" name="笑熬浆糊 ppt5-18"/>
              <p:cNvSpPr/>
              <p:nvPr>
                <p:custDataLst>
                  <p:tags r:id="rId24"/>
                </p:custDataLst>
              </p:nvPr>
            </p:nvSpPr>
            <p:spPr bwMode="auto">
              <a:xfrm rot="5400000">
                <a:off x="5655033" y="3928314"/>
                <a:ext cx="40916" cy="40915"/>
              </a:xfrm>
              <a:custGeom>
                <a:avLst/>
                <a:gdLst>
                  <a:gd name="T0" fmla="*/ 4 w 20"/>
                  <a:gd name="T1" fmla="*/ 3 h 20"/>
                  <a:gd name="T2" fmla="*/ 4 w 20"/>
                  <a:gd name="T3" fmla="*/ 16 h 20"/>
                  <a:gd name="T4" fmla="*/ 16 w 20"/>
                  <a:gd name="T5" fmla="*/ 16 h 20"/>
                  <a:gd name="T6" fmla="*/ 16 w 20"/>
                  <a:gd name="T7" fmla="*/ 3 h 20"/>
                  <a:gd name="T8" fmla="*/ 4 w 20"/>
                  <a:gd name="T9" fmla="*/ 3 h 20"/>
                </a:gdLst>
                <a:ahLst/>
                <a:cxnLst>
                  <a:cxn ang="0">
                    <a:pos x="T0" y="T1"/>
                  </a:cxn>
                  <a:cxn ang="0">
                    <a:pos x="T2" y="T3"/>
                  </a:cxn>
                  <a:cxn ang="0">
                    <a:pos x="T4" y="T5"/>
                  </a:cxn>
                  <a:cxn ang="0">
                    <a:pos x="T6" y="T7"/>
                  </a:cxn>
                  <a:cxn ang="0">
                    <a:pos x="T8" y="T9"/>
                  </a:cxn>
                </a:cxnLst>
                <a:rect l="0" t="0" r="r" b="b"/>
                <a:pathLst>
                  <a:path w="20" h="20">
                    <a:moveTo>
                      <a:pt x="4" y="3"/>
                    </a:moveTo>
                    <a:cubicBezTo>
                      <a:pt x="0" y="7"/>
                      <a:pt x="0" y="13"/>
                      <a:pt x="4" y="16"/>
                    </a:cubicBezTo>
                    <a:cubicBezTo>
                      <a:pt x="7" y="20"/>
                      <a:pt x="13" y="20"/>
                      <a:pt x="16" y="16"/>
                    </a:cubicBezTo>
                    <a:cubicBezTo>
                      <a:pt x="20" y="13"/>
                      <a:pt x="20" y="7"/>
                      <a:pt x="16"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7" name="笑熬浆糊 ppt5-19"/>
              <p:cNvSpPr/>
              <p:nvPr>
                <p:custDataLst>
                  <p:tags r:id="rId25"/>
                </p:custDataLst>
              </p:nvPr>
            </p:nvSpPr>
            <p:spPr bwMode="auto">
              <a:xfrm rot="5400000">
                <a:off x="5607299" y="3977754"/>
                <a:ext cx="40916" cy="39211"/>
              </a:xfrm>
              <a:custGeom>
                <a:avLst/>
                <a:gdLst>
                  <a:gd name="T0" fmla="*/ 3 w 20"/>
                  <a:gd name="T1" fmla="*/ 3 h 19"/>
                  <a:gd name="T2" fmla="*/ 3 w 20"/>
                  <a:gd name="T3" fmla="*/ 16 h 19"/>
                  <a:gd name="T4" fmla="*/ 16 w 20"/>
                  <a:gd name="T5" fmla="*/ 16 h 19"/>
                  <a:gd name="T6" fmla="*/ 16 w 20"/>
                  <a:gd name="T7" fmla="*/ 3 h 19"/>
                  <a:gd name="T8" fmla="*/ 3 w 20"/>
                  <a:gd name="T9" fmla="*/ 3 h 19"/>
                </a:gdLst>
                <a:ahLst/>
                <a:cxnLst>
                  <a:cxn ang="0">
                    <a:pos x="T0" y="T1"/>
                  </a:cxn>
                  <a:cxn ang="0">
                    <a:pos x="T2" y="T3"/>
                  </a:cxn>
                  <a:cxn ang="0">
                    <a:pos x="T4" y="T5"/>
                  </a:cxn>
                  <a:cxn ang="0">
                    <a:pos x="T6" y="T7"/>
                  </a:cxn>
                  <a:cxn ang="0">
                    <a:pos x="T8" y="T9"/>
                  </a:cxn>
                </a:cxnLst>
                <a:rect l="0" t="0" r="r" b="b"/>
                <a:pathLst>
                  <a:path w="20" h="19">
                    <a:moveTo>
                      <a:pt x="3" y="3"/>
                    </a:moveTo>
                    <a:cubicBezTo>
                      <a:pt x="0" y="7"/>
                      <a:pt x="0" y="12"/>
                      <a:pt x="3" y="16"/>
                    </a:cubicBezTo>
                    <a:cubicBezTo>
                      <a:pt x="7" y="19"/>
                      <a:pt x="13" y="19"/>
                      <a:pt x="16" y="16"/>
                    </a:cubicBezTo>
                    <a:cubicBezTo>
                      <a:pt x="20" y="12"/>
                      <a:pt x="20" y="7"/>
                      <a:pt x="16" y="3"/>
                    </a:cubicBezTo>
                    <a:cubicBezTo>
                      <a:pt x="13"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8" name="笑熬浆糊 ppt5-20"/>
              <p:cNvSpPr/>
              <p:nvPr>
                <p:custDataLst>
                  <p:tags r:id="rId26"/>
                </p:custDataLst>
              </p:nvPr>
            </p:nvSpPr>
            <p:spPr bwMode="auto">
              <a:xfrm rot="5400000">
                <a:off x="5559990" y="4025063"/>
                <a:ext cx="38359" cy="40915"/>
              </a:xfrm>
              <a:custGeom>
                <a:avLst/>
                <a:gdLst>
                  <a:gd name="T0" fmla="*/ 3 w 19"/>
                  <a:gd name="T1" fmla="*/ 4 h 20"/>
                  <a:gd name="T2" fmla="*/ 3 w 19"/>
                  <a:gd name="T3" fmla="*/ 17 h 20"/>
                  <a:gd name="T4" fmla="*/ 16 w 19"/>
                  <a:gd name="T5" fmla="*/ 17 h 20"/>
                  <a:gd name="T6" fmla="*/ 16 w 19"/>
                  <a:gd name="T7" fmla="*/ 4 h 20"/>
                  <a:gd name="T8" fmla="*/ 3 w 19"/>
                  <a:gd name="T9" fmla="*/ 4 h 20"/>
                </a:gdLst>
                <a:ahLst/>
                <a:cxnLst>
                  <a:cxn ang="0">
                    <a:pos x="T0" y="T1"/>
                  </a:cxn>
                  <a:cxn ang="0">
                    <a:pos x="T2" y="T3"/>
                  </a:cxn>
                  <a:cxn ang="0">
                    <a:pos x="T4" y="T5"/>
                  </a:cxn>
                  <a:cxn ang="0">
                    <a:pos x="T6" y="T7"/>
                  </a:cxn>
                  <a:cxn ang="0">
                    <a:pos x="T8" y="T9"/>
                  </a:cxn>
                </a:cxnLst>
                <a:rect l="0" t="0" r="r" b="b"/>
                <a:pathLst>
                  <a:path w="19" h="20">
                    <a:moveTo>
                      <a:pt x="3" y="4"/>
                    </a:moveTo>
                    <a:cubicBezTo>
                      <a:pt x="0" y="7"/>
                      <a:pt x="0" y="13"/>
                      <a:pt x="3" y="17"/>
                    </a:cubicBezTo>
                    <a:cubicBezTo>
                      <a:pt x="7" y="20"/>
                      <a:pt x="12" y="20"/>
                      <a:pt x="16" y="17"/>
                    </a:cubicBezTo>
                    <a:cubicBezTo>
                      <a:pt x="19" y="13"/>
                      <a:pt x="19" y="7"/>
                      <a:pt x="16" y="4"/>
                    </a:cubicBezTo>
                    <a:cubicBezTo>
                      <a:pt x="12"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39" name="笑熬浆糊 ppt5-21"/>
              <p:cNvSpPr/>
              <p:nvPr>
                <p:custDataLst>
                  <p:tags r:id="rId27"/>
                </p:custDataLst>
              </p:nvPr>
            </p:nvSpPr>
            <p:spPr bwMode="auto">
              <a:xfrm rot="5400000">
                <a:off x="5509699" y="4072798"/>
                <a:ext cx="40064" cy="40915"/>
              </a:xfrm>
              <a:custGeom>
                <a:avLst/>
                <a:gdLst>
                  <a:gd name="T0" fmla="*/ 4 w 20"/>
                  <a:gd name="T1" fmla="*/ 4 h 20"/>
                  <a:gd name="T2" fmla="*/ 4 w 20"/>
                  <a:gd name="T3" fmla="*/ 16 h 20"/>
                  <a:gd name="T4" fmla="*/ 17 w 20"/>
                  <a:gd name="T5" fmla="*/ 16 h 20"/>
                  <a:gd name="T6" fmla="*/ 17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6"/>
                    </a:cubicBezTo>
                    <a:cubicBezTo>
                      <a:pt x="7" y="20"/>
                      <a:pt x="13" y="20"/>
                      <a:pt x="17" y="16"/>
                    </a:cubicBezTo>
                    <a:cubicBezTo>
                      <a:pt x="20" y="13"/>
                      <a:pt x="20" y="7"/>
                      <a:pt x="17"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0" name="笑熬浆糊 ppt5-22"/>
              <p:cNvSpPr/>
              <p:nvPr>
                <p:custDataLst>
                  <p:tags r:id="rId28"/>
                </p:custDataLst>
              </p:nvPr>
            </p:nvSpPr>
            <p:spPr bwMode="auto">
              <a:xfrm rot="5400000">
                <a:off x="5363085" y="3927888"/>
                <a:ext cx="40916" cy="41768"/>
              </a:xfrm>
              <a:custGeom>
                <a:avLst/>
                <a:gdLst>
                  <a:gd name="T0" fmla="*/ 4 w 20"/>
                  <a:gd name="T1" fmla="*/ 17 h 20"/>
                  <a:gd name="T2" fmla="*/ 4 w 20"/>
                  <a:gd name="T3" fmla="*/ 4 h 20"/>
                  <a:gd name="T4" fmla="*/ 16 w 20"/>
                  <a:gd name="T5" fmla="*/ 4 h 20"/>
                  <a:gd name="T6" fmla="*/ 16 w 20"/>
                  <a:gd name="T7" fmla="*/ 17 h 20"/>
                  <a:gd name="T8" fmla="*/ 4 w 20"/>
                  <a:gd name="T9" fmla="*/ 17 h 20"/>
                </a:gdLst>
                <a:ahLst/>
                <a:cxnLst>
                  <a:cxn ang="0">
                    <a:pos x="T0" y="T1"/>
                  </a:cxn>
                  <a:cxn ang="0">
                    <a:pos x="T2" y="T3"/>
                  </a:cxn>
                  <a:cxn ang="0">
                    <a:pos x="T4" y="T5"/>
                  </a:cxn>
                  <a:cxn ang="0">
                    <a:pos x="T6" y="T7"/>
                  </a:cxn>
                  <a:cxn ang="0">
                    <a:pos x="T8" y="T9"/>
                  </a:cxn>
                </a:cxnLst>
                <a:rect l="0" t="0" r="r" b="b"/>
                <a:pathLst>
                  <a:path w="20" h="20">
                    <a:moveTo>
                      <a:pt x="4" y="17"/>
                    </a:moveTo>
                    <a:cubicBezTo>
                      <a:pt x="0" y="13"/>
                      <a:pt x="0" y="7"/>
                      <a:pt x="4" y="4"/>
                    </a:cubicBezTo>
                    <a:cubicBezTo>
                      <a:pt x="7" y="0"/>
                      <a:pt x="13" y="0"/>
                      <a:pt x="16" y="4"/>
                    </a:cubicBezTo>
                    <a:cubicBezTo>
                      <a:pt x="20" y="7"/>
                      <a:pt x="20" y="13"/>
                      <a:pt x="16" y="17"/>
                    </a:cubicBezTo>
                    <a:cubicBezTo>
                      <a:pt x="13" y="20"/>
                      <a:pt x="7" y="20"/>
                      <a:pt x="4"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1" name="笑熬浆糊 ppt5-23"/>
              <p:cNvSpPr/>
              <p:nvPr>
                <p:custDataLst>
                  <p:tags r:id="rId29"/>
                </p:custDataLst>
              </p:nvPr>
            </p:nvSpPr>
            <p:spPr bwMode="auto">
              <a:xfrm rot="5400000">
                <a:off x="5411246" y="3977754"/>
                <a:ext cx="40916" cy="39211"/>
              </a:xfrm>
              <a:custGeom>
                <a:avLst/>
                <a:gdLst>
                  <a:gd name="T0" fmla="*/ 3 w 20"/>
                  <a:gd name="T1" fmla="*/ 16 h 19"/>
                  <a:gd name="T2" fmla="*/ 3 w 20"/>
                  <a:gd name="T3" fmla="*/ 3 h 19"/>
                  <a:gd name="T4" fmla="*/ 16 w 20"/>
                  <a:gd name="T5" fmla="*/ 3 h 19"/>
                  <a:gd name="T6" fmla="*/ 16 w 20"/>
                  <a:gd name="T7" fmla="*/ 16 h 19"/>
                  <a:gd name="T8" fmla="*/ 3 w 20"/>
                  <a:gd name="T9" fmla="*/ 16 h 19"/>
                </a:gdLst>
                <a:ahLst/>
                <a:cxnLst>
                  <a:cxn ang="0">
                    <a:pos x="T0" y="T1"/>
                  </a:cxn>
                  <a:cxn ang="0">
                    <a:pos x="T2" y="T3"/>
                  </a:cxn>
                  <a:cxn ang="0">
                    <a:pos x="T4" y="T5"/>
                  </a:cxn>
                  <a:cxn ang="0">
                    <a:pos x="T6" y="T7"/>
                  </a:cxn>
                  <a:cxn ang="0">
                    <a:pos x="T8" y="T9"/>
                  </a:cxn>
                </a:cxnLst>
                <a:rect l="0" t="0" r="r" b="b"/>
                <a:pathLst>
                  <a:path w="20" h="19">
                    <a:moveTo>
                      <a:pt x="3" y="16"/>
                    </a:moveTo>
                    <a:cubicBezTo>
                      <a:pt x="0" y="12"/>
                      <a:pt x="0" y="7"/>
                      <a:pt x="3" y="3"/>
                    </a:cubicBezTo>
                    <a:cubicBezTo>
                      <a:pt x="7" y="0"/>
                      <a:pt x="13" y="0"/>
                      <a:pt x="16" y="3"/>
                    </a:cubicBezTo>
                    <a:cubicBezTo>
                      <a:pt x="20" y="7"/>
                      <a:pt x="20" y="12"/>
                      <a:pt x="16" y="16"/>
                    </a:cubicBezTo>
                    <a:cubicBezTo>
                      <a:pt x="13" y="19"/>
                      <a:pt x="7" y="19"/>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2" name="笑熬浆糊 ppt5-24"/>
              <p:cNvSpPr/>
              <p:nvPr>
                <p:custDataLst>
                  <p:tags r:id="rId30"/>
                </p:custDataLst>
              </p:nvPr>
            </p:nvSpPr>
            <p:spPr bwMode="auto">
              <a:xfrm rot="5400000">
                <a:off x="5461112" y="4025063"/>
                <a:ext cx="38359" cy="40915"/>
              </a:xfrm>
              <a:custGeom>
                <a:avLst/>
                <a:gdLst>
                  <a:gd name="T0" fmla="*/ 3 w 19"/>
                  <a:gd name="T1" fmla="*/ 16 h 20"/>
                  <a:gd name="T2" fmla="*/ 3 w 19"/>
                  <a:gd name="T3" fmla="*/ 3 h 20"/>
                  <a:gd name="T4" fmla="*/ 16 w 19"/>
                  <a:gd name="T5" fmla="*/ 3 h 20"/>
                  <a:gd name="T6" fmla="*/ 16 w 19"/>
                  <a:gd name="T7" fmla="*/ 16 h 20"/>
                  <a:gd name="T8" fmla="*/ 3 w 19"/>
                  <a:gd name="T9" fmla="*/ 16 h 20"/>
                </a:gdLst>
                <a:ahLst/>
                <a:cxnLst>
                  <a:cxn ang="0">
                    <a:pos x="T0" y="T1"/>
                  </a:cxn>
                  <a:cxn ang="0">
                    <a:pos x="T2" y="T3"/>
                  </a:cxn>
                  <a:cxn ang="0">
                    <a:pos x="T4" y="T5"/>
                  </a:cxn>
                  <a:cxn ang="0">
                    <a:pos x="T6" y="T7"/>
                  </a:cxn>
                  <a:cxn ang="0">
                    <a:pos x="T8" y="T9"/>
                  </a:cxn>
                </a:cxnLst>
                <a:rect l="0" t="0" r="r" b="b"/>
                <a:pathLst>
                  <a:path w="19" h="20">
                    <a:moveTo>
                      <a:pt x="3" y="16"/>
                    </a:moveTo>
                    <a:cubicBezTo>
                      <a:pt x="0" y="13"/>
                      <a:pt x="0" y="7"/>
                      <a:pt x="3" y="3"/>
                    </a:cubicBezTo>
                    <a:cubicBezTo>
                      <a:pt x="7" y="0"/>
                      <a:pt x="12" y="0"/>
                      <a:pt x="16" y="3"/>
                    </a:cubicBezTo>
                    <a:cubicBezTo>
                      <a:pt x="19" y="7"/>
                      <a:pt x="19" y="13"/>
                      <a:pt x="16" y="16"/>
                    </a:cubicBezTo>
                    <a:cubicBezTo>
                      <a:pt x="12"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3" name="笑熬浆糊 ppt5-25"/>
              <p:cNvSpPr/>
              <p:nvPr>
                <p:custDataLst>
                  <p:tags r:id="rId31"/>
                </p:custDataLst>
              </p:nvPr>
            </p:nvSpPr>
            <p:spPr bwMode="auto">
              <a:xfrm rot="5400000">
                <a:off x="5509699" y="4072798"/>
                <a:ext cx="40064" cy="40915"/>
              </a:xfrm>
              <a:custGeom>
                <a:avLst/>
                <a:gdLst>
                  <a:gd name="T0" fmla="*/ 4 w 20"/>
                  <a:gd name="T1" fmla="*/ 16 h 20"/>
                  <a:gd name="T2" fmla="*/ 4 w 20"/>
                  <a:gd name="T3" fmla="*/ 4 h 20"/>
                  <a:gd name="T4" fmla="*/ 17 w 20"/>
                  <a:gd name="T5" fmla="*/ 4 h 20"/>
                  <a:gd name="T6" fmla="*/ 17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4"/>
                    </a:cubicBezTo>
                    <a:cubicBezTo>
                      <a:pt x="7" y="0"/>
                      <a:pt x="13" y="0"/>
                      <a:pt x="17" y="4"/>
                    </a:cubicBezTo>
                    <a:cubicBezTo>
                      <a:pt x="20" y="7"/>
                      <a:pt x="20" y="13"/>
                      <a:pt x="17"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grpSp>
      </p:grpSp>
      <p:grpSp>
        <p:nvGrpSpPr>
          <p:cNvPr id="44" name="笑熬浆糊 ppt5"/>
          <p:cNvGrpSpPr/>
          <p:nvPr>
            <p:custDataLst>
              <p:tags r:id="rId32"/>
            </p:custDataLst>
          </p:nvPr>
        </p:nvGrpSpPr>
        <p:grpSpPr>
          <a:xfrm>
            <a:off x="3746736" y="1856419"/>
            <a:ext cx="802998" cy="408866"/>
            <a:chOff x="3057545" y="3961200"/>
            <a:chExt cx="371759" cy="191008"/>
          </a:xfrm>
          <a:gradFill flip="none" rotWithShape="1">
            <a:gsLst>
              <a:gs pos="42000">
                <a:srgbClr val="30C0B4"/>
              </a:gs>
              <a:gs pos="100000">
                <a:srgbClr val="4874CB"/>
              </a:gs>
            </a:gsLst>
            <a:lin ang="10800000" scaled="1"/>
            <a:tileRect/>
          </a:gradFill>
        </p:grpSpPr>
        <p:sp>
          <p:nvSpPr>
            <p:cNvPr id="45" name="笑熬浆糊 ppt5-1"/>
            <p:cNvSpPr/>
            <p:nvPr>
              <p:custDataLst>
                <p:tags r:id="rId33"/>
              </p:custDataLst>
            </p:nvPr>
          </p:nvSpPr>
          <p:spPr bwMode="auto">
            <a:xfrm>
              <a:off x="3232921" y="3961200"/>
              <a:ext cx="196383" cy="191007"/>
            </a:xfrm>
            <a:custGeom>
              <a:avLst/>
              <a:gdLst>
                <a:gd name="T0" fmla="*/ 3 w 168"/>
                <a:gd name="T1" fmla="*/ 153 h 162"/>
                <a:gd name="T2" fmla="*/ 78 w 168"/>
                <a:gd name="T3" fmla="*/ 87 h 162"/>
                <a:gd name="T4" fmla="*/ 78 w 168"/>
                <a:gd name="T5" fmla="*/ 75 h 162"/>
                <a:gd name="T6" fmla="*/ 3 w 168"/>
                <a:gd name="T7" fmla="*/ 9 h 162"/>
                <a:gd name="T8" fmla="*/ 6 w 168"/>
                <a:gd name="T9" fmla="*/ 0 h 162"/>
                <a:gd name="T10" fmla="*/ 73 w 168"/>
                <a:gd name="T11" fmla="*/ 0 h 162"/>
                <a:gd name="T12" fmla="*/ 83 w 168"/>
                <a:gd name="T13" fmla="*/ 4 h 162"/>
                <a:gd name="T14" fmla="*/ 164 w 168"/>
                <a:gd name="T15" fmla="*/ 75 h 162"/>
                <a:gd name="T16" fmla="*/ 164 w 168"/>
                <a:gd name="T17" fmla="*/ 87 h 162"/>
                <a:gd name="T18" fmla="*/ 83 w 168"/>
                <a:gd name="T19" fmla="*/ 158 h 162"/>
                <a:gd name="T20" fmla="*/ 73 w 168"/>
                <a:gd name="T21" fmla="*/ 162 h 162"/>
                <a:gd name="T22" fmla="*/ 6 w 168"/>
                <a:gd name="T23" fmla="*/ 162 h 162"/>
                <a:gd name="T24" fmla="*/ 3 w 168"/>
                <a:gd name="T25" fmla="*/ 15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2">
                  <a:moveTo>
                    <a:pt x="3" y="153"/>
                  </a:moveTo>
                  <a:cubicBezTo>
                    <a:pt x="78" y="87"/>
                    <a:pt x="78" y="87"/>
                    <a:pt x="78" y="87"/>
                  </a:cubicBezTo>
                  <a:cubicBezTo>
                    <a:pt x="82" y="84"/>
                    <a:pt x="82" y="78"/>
                    <a:pt x="78" y="75"/>
                  </a:cubicBezTo>
                  <a:cubicBezTo>
                    <a:pt x="3" y="9"/>
                    <a:pt x="3" y="9"/>
                    <a:pt x="3" y="9"/>
                  </a:cubicBezTo>
                  <a:cubicBezTo>
                    <a:pt x="0" y="6"/>
                    <a:pt x="2" y="0"/>
                    <a:pt x="6" y="0"/>
                  </a:cubicBezTo>
                  <a:cubicBezTo>
                    <a:pt x="73" y="0"/>
                    <a:pt x="73" y="0"/>
                    <a:pt x="73" y="0"/>
                  </a:cubicBezTo>
                  <a:cubicBezTo>
                    <a:pt x="77" y="0"/>
                    <a:pt x="81" y="2"/>
                    <a:pt x="83" y="4"/>
                  </a:cubicBezTo>
                  <a:cubicBezTo>
                    <a:pt x="164" y="75"/>
                    <a:pt x="164" y="75"/>
                    <a:pt x="164" y="75"/>
                  </a:cubicBezTo>
                  <a:cubicBezTo>
                    <a:pt x="168" y="78"/>
                    <a:pt x="168" y="84"/>
                    <a:pt x="164" y="87"/>
                  </a:cubicBezTo>
                  <a:cubicBezTo>
                    <a:pt x="83" y="158"/>
                    <a:pt x="83" y="158"/>
                    <a:pt x="83" y="158"/>
                  </a:cubicBezTo>
                  <a:cubicBezTo>
                    <a:pt x="81" y="160"/>
                    <a:pt x="77" y="162"/>
                    <a:pt x="73" y="162"/>
                  </a:cubicBezTo>
                  <a:cubicBezTo>
                    <a:pt x="6" y="162"/>
                    <a:pt x="6" y="162"/>
                    <a:pt x="6" y="162"/>
                  </a:cubicBezTo>
                  <a:cubicBezTo>
                    <a:pt x="2" y="162"/>
                    <a:pt x="0" y="156"/>
                    <a:pt x="3" y="153"/>
                  </a:cubicBezTo>
                  <a:close/>
                </a:path>
              </a:pathLst>
            </a:custGeom>
            <a:grpFill/>
            <a:ln w="3175">
              <a:noFill/>
              <a:round/>
            </a:ln>
            <a:effectLst/>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dirty="0">
                <a:ln>
                  <a:noFill/>
                </a:ln>
                <a:solidFill>
                  <a:prstClr val="black"/>
                </a:solidFill>
                <a:effectLst/>
                <a:uLnTx/>
                <a:uFillTx/>
                <a:latin typeface="Helvetica" panose="020B0504020202030204"/>
                <a:ea typeface="思源黑体 CN Regular" panose="020B0600000000000000" charset="-122"/>
                <a:cs typeface="+mn-ea"/>
              </a:endParaRPr>
            </a:p>
          </p:txBody>
        </p:sp>
        <p:grpSp>
          <p:nvGrpSpPr>
            <p:cNvPr id="46" name="组合 45"/>
            <p:cNvGrpSpPr/>
            <p:nvPr/>
          </p:nvGrpSpPr>
          <p:grpSpPr>
            <a:xfrm rot="16200000">
              <a:off x="3076598" y="3942148"/>
              <a:ext cx="191007" cy="229114"/>
              <a:chOff x="5362659" y="3928314"/>
              <a:chExt cx="333290" cy="399781"/>
            </a:xfrm>
            <a:grpFill/>
            <a:effectLst/>
          </p:grpSpPr>
          <p:sp>
            <p:nvSpPr>
              <p:cNvPr id="47" name="笑熬浆糊 ppt5-2"/>
              <p:cNvSpPr/>
              <p:nvPr>
                <p:custDataLst>
                  <p:tags r:id="rId34"/>
                </p:custDataLst>
              </p:nvPr>
            </p:nvSpPr>
            <p:spPr bwMode="auto">
              <a:xfrm rot="5400000">
                <a:off x="5655033" y="4142269"/>
                <a:ext cx="40916" cy="40915"/>
              </a:xfrm>
              <a:custGeom>
                <a:avLst/>
                <a:gdLst>
                  <a:gd name="T0" fmla="*/ 4 w 20"/>
                  <a:gd name="T1" fmla="*/ 3 h 20"/>
                  <a:gd name="T2" fmla="*/ 4 w 20"/>
                  <a:gd name="T3" fmla="*/ 16 h 20"/>
                  <a:gd name="T4" fmla="*/ 16 w 20"/>
                  <a:gd name="T5" fmla="*/ 16 h 20"/>
                  <a:gd name="T6" fmla="*/ 16 w 20"/>
                  <a:gd name="T7" fmla="*/ 3 h 20"/>
                  <a:gd name="T8" fmla="*/ 4 w 20"/>
                  <a:gd name="T9" fmla="*/ 3 h 20"/>
                </a:gdLst>
                <a:ahLst/>
                <a:cxnLst>
                  <a:cxn ang="0">
                    <a:pos x="T0" y="T1"/>
                  </a:cxn>
                  <a:cxn ang="0">
                    <a:pos x="T2" y="T3"/>
                  </a:cxn>
                  <a:cxn ang="0">
                    <a:pos x="T4" y="T5"/>
                  </a:cxn>
                  <a:cxn ang="0">
                    <a:pos x="T6" y="T7"/>
                  </a:cxn>
                  <a:cxn ang="0">
                    <a:pos x="T8" y="T9"/>
                  </a:cxn>
                </a:cxnLst>
                <a:rect l="0" t="0" r="r" b="b"/>
                <a:pathLst>
                  <a:path w="20" h="20">
                    <a:moveTo>
                      <a:pt x="4" y="3"/>
                    </a:moveTo>
                    <a:cubicBezTo>
                      <a:pt x="0" y="7"/>
                      <a:pt x="0" y="13"/>
                      <a:pt x="4" y="16"/>
                    </a:cubicBezTo>
                    <a:cubicBezTo>
                      <a:pt x="7" y="20"/>
                      <a:pt x="13" y="20"/>
                      <a:pt x="16" y="16"/>
                    </a:cubicBezTo>
                    <a:cubicBezTo>
                      <a:pt x="20" y="13"/>
                      <a:pt x="20" y="7"/>
                      <a:pt x="16"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8" name="笑熬浆糊 ppt5-3"/>
              <p:cNvSpPr/>
              <p:nvPr>
                <p:custDataLst>
                  <p:tags r:id="rId35"/>
                </p:custDataLst>
              </p:nvPr>
            </p:nvSpPr>
            <p:spPr bwMode="auto">
              <a:xfrm rot="5400000">
                <a:off x="5608151" y="4190856"/>
                <a:ext cx="39211" cy="39211"/>
              </a:xfrm>
              <a:custGeom>
                <a:avLst/>
                <a:gdLst>
                  <a:gd name="T0" fmla="*/ 3 w 19"/>
                  <a:gd name="T1" fmla="*/ 3 h 19"/>
                  <a:gd name="T2" fmla="*/ 3 w 19"/>
                  <a:gd name="T3" fmla="*/ 16 h 19"/>
                  <a:gd name="T4" fmla="*/ 16 w 19"/>
                  <a:gd name="T5" fmla="*/ 16 h 19"/>
                  <a:gd name="T6" fmla="*/ 16 w 19"/>
                  <a:gd name="T7" fmla="*/ 3 h 19"/>
                  <a:gd name="T8" fmla="*/ 3 w 19"/>
                  <a:gd name="T9" fmla="*/ 3 h 19"/>
                </a:gdLst>
                <a:ahLst/>
                <a:cxnLst>
                  <a:cxn ang="0">
                    <a:pos x="T0" y="T1"/>
                  </a:cxn>
                  <a:cxn ang="0">
                    <a:pos x="T2" y="T3"/>
                  </a:cxn>
                  <a:cxn ang="0">
                    <a:pos x="T4" y="T5"/>
                  </a:cxn>
                  <a:cxn ang="0">
                    <a:pos x="T6" y="T7"/>
                  </a:cxn>
                  <a:cxn ang="0">
                    <a:pos x="T8" y="T9"/>
                  </a:cxn>
                </a:cxnLst>
                <a:rect l="0" t="0" r="r" b="b"/>
                <a:pathLst>
                  <a:path w="19" h="19">
                    <a:moveTo>
                      <a:pt x="3" y="3"/>
                    </a:moveTo>
                    <a:cubicBezTo>
                      <a:pt x="0" y="7"/>
                      <a:pt x="0" y="12"/>
                      <a:pt x="3" y="16"/>
                    </a:cubicBezTo>
                    <a:cubicBezTo>
                      <a:pt x="7" y="19"/>
                      <a:pt x="12" y="19"/>
                      <a:pt x="16" y="16"/>
                    </a:cubicBezTo>
                    <a:cubicBezTo>
                      <a:pt x="19" y="12"/>
                      <a:pt x="19" y="7"/>
                      <a:pt x="16" y="3"/>
                    </a:cubicBezTo>
                    <a:cubicBezTo>
                      <a:pt x="12"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49" name="笑熬浆糊 ppt5-4"/>
              <p:cNvSpPr/>
              <p:nvPr>
                <p:custDataLst>
                  <p:tags r:id="rId36"/>
                </p:custDataLst>
              </p:nvPr>
            </p:nvSpPr>
            <p:spPr bwMode="auto">
              <a:xfrm rot="5400000">
                <a:off x="5559990" y="4239018"/>
                <a:ext cx="38359" cy="40915"/>
              </a:xfrm>
              <a:custGeom>
                <a:avLst/>
                <a:gdLst>
                  <a:gd name="T0" fmla="*/ 3 w 19"/>
                  <a:gd name="T1" fmla="*/ 4 h 20"/>
                  <a:gd name="T2" fmla="*/ 3 w 19"/>
                  <a:gd name="T3" fmla="*/ 17 h 20"/>
                  <a:gd name="T4" fmla="*/ 16 w 19"/>
                  <a:gd name="T5" fmla="*/ 17 h 20"/>
                  <a:gd name="T6" fmla="*/ 16 w 19"/>
                  <a:gd name="T7" fmla="*/ 4 h 20"/>
                  <a:gd name="T8" fmla="*/ 3 w 19"/>
                  <a:gd name="T9" fmla="*/ 4 h 20"/>
                </a:gdLst>
                <a:ahLst/>
                <a:cxnLst>
                  <a:cxn ang="0">
                    <a:pos x="T0" y="T1"/>
                  </a:cxn>
                  <a:cxn ang="0">
                    <a:pos x="T2" y="T3"/>
                  </a:cxn>
                  <a:cxn ang="0">
                    <a:pos x="T4" y="T5"/>
                  </a:cxn>
                  <a:cxn ang="0">
                    <a:pos x="T6" y="T7"/>
                  </a:cxn>
                  <a:cxn ang="0">
                    <a:pos x="T8" y="T9"/>
                  </a:cxn>
                </a:cxnLst>
                <a:rect l="0" t="0" r="r" b="b"/>
                <a:pathLst>
                  <a:path w="19" h="20">
                    <a:moveTo>
                      <a:pt x="3" y="4"/>
                    </a:moveTo>
                    <a:cubicBezTo>
                      <a:pt x="0" y="7"/>
                      <a:pt x="0" y="13"/>
                      <a:pt x="3" y="17"/>
                    </a:cubicBezTo>
                    <a:cubicBezTo>
                      <a:pt x="7" y="20"/>
                      <a:pt x="12" y="20"/>
                      <a:pt x="16" y="17"/>
                    </a:cubicBezTo>
                    <a:cubicBezTo>
                      <a:pt x="19" y="13"/>
                      <a:pt x="19" y="7"/>
                      <a:pt x="16" y="4"/>
                    </a:cubicBezTo>
                    <a:cubicBezTo>
                      <a:pt x="12"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0" name="笑熬浆糊 ppt5-5"/>
              <p:cNvSpPr/>
              <p:nvPr>
                <p:custDataLst>
                  <p:tags r:id="rId37"/>
                </p:custDataLst>
              </p:nvPr>
            </p:nvSpPr>
            <p:spPr bwMode="auto">
              <a:xfrm rot="5400000">
                <a:off x="5509273" y="4287179"/>
                <a:ext cx="40916" cy="40915"/>
              </a:xfrm>
              <a:custGeom>
                <a:avLst/>
                <a:gdLst>
                  <a:gd name="T0" fmla="*/ 4 w 20"/>
                  <a:gd name="T1" fmla="*/ 4 h 20"/>
                  <a:gd name="T2" fmla="*/ 4 w 20"/>
                  <a:gd name="T3" fmla="*/ 16 h 20"/>
                  <a:gd name="T4" fmla="*/ 16 w 20"/>
                  <a:gd name="T5" fmla="*/ 16 h 20"/>
                  <a:gd name="T6" fmla="*/ 16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6"/>
                    </a:cubicBezTo>
                    <a:cubicBezTo>
                      <a:pt x="7" y="20"/>
                      <a:pt x="13" y="20"/>
                      <a:pt x="16" y="16"/>
                    </a:cubicBezTo>
                    <a:cubicBezTo>
                      <a:pt x="20" y="13"/>
                      <a:pt x="20" y="7"/>
                      <a:pt x="16"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1" name="笑熬浆糊 ppt5-6"/>
              <p:cNvSpPr/>
              <p:nvPr>
                <p:custDataLst>
                  <p:tags r:id="rId38"/>
                </p:custDataLst>
              </p:nvPr>
            </p:nvSpPr>
            <p:spPr bwMode="auto">
              <a:xfrm rot="5400000">
                <a:off x="5363085" y="4141843"/>
                <a:ext cx="40916" cy="41768"/>
              </a:xfrm>
              <a:custGeom>
                <a:avLst/>
                <a:gdLst>
                  <a:gd name="T0" fmla="*/ 4 w 20"/>
                  <a:gd name="T1" fmla="*/ 17 h 20"/>
                  <a:gd name="T2" fmla="*/ 4 w 20"/>
                  <a:gd name="T3" fmla="*/ 4 h 20"/>
                  <a:gd name="T4" fmla="*/ 16 w 20"/>
                  <a:gd name="T5" fmla="*/ 4 h 20"/>
                  <a:gd name="T6" fmla="*/ 16 w 20"/>
                  <a:gd name="T7" fmla="*/ 17 h 20"/>
                  <a:gd name="T8" fmla="*/ 4 w 20"/>
                  <a:gd name="T9" fmla="*/ 17 h 20"/>
                </a:gdLst>
                <a:ahLst/>
                <a:cxnLst>
                  <a:cxn ang="0">
                    <a:pos x="T0" y="T1"/>
                  </a:cxn>
                  <a:cxn ang="0">
                    <a:pos x="T2" y="T3"/>
                  </a:cxn>
                  <a:cxn ang="0">
                    <a:pos x="T4" y="T5"/>
                  </a:cxn>
                  <a:cxn ang="0">
                    <a:pos x="T6" y="T7"/>
                  </a:cxn>
                  <a:cxn ang="0">
                    <a:pos x="T8" y="T9"/>
                  </a:cxn>
                </a:cxnLst>
                <a:rect l="0" t="0" r="r" b="b"/>
                <a:pathLst>
                  <a:path w="20" h="20">
                    <a:moveTo>
                      <a:pt x="4" y="17"/>
                    </a:moveTo>
                    <a:cubicBezTo>
                      <a:pt x="0" y="13"/>
                      <a:pt x="0" y="7"/>
                      <a:pt x="4" y="4"/>
                    </a:cubicBezTo>
                    <a:cubicBezTo>
                      <a:pt x="7" y="0"/>
                      <a:pt x="13" y="0"/>
                      <a:pt x="16" y="4"/>
                    </a:cubicBezTo>
                    <a:cubicBezTo>
                      <a:pt x="20" y="7"/>
                      <a:pt x="20" y="13"/>
                      <a:pt x="16" y="17"/>
                    </a:cubicBezTo>
                    <a:cubicBezTo>
                      <a:pt x="13" y="20"/>
                      <a:pt x="7" y="20"/>
                      <a:pt x="4"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2" name="笑熬浆糊 ppt5-7"/>
              <p:cNvSpPr/>
              <p:nvPr>
                <p:custDataLst>
                  <p:tags r:id="rId39"/>
                </p:custDataLst>
              </p:nvPr>
            </p:nvSpPr>
            <p:spPr bwMode="auto">
              <a:xfrm rot="5400000">
                <a:off x="5412098" y="4190856"/>
                <a:ext cx="39211" cy="39211"/>
              </a:xfrm>
              <a:custGeom>
                <a:avLst/>
                <a:gdLst>
                  <a:gd name="T0" fmla="*/ 3 w 19"/>
                  <a:gd name="T1" fmla="*/ 16 h 19"/>
                  <a:gd name="T2" fmla="*/ 3 w 19"/>
                  <a:gd name="T3" fmla="*/ 3 h 19"/>
                  <a:gd name="T4" fmla="*/ 16 w 19"/>
                  <a:gd name="T5" fmla="*/ 3 h 19"/>
                  <a:gd name="T6" fmla="*/ 16 w 19"/>
                  <a:gd name="T7" fmla="*/ 16 h 19"/>
                  <a:gd name="T8" fmla="*/ 3 w 19"/>
                  <a:gd name="T9" fmla="*/ 16 h 19"/>
                </a:gdLst>
                <a:ahLst/>
                <a:cxnLst>
                  <a:cxn ang="0">
                    <a:pos x="T0" y="T1"/>
                  </a:cxn>
                  <a:cxn ang="0">
                    <a:pos x="T2" y="T3"/>
                  </a:cxn>
                  <a:cxn ang="0">
                    <a:pos x="T4" y="T5"/>
                  </a:cxn>
                  <a:cxn ang="0">
                    <a:pos x="T6" y="T7"/>
                  </a:cxn>
                  <a:cxn ang="0">
                    <a:pos x="T8" y="T9"/>
                  </a:cxn>
                </a:cxnLst>
                <a:rect l="0" t="0" r="r" b="b"/>
                <a:pathLst>
                  <a:path w="19" h="19">
                    <a:moveTo>
                      <a:pt x="3" y="16"/>
                    </a:moveTo>
                    <a:cubicBezTo>
                      <a:pt x="0" y="12"/>
                      <a:pt x="0" y="7"/>
                      <a:pt x="3" y="3"/>
                    </a:cubicBezTo>
                    <a:cubicBezTo>
                      <a:pt x="7" y="0"/>
                      <a:pt x="12" y="0"/>
                      <a:pt x="16" y="3"/>
                    </a:cubicBezTo>
                    <a:cubicBezTo>
                      <a:pt x="19" y="7"/>
                      <a:pt x="19" y="12"/>
                      <a:pt x="16" y="16"/>
                    </a:cubicBezTo>
                    <a:cubicBezTo>
                      <a:pt x="12" y="19"/>
                      <a:pt x="7" y="19"/>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3" name="笑熬浆糊 ppt5-8"/>
              <p:cNvSpPr/>
              <p:nvPr>
                <p:custDataLst>
                  <p:tags r:id="rId40"/>
                </p:custDataLst>
              </p:nvPr>
            </p:nvSpPr>
            <p:spPr bwMode="auto">
              <a:xfrm rot="5400000">
                <a:off x="5461112" y="4239018"/>
                <a:ext cx="38359" cy="40915"/>
              </a:xfrm>
              <a:custGeom>
                <a:avLst/>
                <a:gdLst>
                  <a:gd name="T0" fmla="*/ 3 w 19"/>
                  <a:gd name="T1" fmla="*/ 16 h 20"/>
                  <a:gd name="T2" fmla="*/ 3 w 19"/>
                  <a:gd name="T3" fmla="*/ 3 h 20"/>
                  <a:gd name="T4" fmla="*/ 16 w 19"/>
                  <a:gd name="T5" fmla="*/ 3 h 20"/>
                  <a:gd name="T6" fmla="*/ 16 w 19"/>
                  <a:gd name="T7" fmla="*/ 16 h 20"/>
                  <a:gd name="T8" fmla="*/ 3 w 19"/>
                  <a:gd name="T9" fmla="*/ 16 h 20"/>
                </a:gdLst>
                <a:ahLst/>
                <a:cxnLst>
                  <a:cxn ang="0">
                    <a:pos x="T0" y="T1"/>
                  </a:cxn>
                  <a:cxn ang="0">
                    <a:pos x="T2" y="T3"/>
                  </a:cxn>
                  <a:cxn ang="0">
                    <a:pos x="T4" y="T5"/>
                  </a:cxn>
                  <a:cxn ang="0">
                    <a:pos x="T6" y="T7"/>
                  </a:cxn>
                  <a:cxn ang="0">
                    <a:pos x="T8" y="T9"/>
                  </a:cxn>
                </a:cxnLst>
                <a:rect l="0" t="0" r="r" b="b"/>
                <a:pathLst>
                  <a:path w="19" h="20">
                    <a:moveTo>
                      <a:pt x="3" y="16"/>
                    </a:moveTo>
                    <a:cubicBezTo>
                      <a:pt x="0" y="13"/>
                      <a:pt x="0" y="7"/>
                      <a:pt x="3" y="3"/>
                    </a:cubicBezTo>
                    <a:cubicBezTo>
                      <a:pt x="7" y="0"/>
                      <a:pt x="12" y="0"/>
                      <a:pt x="16" y="3"/>
                    </a:cubicBezTo>
                    <a:cubicBezTo>
                      <a:pt x="19" y="7"/>
                      <a:pt x="19" y="13"/>
                      <a:pt x="16" y="16"/>
                    </a:cubicBezTo>
                    <a:cubicBezTo>
                      <a:pt x="12"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4" name="笑熬浆糊 ppt5-9"/>
              <p:cNvSpPr/>
              <p:nvPr>
                <p:custDataLst>
                  <p:tags r:id="rId41"/>
                </p:custDataLst>
              </p:nvPr>
            </p:nvSpPr>
            <p:spPr bwMode="auto">
              <a:xfrm rot="5400000">
                <a:off x="5509273" y="4287179"/>
                <a:ext cx="40916" cy="40915"/>
              </a:xfrm>
              <a:custGeom>
                <a:avLst/>
                <a:gdLst>
                  <a:gd name="T0" fmla="*/ 4 w 20"/>
                  <a:gd name="T1" fmla="*/ 16 h 20"/>
                  <a:gd name="T2" fmla="*/ 4 w 20"/>
                  <a:gd name="T3" fmla="*/ 4 h 20"/>
                  <a:gd name="T4" fmla="*/ 16 w 20"/>
                  <a:gd name="T5" fmla="*/ 4 h 20"/>
                  <a:gd name="T6" fmla="*/ 16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4"/>
                    </a:cubicBezTo>
                    <a:cubicBezTo>
                      <a:pt x="7" y="0"/>
                      <a:pt x="13" y="0"/>
                      <a:pt x="16" y="4"/>
                    </a:cubicBezTo>
                    <a:cubicBezTo>
                      <a:pt x="20" y="7"/>
                      <a:pt x="20" y="13"/>
                      <a:pt x="16"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5" name="笑熬浆糊 ppt5-10"/>
              <p:cNvSpPr/>
              <p:nvPr>
                <p:custDataLst>
                  <p:tags r:id="rId42"/>
                </p:custDataLst>
              </p:nvPr>
            </p:nvSpPr>
            <p:spPr bwMode="auto">
              <a:xfrm rot="5400000">
                <a:off x="5656312" y="4035292"/>
                <a:ext cx="38359" cy="40915"/>
              </a:xfrm>
              <a:custGeom>
                <a:avLst/>
                <a:gdLst>
                  <a:gd name="T0" fmla="*/ 3 w 19"/>
                  <a:gd name="T1" fmla="*/ 3 h 20"/>
                  <a:gd name="T2" fmla="*/ 3 w 19"/>
                  <a:gd name="T3" fmla="*/ 16 h 20"/>
                  <a:gd name="T4" fmla="*/ 16 w 19"/>
                  <a:gd name="T5" fmla="*/ 16 h 20"/>
                  <a:gd name="T6" fmla="*/ 16 w 19"/>
                  <a:gd name="T7" fmla="*/ 3 h 20"/>
                  <a:gd name="T8" fmla="*/ 3 w 19"/>
                  <a:gd name="T9" fmla="*/ 3 h 20"/>
                </a:gdLst>
                <a:ahLst/>
                <a:cxnLst>
                  <a:cxn ang="0">
                    <a:pos x="T0" y="T1"/>
                  </a:cxn>
                  <a:cxn ang="0">
                    <a:pos x="T2" y="T3"/>
                  </a:cxn>
                  <a:cxn ang="0">
                    <a:pos x="T4" y="T5"/>
                  </a:cxn>
                  <a:cxn ang="0">
                    <a:pos x="T6" y="T7"/>
                  </a:cxn>
                  <a:cxn ang="0">
                    <a:pos x="T8" y="T9"/>
                  </a:cxn>
                </a:cxnLst>
                <a:rect l="0" t="0" r="r" b="b"/>
                <a:pathLst>
                  <a:path w="19" h="20">
                    <a:moveTo>
                      <a:pt x="3" y="3"/>
                    </a:moveTo>
                    <a:cubicBezTo>
                      <a:pt x="0" y="7"/>
                      <a:pt x="0" y="13"/>
                      <a:pt x="3" y="16"/>
                    </a:cubicBezTo>
                    <a:cubicBezTo>
                      <a:pt x="7" y="20"/>
                      <a:pt x="12" y="20"/>
                      <a:pt x="16" y="16"/>
                    </a:cubicBezTo>
                    <a:cubicBezTo>
                      <a:pt x="19" y="13"/>
                      <a:pt x="19" y="7"/>
                      <a:pt x="16" y="3"/>
                    </a:cubicBezTo>
                    <a:cubicBezTo>
                      <a:pt x="12"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6" name="笑熬浆糊 ppt5-11"/>
              <p:cNvSpPr/>
              <p:nvPr>
                <p:custDataLst>
                  <p:tags r:id="rId43"/>
                </p:custDataLst>
              </p:nvPr>
            </p:nvSpPr>
            <p:spPr bwMode="auto">
              <a:xfrm rot="5400000">
                <a:off x="5607725" y="4083879"/>
                <a:ext cx="40064" cy="39211"/>
              </a:xfrm>
              <a:custGeom>
                <a:avLst/>
                <a:gdLst>
                  <a:gd name="T0" fmla="*/ 4 w 20"/>
                  <a:gd name="T1" fmla="*/ 3 h 19"/>
                  <a:gd name="T2" fmla="*/ 4 w 20"/>
                  <a:gd name="T3" fmla="*/ 16 h 19"/>
                  <a:gd name="T4" fmla="*/ 17 w 20"/>
                  <a:gd name="T5" fmla="*/ 16 h 19"/>
                  <a:gd name="T6" fmla="*/ 17 w 20"/>
                  <a:gd name="T7" fmla="*/ 3 h 19"/>
                  <a:gd name="T8" fmla="*/ 4 w 20"/>
                  <a:gd name="T9" fmla="*/ 3 h 19"/>
                </a:gdLst>
                <a:ahLst/>
                <a:cxnLst>
                  <a:cxn ang="0">
                    <a:pos x="T0" y="T1"/>
                  </a:cxn>
                  <a:cxn ang="0">
                    <a:pos x="T2" y="T3"/>
                  </a:cxn>
                  <a:cxn ang="0">
                    <a:pos x="T4" y="T5"/>
                  </a:cxn>
                  <a:cxn ang="0">
                    <a:pos x="T6" y="T7"/>
                  </a:cxn>
                  <a:cxn ang="0">
                    <a:pos x="T8" y="T9"/>
                  </a:cxn>
                </a:cxnLst>
                <a:rect l="0" t="0" r="r" b="b"/>
                <a:pathLst>
                  <a:path w="20" h="19">
                    <a:moveTo>
                      <a:pt x="4" y="3"/>
                    </a:moveTo>
                    <a:cubicBezTo>
                      <a:pt x="0" y="7"/>
                      <a:pt x="0" y="12"/>
                      <a:pt x="4" y="16"/>
                    </a:cubicBezTo>
                    <a:cubicBezTo>
                      <a:pt x="7" y="19"/>
                      <a:pt x="13" y="19"/>
                      <a:pt x="17" y="16"/>
                    </a:cubicBezTo>
                    <a:cubicBezTo>
                      <a:pt x="20" y="12"/>
                      <a:pt x="20" y="7"/>
                      <a:pt x="17"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7" name="笑熬浆糊 ppt5-12"/>
              <p:cNvSpPr/>
              <p:nvPr>
                <p:custDataLst>
                  <p:tags r:id="rId44"/>
                </p:custDataLst>
              </p:nvPr>
            </p:nvSpPr>
            <p:spPr bwMode="auto">
              <a:xfrm rot="5400000">
                <a:off x="5558712" y="4132040"/>
                <a:ext cx="40916" cy="40915"/>
              </a:xfrm>
              <a:custGeom>
                <a:avLst/>
                <a:gdLst>
                  <a:gd name="T0" fmla="*/ 4 w 20"/>
                  <a:gd name="T1" fmla="*/ 4 h 20"/>
                  <a:gd name="T2" fmla="*/ 4 w 20"/>
                  <a:gd name="T3" fmla="*/ 17 h 20"/>
                  <a:gd name="T4" fmla="*/ 16 w 20"/>
                  <a:gd name="T5" fmla="*/ 17 h 20"/>
                  <a:gd name="T6" fmla="*/ 16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7"/>
                    </a:cubicBezTo>
                    <a:cubicBezTo>
                      <a:pt x="7" y="20"/>
                      <a:pt x="13" y="20"/>
                      <a:pt x="16" y="17"/>
                    </a:cubicBezTo>
                    <a:cubicBezTo>
                      <a:pt x="20" y="13"/>
                      <a:pt x="20" y="7"/>
                      <a:pt x="16"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8" name="笑熬浆糊 ppt5-13"/>
              <p:cNvSpPr/>
              <p:nvPr>
                <p:custDataLst>
                  <p:tags r:id="rId45"/>
                </p:custDataLst>
              </p:nvPr>
            </p:nvSpPr>
            <p:spPr bwMode="auto">
              <a:xfrm rot="5400000">
                <a:off x="5509273" y="4180627"/>
                <a:ext cx="40916" cy="40915"/>
              </a:xfrm>
              <a:custGeom>
                <a:avLst/>
                <a:gdLst>
                  <a:gd name="T0" fmla="*/ 3 w 20"/>
                  <a:gd name="T1" fmla="*/ 4 h 20"/>
                  <a:gd name="T2" fmla="*/ 3 w 20"/>
                  <a:gd name="T3" fmla="*/ 16 h 20"/>
                  <a:gd name="T4" fmla="*/ 16 w 20"/>
                  <a:gd name="T5" fmla="*/ 16 h 20"/>
                  <a:gd name="T6" fmla="*/ 16 w 20"/>
                  <a:gd name="T7" fmla="*/ 4 h 20"/>
                  <a:gd name="T8" fmla="*/ 3 w 20"/>
                  <a:gd name="T9" fmla="*/ 4 h 20"/>
                </a:gdLst>
                <a:ahLst/>
                <a:cxnLst>
                  <a:cxn ang="0">
                    <a:pos x="T0" y="T1"/>
                  </a:cxn>
                  <a:cxn ang="0">
                    <a:pos x="T2" y="T3"/>
                  </a:cxn>
                  <a:cxn ang="0">
                    <a:pos x="T4" y="T5"/>
                  </a:cxn>
                  <a:cxn ang="0">
                    <a:pos x="T6" y="T7"/>
                  </a:cxn>
                  <a:cxn ang="0">
                    <a:pos x="T8" y="T9"/>
                  </a:cxn>
                </a:cxnLst>
                <a:rect l="0" t="0" r="r" b="b"/>
                <a:pathLst>
                  <a:path w="20" h="20">
                    <a:moveTo>
                      <a:pt x="3" y="4"/>
                    </a:moveTo>
                    <a:cubicBezTo>
                      <a:pt x="0" y="7"/>
                      <a:pt x="0" y="13"/>
                      <a:pt x="3" y="16"/>
                    </a:cubicBezTo>
                    <a:cubicBezTo>
                      <a:pt x="7" y="20"/>
                      <a:pt x="13" y="20"/>
                      <a:pt x="16" y="16"/>
                    </a:cubicBezTo>
                    <a:cubicBezTo>
                      <a:pt x="20" y="13"/>
                      <a:pt x="20" y="7"/>
                      <a:pt x="16" y="4"/>
                    </a:cubicBezTo>
                    <a:cubicBezTo>
                      <a:pt x="13"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59" name="笑熬浆糊 ppt5-14"/>
              <p:cNvSpPr/>
              <p:nvPr>
                <p:custDataLst>
                  <p:tags r:id="rId46"/>
                </p:custDataLst>
              </p:nvPr>
            </p:nvSpPr>
            <p:spPr bwMode="auto">
              <a:xfrm rot="5400000">
                <a:off x="5364363" y="4034866"/>
                <a:ext cx="38359" cy="41768"/>
              </a:xfrm>
              <a:custGeom>
                <a:avLst/>
                <a:gdLst>
                  <a:gd name="T0" fmla="*/ 3 w 19"/>
                  <a:gd name="T1" fmla="*/ 17 h 20"/>
                  <a:gd name="T2" fmla="*/ 3 w 19"/>
                  <a:gd name="T3" fmla="*/ 4 h 20"/>
                  <a:gd name="T4" fmla="*/ 16 w 19"/>
                  <a:gd name="T5" fmla="*/ 4 h 20"/>
                  <a:gd name="T6" fmla="*/ 16 w 19"/>
                  <a:gd name="T7" fmla="*/ 17 h 20"/>
                  <a:gd name="T8" fmla="*/ 3 w 19"/>
                  <a:gd name="T9" fmla="*/ 17 h 20"/>
                </a:gdLst>
                <a:ahLst/>
                <a:cxnLst>
                  <a:cxn ang="0">
                    <a:pos x="T0" y="T1"/>
                  </a:cxn>
                  <a:cxn ang="0">
                    <a:pos x="T2" y="T3"/>
                  </a:cxn>
                  <a:cxn ang="0">
                    <a:pos x="T4" y="T5"/>
                  </a:cxn>
                  <a:cxn ang="0">
                    <a:pos x="T6" y="T7"/>
                  </a:cxn>
                  <a:cxn ang="0">
                    <a:pos x="T8" y="T9"/>
                  </a:cxn>
                </a:cxnLst>
                <a:rect l="0" t="0" r="r" b="b"/>
                <a:pathLst>
                  <a:path w="19" h="20">
                    <a:moveTo>
                      <a:pt x="3" y="17"/>
                    </a:moveTo>
                    <a:cubicBezTo>
                      <a:pt x="0" y="13"/>
                      <a:pt x="0" y="7"/>
                      <a:pt x="3" y="4"/>
                    </a:cubicBezTo>
                    <a:cubicBezTo>
                      <a:pt x="7" y="0"/>
                      <a:pt x="12" y="0"/>
                      <a:pt x="16" y="4"/>
                    </a:cubicBezTo>
                    <a:cubicBezTo>
                      <a:pt x="19" y="7"/>
                      <a:pt x="19" y="13"/>
                      <a:pt x="16" y="17"/>
                    </a:cubicBezTo>
                    <a:cubicBezTo>
                      <a:pt x="12" y="20"/>
                      <a:pt x="7" y="20"/>
                      <a:pt x="3"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0" name="笑熬浆糊 ppt5-15"/>
              <p:cNvSpPr/>
              <p:nvPr>
                <p:custDataLst>
                  <p:tags r:id="rId47"/>
                </p:custDataLst>
              </p:nvPr>
            </p:nvSpPr>
            <p:spPr bwMode="auto">
              <a:xfrm rot="5400000">
                <a:off x="5411672" y="4083879"/>
                <a:ext cx="40064" cy="39211"/>
              </a:xfrm>
              <a:custGeom>
                <a:avLst/>
                <a:gdLst>
                  <a:gd name="T0" fmla="*/ 4 w 20"/>
                  <a:gd name="T1" fmla="*/ 16 h 19"/>
                  <a:gd name="T2" fmla="*/ 4 w 20"/>
                  <a:gd name="T3" fmla="*/ 3 h 19"/>
                  <a:gd name="T4" fmla="*/ 17 w 20"/>
                  <a:gd name="T5" fmla="*/ 3 h 19"/>
                  <a:gd name="T6" fmla="*/ 17 w 20"/>
                  <a:gd name="T7" fmla="*/ 16 h 19"/>
                  <a:gd name="T8" fmla="*/ 4 w 20"/>
                  <a:gd name="T9" fmla="*/ 16 h 19"/>
                </a:gdLst>
                <a:ahLst/>
                <a:cxnLst>
                  <a:cxn ang="0">
                    <a:pos x="T0" y="T1"/>
                  </a:cxn>
                  <a:cxn ang="0">
                    <a:pos x="T2" y="T3"/>
                  </a:cxn>
                  <a:cxn ang="0">
                    <a:pos x="T4" y="T5"/>
                  </a:cxn>
                  <a:cxn ang="0">
                    <a:pos x="T6" y="T7"/>
                  </a:cxn>
                  <a:cxn ang="0">
                    <a:pos x="T8" y="T9"/>
                  </a:cxn>
                </a:cxnLst>
                <a:rect l="0" t="0" r="r" b="b"/>
                <a:pathLst>
                  <a:path w="20" h="19">
                    <a:moveTo>
                      <a:pt x="4" y="16"/>
                    </a:moveTo>
                    <a:cubicBezTo>
                      <a:pt x="0" y="12"/>
                      <a:pt x="0" y="7"/>
                      <a:pt x="4" y="3"/>
                    </a:cubicBezTo>
                    <a:cubicBezTo>
                      <a:pt x="7" y="0"/>
                      <a:pt x="13" y="0"/>
                      <a:pt x="17" y="3"/>
                    </a:cubicBezTo>
                    <a:cubicBezTo>
                      <a:pt x="20" y="7"/>
                      <a:pt x="20" y="12"/>
                      <a:pt x="17" y="16"/>
                    </a:cubicBezTo>
                    <a:cubicBezTo>
                      <a:pt x="13" y="19"/>
                      <a:pt x="7" y="19"/>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1" name="笑熬浆糊 ppt5-16"/>
              <p:cNvSpPr/>
              <p:nvPr>
                <p:custDataLst>
                  <p:tags r:id="rId48"/>
                </p:custDataLst>
              </p:nvPr>
            </p:nvSpPr>
            <p:spPr bwMode="auto">
              <a:xfrm rot="5400000">
                <a:off x="5459833" y="4132040"/>
                <a:ext cx="40916" cy="40915"/>
              </a:xfrm>
              <a:custGeom>
                <a:avLst/>
                <a:gdLst>
                  <a:gd name="T0" fmla="*/ 4 w 20"/>
                  <a:gd name="T1" fmla="*/ 16 h 20"/>
                  <a:gd name="T2" fmla="*/ 4 w 20"/>
                  <a:gd name="T3" fmla="*/ 3 h 20"/>
                  <a:gd name="T4" fmla="*/ 16 w 20"/>
                  <a:gd name="T5" fmla="*/ 3 h 20"/>
                  <a:gd name="T6" fmla="*/ 16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3"/>
                    </a:cubicBezTo>
                    <a:cubicBezTo>
                      <a:pt x="7" y="0"/>
                      <a:pt x="13" y="0"/>
                      <a:pt x="16" y="3"/>
                    </a:cubicBezTo>
                    <a:cubicBezTo>
                      <a:pt x="20" y="7"/>
                      <a:pt x="20" y="13"/>
                      <a:pt x="16"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2" name="笑熬浆糊 ppt5-17"/>
              <p:cNvSpPr/>
              <p:nvPr>
                <p:custDataLst>
                  <p:tags r:id="rId49"/>
                </p:custDataLst>
              </p:nvPr>
            </p:nvSpPr>
            <p:spPr bwMode="auto">
              <a:xfrm rot="5400000">
                <a:off x="5509273" y="4180627"/>
                <a:ext cx="40916" cy="40915"/>
              </a:xfrm>
              <a:custGeom>
                <a:avLst/>
                <a:gdLst>
                  <a:gd name="T0" fmla="*/ 3 w 20"/>
                  <a:gd name="T1" fmla="*/ 16 h 20"/>
                  <a:gd name="T2" fmla="*/ 3 w 20"/>
                  <a:gd name="T3" fmla="*/ 4 h 20"/>
                  <a:gd name="T4" fmla="*/ 16 w 20"/>
                  <a:gd name="T5" fmla="*/ 4 h 20"/>
                  <a:gd name="T6" fmla="*/ 16 w 20"/>
                  <a:gd name="T7" fmla="*/ 16 h 20"/>
                  <a:gd name="T8" fmla="*/ 3 w 20"/>
                  <a:gd name="T9" fmla="*/ 16 h 20"/>
                </a:gdLst>
                <a:ahLst/>
                <a:cxnLst>
                  <a:cxn ang="0">
                    <a:pos x="T0" y="T1"/>
                  </a:cxn>
                  <a:cxn ang="0">
                    <a:pos x="T2" y="T3"/>
                  </a:cxn>
                  <a:cxn ang="0">
                    <a:pos x="T4" y="T5"/>
                  </a:cxn>
                  <a:cxn ang="0">
                    <a:pos x="T6" y="T7"/>
                  </a:cxn>
                  <a:cxn ang="0">
                    <a:pos x="T8" y="T9"/>
                  </a:cxn>
                </a:cxnLst>
                <a:rect l="0" t="0" r="r" b="b"/>
                <a:pathLst>
                  <a:path w="20" h="20">
                    <a:moveTo>
                      <a:pt x="3" y="16"/>
                    </a:moveTo>
                    <a:cubicBezTo>
                      <a:pt x="0" y="13"/>
                      <a:pt x="0" y="7"/>
                      <a:pt x="3" y="4"/>
                    </a:cubicBezTo>
                    <a:cubicBezTo>
                      <a:pt x="7" y="0"/>
                      <a:pt x="13" y="0"/>
                      <a:pt x="16" y="4"/>
                    </a:cubicBezTo>
                    <a:cubicBezTo>
                      <a:pt x="20" y="7"/>
                      <a:pt x="20" y="13"/>
                      <a:pt x="16" y="16"/>
                    </a:cubicBezTo>
                    <a:cubicBezTo>
                      <a:pt x="13"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3" name="笑熬浆糊 ppt5-18"/>
              <p:cNvSpPr/>
              <p:nvPr>
                <p:custDataLst>
                  <p:tags r:id="rId50"/>
                </p:custDataLst>
              </p:nvPr>
            </p:nvSpPr>
            <p:spPr bwMode="auto">
              <a:xfrm rot="5400000">
                <a:off x="5655033" y="3928314"/>
                <a:ext cx="40916" cy="40915"/>
              </a:xfrm>
              <a:custGeom>
                <a:avLst/>
                <a:gdLst>
                  <a:gd name="T0" fmla="*/ 4 w 20"/>
                  <a:gd name="T1" fmla="*/ 3 h 20"/>
                  <a:gd name="T2" fmla="*/ 4 w 20"/>
                  <a:gd name="T3" fmla="*/ 16 h 20"/>
                  <a:gd name="T4" fmla="*/ 16 w 20"/>
                  <a:gd name="T5" fmla="*/ 16 h 20"/>
                  <a:gd name="T6" fmla="*/ 16 w 20"/>
                  <a:gd name="T7" fmla="*/ 3 h 20"/>
                  <a:gd name="T8" fmla="*/ 4 w 20"/>
                  <a:gd name="T9" fmla="*/ 3 h 20"/>
                </a:gdLst>
                <a:ahLst/>
                <a:cxnLst>
                  <a:cxn ang="0">
                    <a:pos x="T0" y="T1"/>
                  </a:cxn>
                  <a:cxn ang="0">
                    <a:pos x="T2" y="T3"/>
                  </a:cxn>
                  <a:cxn ang="0">
                    <a:pos x="T4" y="T5"/>
                  </a:cxn>
                  <a:cxn ang="0">
                    <a:pos x="T6" y="T7"/>
                  </a:cxn>
                  <a:cxn ang="0">
                    <a:pos x="T8" y="T9"/>
                  </a:cxn>
                </a:cxnLst>
                <a:rect l="0" t="0" r="r" b="b"/>
                <a:pathLst>
                  <a:path w="20" h="20">
                    <a:moveTo>
                      <a:pt x="4" y="3"/>
                    </a:moveTo>
                    <a:cubicBezTo>
                      <a:pt x="0" y="7"/>
                      <a:pt x="0" y="13"/>
                      <a:pt x="4" y="16"/>
                    </a:cubicBezTo>
                    <a:cubicBezTo>
                      <a:pt x="7" y="20"/>
                      <a:pt x="13" y="20"/>
                      <a:pt x="16" y="16"/>
                    </a:cubicBezTo>
                    <a:cubicBezTo>
                      <a:pt x="20" y="13"/>
                      <a:pt x="20" y="7"/>
                      <a:pt x="16" y="3"/>
                    </a:cubicBezTo>
                    <a:cubicBezTo>
                      <a:pt x="13" y="0"/>
                      <a:pt x="7" y="0"/>
                      <a:pt x="4"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4" name="笑熬浆糊 ppt5-19"/>
              <p:cNvSpPr/>
              <p:nvPr>
                <p:custDataLst>
                  <p:tags r:id="rId51"/>
                </p:custDataLst>
              </p:nvPr>
            </p:nvSpPr>
            <p:spPr bwMode="auto">
              <a:xfrm rot="5400000">
                <a:off x="5607299" y="3977754"/>
                <a:ext cx="40916" cy="39211"/>
              </a:xfrm>
              <a:custGeom>
                <a:avLst/>
                <a:gdLst>
                  <a:gd name="T0" fmla="*/ 3 w 20"/>
                  <a:gd name="T1" fmla="*/ 3 h 19"/>
                  <a:gd name="T2" fmla="*/ 3 w 20"/>
                  <a:gd name="T3" fmla="*/ 16 h 19"/>
                  <a:gd name="T4" fmla="*/ 16 w 20"/>
                  <a:gd name="T5" fmla="*/ 16 h 19"/>
                  <a:gd name="T6" fmla="*/ 16 w 20"/>
                  <a:gd name="T7" fmla="*/ 3 h 19"/>
                  <a:gd name="T8" fmla="*/ 3 w 20"/>
                  <a:gd name="T9" fmla="*/ 3 h 19"/>
                </a:gdLst>
                <a:ahLst/>
                <a:cxnLst>
                  <a:cxn ang="0">
                    <a:pos x="T0" y="T1"/>
                  </a:cxn>
                  <a:cxn ang="0">
                    <a:pos x="T2" y="T3"/>
                  </a:cxn>
                  <a:cxn ang="0">
                    <a:pos x="T4" y="T5"/>
                  </a:cxn>
                  <a:cxn ang="0">
                    <a:pos x="T6" y="T7"/>
                  </a:cxn>
                  <a:cxn ang="0">
                    <a:pos x="T8" y="T9"/>
                  </a:cxn>
                </a:cxnLst>
                <a:rect l="0" t="0" r="r" b="b"/>
                <a:pathLst>
                  <a:path w="20" h="19">
                    <a:moveTo>
                      <a:pt x="3" y="3"/>
                    </a:moveTo>
                    <a:cubicBezTo>
                      <a:pt x="0" y="7"/>
                      <a:pt x="0" y="12"/>
                      <a:pt x="3" y="16"/>
                    </a:cubicBezTo>
                    <a:cubicBezTo>
                      <a:pt x="7" y="19"/>
                      <a:pt x="13" y="19"/>
                      <a:pt x="16" y="16"/>
                    </a:cubicBezTo>
                    <a:cubicBezTo>
                      <a:pt x="20" y="12"/>
                      <a:pt x="20" y="7"/>
                      <a:pt x="16" y="3"/>
                    </a:cubicBezTo>
                    <a:cubicBezTo>
                      <a:pt x="13" y="0"/>
                      <a:pt x="7" y="0"/>
                      <a:pt x="3" y="3"/>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5" name="笑熬浆糊 ppt5-20"/>
              <p:cNvSpPr/>
              <p:nvPr>
                <p:custDataLst>
                  <p:tags r:id="rId52"/>
                </p:custDataLst>
              </p:nvPr>
            </p:nvSpPr>
            <p:spPr bwMode="auto">
              <a:xfrm rot="5400000">
                <a:off x="5559990" y="4025063"/>
                <a:ext cx="38359" cy="40915"/>
              </a:xfrm>
              <a:custGeom>
                <a:avLst/>
                <a:gdLst>
                  <a:gd name="T0" fmla="*/ 3 w 19"/>
                  <a:gd name="T1" fmla="*/ 4 h 20"/>
                  <a:gd name="T2" fmla="*/ 3 w 19"/>
                  <a:gd name="T3" fmla="*/ 17 h 20"/>
                  <a:gd name="T4" fmla="*/ 16 w 19"/>
                  <a:gd name="T5" fmla="*/ 17 h 20"/>
                  <a:gd name="T6" fmla="*/ 16 w 19"/>
                  <a:gd name="T7" fmla="*/ 4 h 20"/>
                  <a:gd name="T8" fmla="*/ 3 w 19"/>
                  <a:gd name="T9" fmla="*/ 4 h 20"/>
                </a:gdLst>
                <a:ahLst/>
                <a:cxnLst>
                  <a:cxn ang="0">
                    <a:pos x="T0" y="T1"/>
                  </a:cxn>
                  <a:cxn ang="0">
                    <a:pos x="T2" y="T3"/>
                  </a:cxn>
                  <a:cxn ang="0">
                    <a:pos x="T4" y="T5"/>
                  </a:cxn>
                  <a:cxn ang="0">
                    <a:pos x="T6" y="T7"/>
                  </a:cxn>
                  <a:cxn ang="0">
                    <a:pos x="T8" y="T9"/>
                  </a:cxn>
                </a:cxnLst>
                <a:rect l="0" t="0" r="r" b="b"/>
                <a:pathLst>
                  <a:path w="19" h="20">
                    <a:moveTo>
                      <a:pt x="3" y="4"/>
                    </a:moveTo>
                    <a:cubicBezTo>
                      <a:pt x="0" y="7"/>
                      <a:pt x="0" y="13"/>
                      <a:pt x="3" y="17"/>
                    </a:cubicBezTo>
                    <a:cubicBezTo>
                      <a:pt x="7" y="20"/>
                      <a:pt x="12" y="20"/>
                      <a:pt x="16" y="17"/>
                    </a:cubicBezTo>
                    <a:cubicBezTo>
                      <a:pt x="19" y="13"/>
                      <a:pt x="19" y="7"/>
                      <a:pt x="16" y="4"/>
                    </a:cubicBezTo>
                    <a:cubicBezTo>
                      <a:pt x="12" y="0"/>
                      <a:pt x="7" y="0"/>
                      <a:pt x="3"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6" name="笑熬浆糊 ppt5-21"/>
              <p:cNvSpPr/>
              <p:nvPr>
                <p:custDataLst>
                  <p:tags r:id="rId53"/>
                </p:custDataLst>
              </p:nvPr>
            </p:nvSpPr>
            <p:spPr bwMode="auto">
              <a:xfrm rot="5400000">
                <a:off x="5509699" y="4072798"/>
                <a:ext cx="40064" cy="40915"/>
              </a:xfrm>
              <a:custGeom>
                <a:avLst/>
                <a:gdLst>
                  <a:gd name="T0" fmla="*/ 4 w 20"/>
                  <a:gd name="T1" fmla="*/ 4 h 20"/>
                  <a:gd name="T2" fmla="*/ 4 w 20"/>
                  <a:gd name="T3" fmla="*/ 16 h 20"/>
                  <a:gd name="T4" fmla="*/ 17 w 20"/>
                  <a:gd name="T5" fmla="*/ 16 h 20"/>
                  <a:gd name="T6" fmla="*/ 17 w 20"/>
                  <a:gd name="T7" fmla="*/ 4 h 20"/>
                  <a:gd name="T8" fmla="*/ 4 w 20"/>
                  <a:gd name="T9" fmla="*/ 4 h 20"/>
                </a:gdLst>
                <a:ahLst/>
                <a:cxnLst>
                  <a:cxn ang="0">
                    <a:pos x="T0" y="T1"/>
                  </a:cxn>
                  <a:cxn ang="0">
                    <a:pos x="T2" y="T3"/>
                  </a:cxn>
                  <a:cxn ang="0">
                    <a:pos x="T4" y="T5"/>
                  </a:cxn>
                  <a:cxn ang="0">
                    <a:pos x="T6" y="T7"/>
                  </a:cxn>
                  <a:cxn ang="0">
                    <a:pos x="T8" y="T9"/>
                  </a:cxn>
                </a:cxnLst>
                <a:rect l="0" t="0" r="r" b="b"/>
                <a:pathLst>
                  <a:path w="20" h="20">
                    <a:moveTo>
                      <a:pt x="4" y="4"/>
                    </a:moveTo>
                    <a:cubicBezTo>
                      <a:pt x="0" y="7"/>
                      <a:pt x="0" y="13"/>
                      <a:pt x="4" y="16"/>
                    </a:cubicBezTo>
                    <a:cubicBezTo>
                      <a:pt x="7" y="20"/>
                      <a:pt x="13" y="20"/>
                      <a:pt x="17" y="16"/>
                    </a:cubicBezTo>
                    <a:cubicBezTo>
                      <a:pt x="20" y="13"/>
                      <a:pt x="20" y="7"/>
                      <a:pt x="17" y="4"/>
                    </a:cubicBezTo>
                    <a:cubicBezTo>
                      <a:pt x="13" y="0"/>
                      <a:pt x="7" y="0"/>
                      <a:pt x="4" y="4"/>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7" name="笑熬浆糊 ppt5-22"/>
              <p:cNvSpPr/>
              <p:nvPr>
                <p:custDataLst>
                  <p:tags r:id="rId54"/>
                </p:custDataLst>
              </p:nvPr>
            </p:nvSpPr>
            <p:spPr bwMode="auto">
              <a:xfrm rot="5400000">
                <a:off x="5363085" y="3927888"/>
                <a:ext cx="40916" cy="41768"/>
              </a:xfrm>
              <a:custGeom>
                <a:avLst/>
                <a:gdLst>
                  <a:gd name="T0" fmla="*/ 4 w 20"/>
                  <a:gd name="T1" fmla="*/ 17 h 20"/>
                  <a:gd name="T2" fmla="*/ 4 w 20"/>
                  <a:gd name="T3" fmla="*/ 4 h 20"/>
                  <a:gd name="T4" fmla="*/ 16 w 20"/>
                  <a:gd name="T5" fmla="*/ 4 h 20"/>
                  <a:gd name="T6" fmla="*/ 16 w 20"/>
                  <a:gd name="T7" fmla="*/ 17 h 20"/>
                  <a:gd name="T8" fmla="*/ 4 w 20"/>
                  <a:gd name="T9" fmla="*/ 17 h 20"/>
                </a:gdLst>
                <a:ahLst/>
                <a:cxnLst>
                  <a:cxn ang="0">
                    <a:pos x="T0" y="T1"/>
                  </a:cxn>
                  <a:cxn ang="0">
                    <a:pos x="T2" y="T3"/>
                  </a:cxn>
                  <a:cxn ang="0">
                    <a:pos x="T4" y="T5"/>
                  </a:cxn>
                  <a:cxn ang="0">
                    <a:pos x="T6" y="T7"/>
                  </a:cxn>
                  <a:cxn ang="0">
                    <a:pos x="T8" y="T9"/>
                  </a:cxn>
                </a:cxnLst>
                <a:rect l="0" t="0" r="r" b="b"/>
                <a:pathLst>
                  <a:path w="20" h="20">
                    <a:moveTo>
                      <a:pt x="4" y="17"/>
                    </a:moveTo>
                    <a:cubicBezTo>
                      <a:pt x="0" y="13"/>
                      <a:pt x="0" y="7"/>
                      <a:pt x="4" y="4"/>
                    </a:cubicBezTo>
                    <a:cubicBezTo>
                      <a:pt x="7" y="0"/>
                      <a:pt x="13" y="0"/>
                      <a:pt x="16" y="4"/>
                    </a:cubicBezTo>
                    <a:cubicBezTo>
                      <a:pt x="20" y="7"/>
                      <a:pt x="20" y="13"/>
                      <a:pt x="16" y="17"/>
                    </a:cubicBezTo>
                    <a:cubicBezTo>
                      <a:pt x="13" y="20"/>
                      <a:pt x="7" y="20"/>
                      <a:pt x="4" y="17"/>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8" name="笑熬浆糊 ppt5-23"/>
              <p:cNvSpPr/>
              <p:nvPr>
                <p:custDataLst>
                  <p:tags r:id="rId55"/>
                </p:custDataLst>
              </p:nvPr>
            </p:nvSpPr>
            <p:spPr bwMode="auto">
              <a:xfrm rot="5400000">
                <a:off x="5411246" y="3977754"/>
                <a:ext cx="40916" cy="39211"/>
              </a:xfrm>
              <a:custGeom>
                <a:avLst/>
                <a:gdLst>
                  <a:gd name="T0" fmla="*/ 3 w 20"/>
                  <a:gd name="T1" fmla="*/ 16 h 19"/>
                  <a:gd name="T2" fmla="*/ 3 w 20"/>
                  <a:gd name="T3" fmla="*/ 3 h 19"/>
                  <a:gd name="T4" fmla="*/ 16 w 20"/>
                  <a:gd name="T5" fmla="*/ 3 h 19"/>
                  <a:gd name="T6" fmla="*/ 16 w 20"/>
                  <a:gd name="T7" fmla="*/ 16 h 19"/>
                  <a:gd name="T8" fmla="*/ 3 w 20"/>
                  <a:gd name="T9" fmla="*/ 16 h 19"/>
                </a:gdLst>
                <a:ahLst/>
                <a:cxnLst>
                  <a:cxn ang="0">
                    <a:pos x="T0" y="T1"/>
                  </a:cxn>
                  <a:cxn ang="0">
                    <a:pos x="T2" y="T3"/>
                  </a:cxn>
                  <a:cxn ang="0">
                    <a:pos x="T4" y="T5"/>
                  </a:cxn>
                  <a:cxn ang="0">
                    <a:pos x="T6" y="T7"/>
                  </a:cxn>
                  <a:cxn ang="0">
                    <a:pos x="T8" y="T9"/>
                  </a:cxn>
                </a:cxnLst>
                <a:rect l="0" t="0" r="r" b="b"/>
                <a:pathLst>
                  <a:path w="20" h="19">
                    <a:moveTo>
                      <a:pt x="3" y="16"/>
                    </a:moveTo>
                    <a:cubicBezTo>
                      <a:pt x="0" y="12"/>
                      <a:pt x="0" y="7"/>
                      <a:pt x="3" y="3"/>
                    </a:cubicBezTo>
                    <a:cubicBezTo>
                      <a:pt x="7" y="0"/>
                      <a:pt x="13" y="0"/>
                      <a:pt x="16" y="3"/>
                    </a:cubicBezTo>
                    <a:cubicBezTo>
                      <a:pt x="20" y="7"/>
                      <a:pt x="20" y="12"/>
                      <a:pt x="16" y="16"/>
                    </a:cubicBezTo>
                    <a:cubicBezTo>
                      <a:pt x="13" y="19"/>
                      <a:pt x="7" y="19"/>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69" name="笑熬浆糊 ppt5-24"/>
              <p:cNvSpPr/>
              <p:nvPr>
                <p:custDataLst>
                  <p:tags r:id="rId56"/>
                </p:custDataLst>
              </p:nvPr>
            </p:nvSpPr>
            <p:spPr bwMode="auto">
              <a:xfrm rot="5400000">
                <a:off x="5461112" y="4025063"/>
                <a:ext cx="38359" cy="40915"/>
              </a:xfrm>
              <a:custGeom>
                <a:avLst/>
                <a:gdLst>
                  <a:gd name="T0" fmla="*/ 3 w 19"/>
                  <a:gd name="T1" fmla="*/ 16 h 20"/>
                  <a:gd name="T2" fmla="*/ 3 w 19"/>
                  <a:gd name="T3" fmla="*/ 3 h 20"/>
                  <a:gd name="T4" fmla="*/ 16 w 19"/>
                  <a:gd name="T5" fmla="*/ 3 h 20"/>
                  <a:gd name="T6" fmla="*/ 16 w 19"/>
                  <a:gd name="T7" fmla="*/ 16 h 20"/>
                  <a:gd name="T8" fmla="*/ 3 w 19"/>
                  <a:gd name="T9" fmla="*/ 16 h 20"/>
                </a:gdLst>
                <a:ahLst/>
                <a:cxnLst>
                  <a:cxn ang="0">
                    <a:pos x="T0" y="T1"/>
                  </a:cxn>
                  <a:cxn ang="0">
                    <a:pos x="T2" y="T3"/>
                  </a:cxn>
                  <a:cxn ang="0">
                    <a:pos x="T4" y="T5"/>
                  </a:cxn>
                  <a:cxn ang="0">
                    <a:pos x="T6" y="T7"/>
                  </a:cxn>
                  <a:cxn ang="0">
                    <a:pos x="T8" y="T9"/>
                  </a:cxn>
                </a:cxnLst>
                <a:rect l="0" t="0" r="r" b="b"/>
                <a:pathLst>
                  <a:path w="19" h="20">
                    <a:moveTo>
                      <a:pt x="3" y="16"/>
                    </a:moveTo>
                    <a:cubicBezTo>
                      <a:pt x="0" y="13"/>
                      <a:pt x="0" y="7"/>
                      <a:pt x="3" y="3"/>
                    </a:cubicBezTo>
                    <a:cubicBezTo>
                      <a:pt x="7" y="0"/>
                      <a:pt x="12" y="0"/>
                      <a:pt x="16" y="3"/>
                    </a:cubicBezTo>
                    <a:cubicBezTo>
                      <a:pt x="19" y="7"/>
                      <a:pt x="19" y="13"/>
                      <a:pt x="16" y="16"/>
                    </a:cubicBezTo>
                    <a:cubicBezTo>
                      <a:pt x="12" y="20"/>
                      <a:pt x="7" y="20"/>
                      <a:pt x="3"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sp>
            <p:nvSpPr>
              <p:cNvPr id="70" name="笑熬浆糊 ppt5-25"/>
              <p:cNvSpPr/>
              <p:nvPr>
                <p:custDataLst>
                  <p:tags r:id="rId57"/>
                </p:custDataLst>
              </p:nvPr>
            </p:nvSpPr>
            <p:spPr bwMode="auto">
              <a:xfrm rot="5400000">
                <a:off x="5509699" y="4072798"/>
                <a:ext cx="40064" cy="40915"/>
              </a:xfrm>
              <a:custGeom>
                <a:avLst/>
                <a:gdLst>
                  <a:gd name="T0" fmla="*/ 4 w 20"/>
                  <a:gd name="T1" fmla="*/ 16 h 20"/>
                  <a:gd name="T2" fmla="*/ 4 w 20"/>
                  <a:gd name="T3" fmla="*/ 4 h 20"/>
                  <a:gd name="T4" fmla="*/ 17 w 20"/>
                  <a:gd name="T5" fmla="*/ 4 h 20"/>
                  <a:gd name="T6" fmla="*/ 17 w 20"/>
                  <a:gd name="T7" fmla="*/ 16 h 20"/>
                  <a:gd name="T8" fmla="*/ 4 w 20"/>
                  <a:gd name="T9" fmla="*/ 16 h 20"/>
                </a:gdLst>
                <a:ahLst/>
                <a:cxnLst>
                  <a:cxn ang="0">
                    <a:pos x="T0" y="T1"/>
                  </a:cxn>
                  <a:cxn ang="0">
                    <a:pos x="T2" y="T3"/>
                  </a:cxn>
                  <a:cxn ang="0">
                    <a:pos x="T4" y="T5"/>
                  </a:cxn>
                  <a:cxn ang="0">
                    <a:pos x="T6" y="T7"/>
                  </a:cxn>
                  <a:cxn ang="0">
                    <a:pos x="T8" y="T9"/>
                  </a:cxn>
                </a:cxnLst>
                <a:rect l="0" t="0" r="r" b="b"/>
                <a:pathLst>
                  <a:path w="20" h="20">
                    <a:moveTo>
                      <a:pt x="4" y="16"/>
                    </a:moveTo>
                    <a:cubicBezTo>
                      <a:pt x="0" y="13"/>
                      <a:pt x="0" y="7"/>
                      <a:pt x="4" y="4"/>
                    </a:cubicBezTo>
                    <a:cubicBezTo>
                      <a:pt x="7" y="0"/>
                      <a:pt x="13" y="0"/>
                      <a:pt x="17" y="4"/>
                    </a:cubicBezTo>
                    <a:cubicBezTo>
                      <a:pt x="20" y="7"/>
                      <a:pt x="20" y="13"/>
                      <a:pt x="17" y="16"/>
                    </a:cubicBezTo>
                    <a:cubicBezTo>
                      <a:pt x="13" y="20"/>
                      <a:pt x="7" y="20"/>
                      <a:pt x="4" y="16"/>
                    </a:cubicBezTo>
                    <a:close/>
                  </a:path>
                </a:pathLst>
              </a:custGeom>
              <a:grpFill/>
              <a:ln w="3175">
                <a:noFill/>
                <a:round/>
              </a:ln>
            </p:spPr>
            <p:txBody>
              <a:bodyPr vert="horz" wrap="square" lIns="172791" tIns="86395" rIns="172791" bIns="863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400" b="0" i="0" u="none" strike="noStrike" kern="1200" cap="none" spc="0" normalizeH="0" baseline="0" noProof="0">
                  <a:ln>
                    <a:noFill/>
                  </a:ln>
                  <a:solidFill>
                    <a:prstClr val="black"/>
                  </a:solidFill>
                  <a:effectLst/>
                  <a:uLnTx/>
                  <a:uFillTx/>
                  <a:latin typeface="Helvetica" panose="020B0504020202030204"/>
                  <a:ea typeface="思源黑体 CN Regular" panose="020B0600000000000000" charset="-122"/>
                  <a:cs typeface="+mn-ea"/>
                </a:endParaRPr>
              </a:p>
            </p:txBody>
          </p:sp>
        </p:grpSp>
      </p:grpSp>
      <p:pic>
        <p:nvPicPr>
          <p:cNvPr id="74" name="图形 73" descr="运行 纯色填充"/>
          <p:cNvPicPr>
            <a:picLocks noChangeAspect="1"/>
          </p:cNvPicPr>
          <p:nvPr>
            <p:custDataLst>
              <p:tags r:id="rId58"/>
            </p:custDataLst>
          </p:nvPr>
        </p:nvPicPr>
        <p:blipFill>
          <a:blip r:embed="rId59">
            <a:extLst>
              <a:ext uri="{96DAC541-7B7A-43D3-8B79-37D633B846F1}">
                <asvg:svgBlip xmlns:asvg="http://schemas.microsoft.com/office/drawing/2016/SVG/main" r:embed="rId60"/>
              </a:ext>
            </a:extLst>
          </a:blip>
          <a:stretch>
            <a:fillRect/>
          </a:stretch>
        </p:blipFill>
        <p:spPr>
          <a:xfrm>
            <a:off x="1471632" y="1729450"/>
            <a:ext cx="657451" cy="657451"/>
          </a:xfrm>
          <a:prstGeom prst="rect">
            <a:avLst/>
          </a:prstGeom>
        </p:spPr>
      </p:pic>
      <p:pic>
        <p:nvPicPr>
          <p:cNvPr id="76" name="图形 75" descr="医学 纯色填充"/>
          <p:cNvPicPr>
            <a:picLocks noChangeAspect="1"/>
          </p:cNvPicPr>
          <p:nvPr>
            <p:custDataLst>
              <p:tags r:id="rId61"/>
            </p:custDataLst>
          </p:nvPr>
        </p:nvPicPr>
        <p:blipFill>
          <a:blip r:embed="rId62">
            <a:extLst>
              <a:ext uri="{96DAC541-7B7A-43D3-8B79-37D633B846F1}">
                <asvg:svgBlip xmlns:asvg="http://schemas.microsoft.com/office/drawing/2016/SVG/main" r:embed="rId63"/>
              </a:ext>
            </a:extLst>
          </a:blip>
          <a:stretch>
            <a:fillRect/>
          </a:stretch>
        </p:blipFill>
        <p:spPr>
          <a:xfrm>
            <a:off x="8846941" y="1663306"/>
            <a:ext cx="698581" cy="698581"/>
          </a:xfrm>
          <a:prstGeom prst="rect">
            <a:avLst/>
          </a:prstGeom>
        </p:spPr>
      </p:pic>
      <p:sp>
        <p:nvSpPr>
          <p:cNvPr id="78" name="文本框 77"/>
          <p:cNvSpPr txBox="1"/>
          <p:nvPr>
            <p:custDataLst>
              <p:tags r:id="rId64"/>
            </p:custDataLst>
          </p:nvPr>
        </p:nvSpPr>
        <p:spPr>
          <a:xfrm>
            <a:off x="2125732" y="1825468"/>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nvGrpSpPr>
          <p:cNvPr id="95" name="组合 94"/>
          <p:cNvGrpSpPr/>
          <p:nvPr>
            <p:custDataLst>
              <p:tags r:id="rId65"/>
            </p:custDataLst>
          </p:nvPr>
        </p:nvGrpSpPr>
        <p:grpSpPr>
          <a:xfrm>
            <a:off x="4926508" y="1666030"/>
            <a:ext cx="2122193" cy="758825"/>
            <a:chOff x="4926508" y="1873056"/>
            <a:chExt cx="2122193" cy="758825"/>
          </a:xfrm>
        </p:grpSpPr>
        <p:sp>
          <p:nvSpPr>
            <p:cNvPr id="16" name="矩形: 圆角 81"/>
            <p:cNvSpPr/>
            <p:nvPr>
              <p:custDataLst>
                <p:tags r:id="rId66"/>
              </p:custDataLst>
            </p:nvPr>
          </p:nvSpPr>
          <p:spPr>
            <a:xfrm>
              <a:off x="4926508" y="1873056"/>
              <a:ext cx="2122193"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72" name="图形 71" descr="药品 纯色填充"/>
            <p:cNvPicPr>
              <a:picLocks noChangeAspect="1"/>
            </p:cNvPicPr>
            <p:nvPr>
              <p:custDataLst>
                <p:tags r:id="rId67"/>
              </p:custDataLst>
            </p:nvPr>
          </p:nvPicPr>
          <p:blipFill>
            <a:blip r:embed="rId68">
              <a:extLst>
                <a:ext uri="{96DAC541-7B7A-43D3-8B79-37D633B846F1}">
                  <asvg:svgBlip xmlns:asvg="http://schemas.microsoft.com/office/drawing/2016/SVG/main" r:embed="rId69"/>
                </a:ext>
              </a:extLst>
            </a:blip>
            <a:stretch>
              <a:fillRect/>
            </a:stretch>
          </p:blipFill>
          <p:spPr>
            <a:xfrm>
              <a:off x="5201855" y="1894793"/>
              <a:ext cx="707581" cy="707581"/>
            </a:xfrm>
            <a:prstGeom prst="rect">
              <a:avLst/>
            </a:prstGeom>
          </p:spPr>
        </p:pic>
        <p:sp>
          <p:nvSpPr>
            <p:cNvPr id="79" name="文本框 78"/>
            <p:cNvSpPr txBox="1"/>
            <p:nvPr>
              <p:custDataLst>
                <p:tags r:id="rId70"/>
              </p:custDataLst>
            </p:nvPr>
          </p:nvSpPr>
          <p:spPr>
            <a:xfrm>
              <a:off x="5833478" y="1986973"/>
              <a:ext cx="1025948" cy="523220"/>
            </a:xfrm>
            <a:prstGeom prst="rect">
              <a:avLst/>
            </a:prstGeom>
            <a:noFill/>
          </p:spPr>
          <p:txBody>
            <a:bodyPr wrap="square">
              <a:spAutoFit/>
            </a:bodyPr>
            <a:lstStyle/>
            <a:p>
              <a:r>
                <a:rPr lang="zh-CN" altLang="en-US" sz="2800" b="1" dirty="0">
                  <a:solidFill>
                    <a:schemeClr val="bg1"/>
                  </a:solidFill>
                  <a:latin typeface="+mn-ea"/>
                </a:rPr>
                <a:t>已病</a:t>
              </a:r>
              <a:endParaRPr lang="zh-CN" altLang="en-US" sz="2800" b="1" dirty="0">
                <a:solidFill>
                  <a:schemeClr val="bg1"/>
                </a:solidFill>
              </a:endParaRPr>
            </a:p>
          </p:txBody>
        </p:sp>
      </p:grpSp>
      <p:sp>
        <p:nvSpPr>
          <p:cNvPr id="80" name="文本框 79"/>
          <p:cNvSpPr txBox="1"/>
          <p:nvPr>
            <p:custDataLst>
              <p:tags r:id="rId71"/>
            </p:custDataLst>
          </p:nvPr>
        </p:nvSpPr>
        <p:spPr>
          <a:xfrm>
            <a:off x="9468747" y="1756333"/>
            <a:ext cx="1025948" cy="523220"/>
          </a:xfrm>
          <a:prstGeom prst="rect">
            <a:avLst/>
          </a:prstGeom>
          <a:noFill/>
        </p:spPr>
        <p:txBody>
          <a:bodyPr wrap="square">
            <a:spAutoFit/>
          </a:bodyPr>
          <a:lstStyle/>
          <a:p>
            <a:r>
              <a:rPr lang="zh-CN" altLang="en-US" sz="2800" b="1" dirty="0">
                <a:solidFill>
                  <a:schemeClr val="bg1"/>
                </a:solidFill>
                <a:latin typeface="+mn-ea"/>
              </a:rPr>
              <a:t>大病</a:t>
            </a:r>
            <a:endParaRPr lang="zh-CN" altLang="en-US" sz="2800" b="1" dirty="0">
              <a:solidFill>
                <a:schemeClr val="bg1"/>
              </a:solidFill>
            </a:endParaRPr>
          </a:p>
        </p:txBody>
      </p:sp>
      <p:sp>
        <p:nvSpPr>
          <p:cNvPr id="82" name="文本框 81"/>
          <p:cNvSpPr txBox="1"/>
          <p:nvPr>
            <p:custDataLst>
              <p:tags r:id="rId72"/>
            </p:custDataLst>
          </p:nvPr>
        </p:nvSpPr>
        <p:spPr>
          <a:xfrm>
            <a:off x="744383" y="2814477"/>
            <a:ext cx="3036093" cy="2572627"/>
          </a:xfrm>
          <a:prstGeom prst="rect">
            <a:avLst/>
          </a:prstGeom>
          <a:noFill/>
        </p:spPr>
        <p:txBody>
          <a:bodyPr wrap="square">
            <a:spAutoFit/>
          </a:bodyPr>
          <a:lstStyle/>
          <a:p>
            <a:pPr marL="285750" indent="-285750">
              <a:lnSpc>
                <a:spcPct val="150000"/>
              </a:lnSpc>
              <a:spcAft>
                <a:spcPts val="1200"/>
              </a:spcAft>
              <a:buFont typeface="Arial" panose="020B0604020202020204" pitchFamily="34" charset="0"/>
              <a:buChar char="•"/>
              <a:defRPr/>
            </a:pPr>
            <a:r>
              <a:rPr lang="zh-CN" altLang="en-US" sz="1600" dirty="0">
                <a:latin typeface="+mn-ea"/>
              </a:rPr>
              <a:t>新增</a:t>
            </a:r>
            <a:r>
              <a:rPr lang="zh-CN" altLang="en-US" sz="1600" b="1" dirty="0">
                <a:solidFill>
                  <a:srgbClr val="48AFC8"/>
                </a:solidFill>
                <a:latin typeface="+mn-ea"/>
              </a:rPr>
              <a:t>一般医疗保障金</a:t>
            </a:r>
            <a:r>
              <a:rPr lang="zh-CN" altLang="en-US" sz="1600" b="1" dirty="0">
                <a:latin typeface="+mn-ea"/>
              </a:rPr>
              <a:t>，</a:t>
            </a:r>
            <a:r>
              <a:rPr lang="zh-CN" altLang="en-US" sz="1600" dirty="0">
                <a:latin typeface="+mn-ea"/>
              </a:rPr>
              <a:t>体检、买药都能用</a:t>
            </a:r>
            <a:endParaRPr lang="en-US" altLang="zh-CN" sz="1600" dirty="0">
              <a:solidFill>
                <a:schemeClr val="tx1"/>
              </a:solidFill>
              <a:latin typeface="+mn-ea"/>
            </a:endParaRPr>
          </a:p>
          <a:p>
            <a:pPr marL="285750" marR="0" lvl="0" indent="-285750" defTabSz="914400" rtl="0" eaLnBrk="1" fontAlgn="auto" latinLnBrk="0" hangingPunct="1">
              <a:lnSpc>
                <a:spcPct val="150000"/>
              </a:lnSpc>
              <a:spcBef>
                <a:spcPts val="0"/>
              </a:spcBef>
              <a:spcAft>
                <a:spcPts val="1200"/>
              </a:spcAft>
              <a:buClrTx/>
              <a:buSzTx/>
              <a:buFont typeface="Arial" panose="020B0604020202020204" pitchFamily="34" charset="0"/>
              <a:buChar char="•"/>
              <a:defRPr/>
            </a:pPr>
            <a:r>
              <a:rPr lang="zh-CN" altLang="en-US" sz="1600" dirty="0">
                <a:solidFill>
                  <a:schemeClr val="tx1"/>
                </a:solidFill>
                <a:latin typeface="+mn-ea"/>
              </a:rPr>
              <a:t>提供瑞金医院、华西医院等多家</a:t>
            </a:r>
            <a:r>
              <a:rPr lang="en-US" altLang="zh-CN" sz="1600" b="1" dirty="0">
                <a:solidFill>
                  <a:srgbClr val="48AFC8"/>
                </a:solidFill>
                <a:latin typeface="+mn-ea"/>
              </a:rPr>
              <a:t>A++++</a:t>
            </a:r>
            <a:r>
              <a:rPr lang="zh-CN" altLang="en-US" sz="1600" b="1" dirty="0">
                <a:solidFill>
                  <a:srgbClr val="48AFC8"/>
                </a:solidFill>
                <a:latin typeface="+mn-ea"/>
              </a:rPr>
              <a:t>三甲医院健康管理服务</a:t>
            </a:r>
            <a:endParaRPr lang="zh-CN" altLang="en-US" sz="1600" b="1" dirty="0">
              <a:solidFill>
                <a:srgbClr val="C00000"/>
              </a:solidFill>
              <a:latin typeface="+mn-ea"/>
            </a:endParaRPr>
          </a:p>
          <a:p>
            <a:pPr marL="285750" lvl="0" indent="-285750">
              <a:lnSpc>
                <a:spcPct val="150000"/>
              </a:lnSpc>
              <a:spcAft>
                <a:spcPts val="1200"/>
              </a:spcAft>
              <a:buFont typeface="Arial" panose="020B0604020202020204" pitchFamily="34" charset="0"/>
              <a:buChar char="•"/>
              <a:defRPr/>
            </a:pPr>
            <a:r>
              <a:rPr lang="zh-CN" altLang="en-US" sz="1600" dirty="0">
                <a:solidFill>
                  <a:schemeClr val="tx1"/>
                </a:solidFill>
                <a:latin typeface="+mn-ea"/>
              </a:rPr>
              <a:t>提供健康监测</a:t>
            </a:r>
            <a:r>
              <a:rPr lang="zh-CN" altLang="en-US" sz="1600" b="1" dirty="0">
                <a:solidFill>
                  <a:schemeClr val="tx1"/>
                </a:solidFill>
                <a:latin typeface="+mn-ea"/>
              </a:rPr>
              <a:t>智能手表</a:t>
            </a:r>
            <a:endParaRPr lang="en-US" altLang="zh-CN" sz="1600" b="1" dirty="0">
              <a:solidFill>
                <a:schemeClr val="tx1"/>
              </a:solidFill>
              <a:latin typeface="+mn-ea"/>
            </a:endParaRPr>
          </a:p>
        </p:txBody>
      </p:sp>
      <p:sp>
        <p:nvSpPr>
          <p:cNvPr id="85" name="文本框 84"/>
          <p:cNvSpPr txBox="1"/>
          <p:nvPr>
            <p:custDataLst>
              <p:tags r:id="rId73"/>
            </p:custDataLst>
          </p:nvPr>
        </p:nvSpPr>
        <p:spPr>
          <a:xfrm>
            <a:off x="4289410" y="2880452"/>
            <a:ext cx="3373658" cy="2183765"/>
          </a:xfrm>
          <a:prstGeom prst="rect">
            <a:avLst/>
          </a:prstGeom>
          <a:noFill/>
        </p:spPr>
        <p:txBody>
          <a:bodyPr wrap="square">
            <a:spAutoFit/>
          </a:bodyPr>
          <a:lstStyle/>
          <a:p>
            <a:pPr marL="285750" indent="-285750">
              <a:spcAft>
                <a:spcPts val="1200"/>
              </a:spcAft>
              <a:buFont typeface="Arial" panose="020B0604020202020204" pitchFamily="34" charset="0"/>
              <a:buChar char="•"/>
              <a:defRPr/>
            </a:pPr>
            <a:r>
              <a:rPr lang="en-US" altLang="zh-CN" sz="1600" b="1" dirty="0">
                <a:solidFill>
                  <a:srgbClr val="48AFC8"/>
                </a:solidFill>
                <a:latin typeface="微软雅黑" panose="020B0503020204020204" pitchFamily="34" charset="-122"/>
                <a:cs typeface="微软雅黑" panose="020B0503020204020204" pitchFamily="34" charset="-122"/>
                <a:sym typeface="+mn-ea"/>
              </a:rPr>
              <a:t>20</a:t>
            </a:r>
            <a:r>
              <a:rPr lang="zh-CN" altLang="en-US" sz="1600" b="1" dirty="0">
                <a:solidFill>
                  <a:srgbClr val="48AFC8"/>
                </a:solidFill>
                <a:latin typeface="微软雅黑" panose="020B0503020204020204" pitchFamily="34" charset="-122"/>
                <a:cs typeface="微软雅黑" panose="020B0503020204020204" pitchFamily="34" charset="-122"/>
                <a:sym typeface="+mn-ea"/>
              </a:rPr>
              <a:t>年保证续保的中端医疗附加险</a:t>
            </a:r>
            <a:endParaRPr lang="en-US" altLang="zh-CN" sz="1600" b="1" dirty="0">
              <a:solidFill>
                <a:srgbClr val="48AFC8"/>
              </a:solidFill>
              <a:latin typeface="微软雅黑" panose="020B0503020204020204" pitchFamily="34" charset="-122"/>
              <a:cs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b="1" dirty="0">
                <a:solidFill>
                  <a:srgbClr val="48AFC8"/>
                </a:solidFill>
                <a:latin typeface="微软雅黑" panose="020B0503020204020204" pitchFamily="34" charset="-122"/>
                <a:sym typeface="+mn-ea"/>
              </a:rPr>
              <a:t>非标友好健告</a:t>
            </a:r>
            <a:endParaRPr lang="en-US" altLang="zh-CN" sz="1600" b="1" dirty="0">
              <a:solidFill>
                <a:srgbClr val="48AFC8"/>
              </a:solidFill>
              <a:latin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dirty="0">
                <a:latin typeface="微软雅黑" panose="020B0503020204020204" pitchFamily="34" charset="-122"/>
                <a:cs typeface="微软雅黑" panose="020B0503020204020204" pitchFamily="34" charset="-122"/>
                <a:sym typeface="+mn-ea"/>
              </a:rPr>
              <a:t>0免赔，每年最高报销200万住院医疗费</a:t>
            </a:r>
            <a:endParaRPr lang="en-US" altLang="zh-CN" sz="1600" dirty="0">
              <a:latin typeface="微软雅黑" panose="020B0503020204020204" pitchFamily="34" charset="-122"/>
              <a:cs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dirty="0">
                <a:solidFill>
                  <a:schemeClr val="tx1"/>
                </a:solidFill>
                <a:latin typeface="+mn-ea"/>
              </a:rPr>
              <a:t>重疾住院特需病房也能报销</a:t>
            </a:r>
            <a:endParaRPr lang="en-US" altLang="zh-CN" sz="1600" dirty="0">
              <a:solidFill>
                <a:schemeClr val="tx1"/>
              </a:solidFill>
              <a:latin typeface="+mn-ea"/>
            </a:endParaRPr>
          </a:p>
          <a:p>
            <a:pPr marL="285750" indent="-285750">
              <a:spcAft>
                <a:spcPts val="1200"/>
              </a:spcAft>
              <a:buFont typeface="Arial" panose="020B0604020202020204" pitchFamily="34" charset="0"/>
              <a:buChar char="•"/>
              <a:defRPr/>
            </a:pPr>
            <a:r>
              <a:rPr lang="zh-CN" altLang="en-US" sz="1600" dirty="0">
                <a:latin typeface="+mn-ea"/>
              </a:rPr>
              <a:t>确诊重疾也不影响续保</a:t>
            </a:r>
            <a:endParaRPr lang="zh-CN" altLang="en-US" sz="1600" dirty="0">
              <a:solidFill>
                <a:schemeClr val="tx1"/>
              </a:solidFill>
              <a:latin typeface="+mn-ea"/>
            </a:endParaRPr>
          </a:p>
        </p:txBody>
      </p:sp>
      <p:sp>
        <p:nvSpPr>
          <p:cNvPr id="86" name="文本框 85"/>
          <p:cNvSpPr txBox="1"/>
          <p:nvPr>
            <p:custDataLst>
              <p:tags r:id="rId74"/>
            </p:custDataLst>
          </p:nvPr>
        </p:nvSpPr>
        <p:spPr>
          <a:xfrm>
            <a:off x="7949565" y="2843530"/>
            <a:ext cx="3616325" cy="2319655"/>
          </a:xfrm>
          <a:prstGeom prst="rect">
            <a:avLst/>
          </a:prstGeom>
          <a:noFill/>
        </p:spPr>
        <p:txBody>
          <a:bodyPr wrap="square">
            <a:noAutofit/>
          </a:bodyPr>
          <a:lstStyle/>
          <a:p>
            <a:pPr marL="285750" indent="-285750">
              <a:spcAft>
                <a:spcPts val="1200"/>
              </a:spcAft>
              <a:buFont typeface="Arial" panose="020B0604020202020204" pitchFamily="34" charset="0"/>
              <a:buChar char="•"/>
              <a:defRPr/>
            </a:pPr>
            <a:r>
              <a:rPr lang="zh-CN" altLang="en-US" sz="1600" dirty="0">
                <a:latin typeface="微软雅黑" panose="020B0503020204020204" pitchFamily="34" charset="-122"/>
                <a:cs typeface="微软雅黑" panose="020B0503020204020204" pitchFamily="34" charset="-122"/>
                <a:sym typeface="+mn-ea"/>
              </a:rPr>
              <a:t>性价比高，</a:t>
            </a:r>
            <a:r>
              <a:rPr lang="zh-CN" altLang="en-US" sz="1600" b="1" dirty="0">
                <a:solidFill>
                  <a:srgbClr val="48AFC8"/>
                </a:solidFill>
                <a:latin typeface="微软雅黑" panose="020B0503020204020204" pitchFamily="34" charset="-122"/>
                <a:cs typeface="微软雅黑" panose="020B0503020204020204" pitchFamily="34" charset="-122"/>
                <a:sym typeface="+mn-ea"/>
              </a:rPr>
              <a:t>轻中症可选</a:t>
            </a:r>
            <a:endParaRPr lang="en-US" altLang="zh-CN" sz="1600" dirty="0">
              <a:latin typeface="微软雅黑" panose="020B0503020204020204" pitchFamily="34" charset="-122"/>
              <a:cs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dirty="0">
                <a:latin typeface="微软雅黑" panose="020B0503020204020204" pitchFamily="34" charset="-122"/>
                <a:cs typeface="微软雅黑" panose="020B0503020204020204" pitchFamily="34" charset="-122"/>
                <a:sym typeface="+mn-ea"/>
              </a:rPr>
              <a:t>重疾保障持续终身有效</a:t>
            </a:r>
            <a:endParaRPr lang="en-US" altLang="zh-CN" sz="1600" dirty="0">
              <a:latin typeface="微软雅黑" panose="020B0503020204020204" pitchFamily="34" charset="-122"/>
              <a:cs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dirty="0">
                <a:latin typeface="微软雅黑" panose="020B0503020204020204" pitchFamily="34" charset="-122"/>
                <a:cs typeface="微软雅黑" panose="020B0503020204020204" pitchFamily="34" charset="-122"/>
                <a:sym typeface="+mn-ea"/>
              </a:rPr>
              <a:t>医疗账户额度可终身累积使用，重疾后仍可以继续使用</a:t>
            </a:r>
            <a:endParaRPr lang="en-US" altLang="zh-CN" sz="1600" dirty="0">
              <a:latin typeface="微软雅黑" panose="020B0503020204020204" pitchFamily="34" charset="-122"/>
              <a:cs typeface="微软雅黑" panose="020B0503020204020204" pitchFamily="34" charset="-122"/>
              <a:sym typeface="+mn-ea"/>
            </a:endParaRPr>
          </a:p>
          <a:p>
            <a:pPr marL="285750" indent="-285750">
              <a:spcAft>
                <a:spcPts val="1200"/>
              </a:spcAft>
              <a:buFont typeface="Arial" panose="020B0604020202020204" pitchFamily="34" charset="0"/>
              <a:buChar char="•"/>
              <a:defRPr/>
            </a:pPr>
            <a:r>
              <a:rPr lang="zh-CN" altLang="en-US" sz="1600" dirty="0">
                <a:latin typeface="微软雅黑" panose="020B0503020204020204" pitchFamily="34" charset="-122"/>
                <a:cs typeface="微软雅黑" panose="020B0503020204020204" pitchFamily="34" charset="-122"/>
                <a:sym typeface="+mn-ea"/>
              </a:rPr>
              <a:t>身故时若医疗账户额度仍未用完，剩余额度可一次性领取</a:t>
            </a:r>
            <a:endParaRPr lang="zh-CN" altLang="en-US" sz="1600" b="1" dirty="0">
              <a:latin typeface="+mn-ea"/>
            </a:endParaRPr>
          </a:p>
        </p:txBody>
      </p:sp>
      <p:sp>
        <p:nvSpPr>
          <p:cNvPr id="14" name="文本框 13"/>
          <p:cNvSpPr txBox="1"/>
          <p:nvPr/>
        </p:nvSpPr>
        <p:spPr>
          <a:xfrm>
            <a:off x="304679" y="5945740"/>
            <a:ext cx="11763375" cy="777457"/>
          </a:xfrm>
          <a:prstGeom prst="rect">
            <a:avLst/>
          </a:prstGeom>
        </p:spPr>
        <p:txBody>
          <a:bodyPr wrap="square">
            <a:spAutoFit/>
          </a:bodyPr>
          <a:lstStyle/>
          <a:p>
            <a:pPr marL="0" indent="0" algn="l">
              <a:lnSpc>
                <a:spcPct val="130000"/>
              </a:lnSpc>
            </a:pP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做为国内创新以三甲医院为依托的管理式重疾险，</a:t>
            </a: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kumimoji="1" lang="en-US" altLang="zh-CN"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健康管理前置化</a:t>
            </a:r>
            <a:r>
              <a:rPr kumimoji="1" lang="en-US" altLang="zh-CN"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为核心理念，为中高净值家庭提供</a:t>
            </a:r>
            <a:r>
              <a:rPr kumimoji="1" lang="zh-CN" altLang="en-US"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从未病、已病</a:t>
            </a: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到</a:t>
            </a:r>
            <a:r>
              <a:rPr kumimoji="1" lang="zh-CN" altLang="en-US"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大病</a:t>
            </a:r>
            <a:r>
              <a:rPr kumimoji="1" lang="zh-CN" altLang="en-US"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的健康解决方案，</a:t>
            </a:r>
            <a:r>
              <a:rPr kumimoji="1" lang="zh-CN" altLang="en-US"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让保险成为国民健康生活的“智能管家”。</a:t>
            </a:r>
            <a:endParaRPr kumimoji="1" lang="zh-CN" altLang="en-US"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4"/>
          <p:cNvSpPr/>
          <p:nvPr/>
        </p:nvSpPr>
        <p:spPr>
          <a:xfrm>
            <a:off x="704850" y="1560195"/>
            <a:ext cx="10371455" cy="505523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 name="文本框 4"/>
          <p:cNvSpPr txBox="1"/>
          <p:nvPr/>
        </p:nvSpPr>
        <p:spPr>
          <a:xfrm>
            <a:off x="232410" y="833755"/>
            <a:ext cx="7303770" cy="460375"/>
          </a:xfrm>
          <a:prstGeom prst="rect">
            <a:avLst/>
          </a:prstGeom>
          <a:solidFill>
            <a:schemeClr val="bg1"/>
          </a:solidFill>
        </p:spPr>
        <p:txBody>
          <a:bodyPr wrap="square" rtlCol="0">
            <a:spAutoFit/>
          </a:bodyPr>
          <a:lstStyle/>
          <a:p>
            <a:pPr>
              <a:buClrTx/>
              <a:buSzTx/>
              <a:buFontTx/>
            </a:pPr>
            <a:r>
              <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 </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未</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病人群</a:t>
            </a:r>
            <a:r>
              <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1/2</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一般医疗保险金</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4037330"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631" name="图表 630"/>
          <p:cNvGraphicFramePr/>
          <p:nvPr/>
        </p:nvGraphicFramePr>
        <p:xfrm>
          <a:off x="-605488" y="3549984"/>
          <a:ext cx="3458457" cy="1188640"/>
        </p:xfrm>
        <a:graphic>
          <a:graphicData uri="http://schemas.openxmlformats.org/drawingml/2006/chart">
            <c:chart xmlns:c="http://schemas.openxmlformats.org/drawingml/2006/chart" xmlns:r="http://schemas.openxmlformats.org/officeDocument/2006/relationships" r:id="rId1"/>
          </a:graphicData>
        </a:graphic>
      </p:graphicFrame>
      <p:cxnSp>
        <p:nvCxnSpPr>
          <p:cNvPr id="2" name="直接连接符 1"/>
          <p:cNvCxnSpPr/>
          <p:nvPr/>
        </p:nvCxnSpPr>
        <p:spPr>
          <a:xfrm>
            <a:off x="1144905" y="1955165"/>
            <a:ext cx="9862185" cy="0"/>
          </a:xfrm>
          <a:prstGeom prst="line">
            <a:avLst/>
          </a:prstGeom>
          <a:ln w="28575" cmpd="dbl">
            <a:solidFill>
              <a:schemeClr val="accent5"/>
            </a:solidFill>
            <a:prstDash val="sysDot"/>
          </a:ln>
          <a:effectLst/>
        </p:spPr>
        <p:style>
          <a:lnRef idx="2">
            <a:schemeClr val="accent1"/>
          </a:lnRef>
          <a:fillRef idx="0">
            <a:schemeClr val="accent1"/>
          </a:fillRef>
          <a:effectRef idx="1">
            <a:schemeClr val="accent1"/>
          </a:effectRef>
          <a:fontRef idx="minor">
            <a:schemeClr val="tx1"/>
          </a:fontRef>
        </p:style>
      </p:cxnSp>
      <p:sp>
        <p:nvSpPr>
          <p:cNvPr id="9" name="矩形: 圆角 8"/>
          <p:cNvSpPr/>
          <p:nvPr/>
        </p:nvSpPr>
        <p:spPr>
          <a:xfrm>
            <a:off x="2955290" y="1713230"/>
            <a:ext cx="6241415"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比百万医疗更容易赔到</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 name="直接连接符 3"/>
          <p:cNvCxnSpPr/>
          <p:nvPr/>
        </p:nvCxnSpPr>
        <p:spPr>
          <a:xfrm>
            <a:off x="1144905" y="6538047"/>
            <a:ext cx="9862185" cy="0"/>
          </a:xfrm>
          <a:prstGeom prst="line">
            <a:avLst/>
          </a:prstGeom>
          <a:ln w="28575" cmpd="dbl">
            <a:solidFill>
              <a:schemeClr val="accent5"/>
            </a:solidFill>
            <a:prstDash val="sysDot"/>
          </a:ln>
          <a:effectLst/>
        </p:spPr>
        <p:style>
          <a:lnRef idx="2">
            <a:schemeClr val="accent1"/>
          </a:lnRef>
          <a:fillRef idx="0">
            <a:schemeClr val="accent1"/>
          </a:fillRef>
          <a:effectRef idx="1">
            <a:schemeClr val="accent1"/>
          </a:effectRef>
          <a:fontRef idx="minor">
            <a:schemeClr val="tx1"/>
          </a:fontRef>
        </p:style>
      </p:cxnSp>
      <p:sp>
        <p:nvSpPr>
          <p:cNvPr id="20" name="矩形 19"/>
          <p:cNvSpPr/>
          <p:nvPr/>
        </p:nvSpPr>
        <p:spPr>
          <a:xfrm>
            <a:off x="8730530" y="2331084"/>
            <a:ext cx="2133177" cy="3737941"/>
          </a:xfrm>
          <a:prstGeom prst="rect">
            <a:avLst/>
          </a:prstGeom>
          <a:solidFill>
            <a:schemeClr val="bg1"/>
          </a:solidFill>
          <a:ln>
            <a:solidFill>
              <a:schemeClr val="accent4"/>
            </a:solidFill>
            <a:prstDash val="dash"/>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400"/>
          </a:p>
        </p:txBody>
      </p:sp>
      <p:sp>
        <p:nvSpPr>
          <p:cNvPr id="25" name="文本框 24"/>
          <p:cNvSpPr txBox="1"/>
          <p:nvPr/>
        </p:nvSpPr>
        <p:spPr>
          <a:xfrm>
            <a:off x="8880800" y="3389646"/>
            <a:ext cx="2195254" cy="2031325"/>
          </a:xfrm>
          <a:prstGeom prst="rect">
            <a:avLst/>
          </a:prstGeom>
          <a:noFill/>
        </p:spPr>
        <p:txBody>
          <a:bodyPr wrap="square" rtlCol="0">
            <a:spAutoFit/>
          </a:bodyPr>
          <a:lstStyle/>
          <a:p>
            <a:pPr marL="285750" indent="-285750">
              <a:buFont typeface="Wingdings" panose="05000000000000000000" pitchFamily="2" charset="2"/>
              <a:buChar char="ü"/>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指定医疗机构</a:t>
            </a:r>
            <a:endParaRPr lang="en-US" altLang="zh-CN" b="1" dirty="0">
              <a:solidFill>
                <a:schemeClr val="accent5">
                  <a:lumMod val="7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endParaRPr lang="en-US" altLang="zh-CN" b="1"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药房</a:t>
            </a:r>
            <a:endParaRPr lang="en-US" altLang="zh-CN" b="1" dirty="0">
              <a:solidFill>
                <a:schemeClr val="accent5">
                  <a:lumMod val="7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endParaRPr lang="en-US" altLang="zh-CN" b="1"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健康检查</a:t>
            </a:r>
            <a:endParaRPr lang="en-US" altLang="zh-CN" b="1" dirty="0">
              <a:solidFill>
                <a:srgbClr val="FFC000"/>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endParaRPr lang="en-US" altLang="zh-CN" b="1"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健康管理</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750213" y="2624117"/>
            <a:ext cx="2113493"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可报销范围</a:t>
            </a:r>
            <a:endParaRPr lang="zh-CN" altLang="en-US" sz="2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1066746" y="2326547"/>
            <a:ext cx="7309541" cy="3107318"/>
            <a:chOff x="1047" y="1617"/>
            <a:chExt cx="17756" cy="9117"/>
          </a:xfrm>
        </p:grpSpPr>
        <p:grpSp>
          <p:nvGrpSpPr>
            <p:cNvPr id="10" name="组合 9"/>
            <p:cNvGrpSpPr/>
            <p:nvPr/>
          </p:nvGrpSpPr>
          <p:grpSpPr>
            <a:xfrm>
              <a:off x="1047" y="1617"/>
              <a:ext cx="17756" cy="9117"/>
              <a:chOff x="805" y="1548"/>
              <a:chExt cx="17756" cy="9117"/>
            </a:xfrm>
          </p:grpSpPr>
          <p:sp>
            <p:nvSpPr>
              <p:cNvPr id="11" name="文本框 10"/>
              <p:cNvSpPr txBox="1"/>
              <p:nvPr/>
            </p:nvSpPr>
            <p:spPr>
              <a:xfrm>
                <a:off x="3478" y="1548"/>
                <a:ext cx="13087" cy="1275"/>
              </a:xfrm>
              <a:prstGeom prst="rect">
                <a:avLst/>
              </a:prstGeom>
              <a:noFill/>
            </p:spPr>
            <p:txBody>
              <a:bodyPr wrap="none" rtlCol="0">
                <a:spAutoFit/>
              </a:bodyPr>
              <a:lstStyle/>
              <a:p>
                <a:pPr lvl="0" algn="ctr">
                  <a:buClrTx/>
                  <a:buSzTx/>
                  <a:buFontTx/>
                </a:pPr>
                <a:r>
                  <a:rPr lang="zh-CN" altLang="en-US" sz="2400" b="1">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sym typeface="+mn-ea"/>
                  </a:rPr>
                  <a:t>终身医疗理赔范围广，健管服务支持直付</a:t>
                </a:r>
                <a:endParaRPr lang="zh-CN" altLang="en-US" sz="2400" b="1">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sym typeface="+mn-ea"/>
                </a:endParaRPr>
              </a:p>
            </p:txBody>
          </p:sp>
          <p:sp>
            <p:nvSpPr>
              <p:cNvPr id="44" name="文本框 43"/>
              <p:cNvSpPr txBox="1"/>
              <p:nvPr/>
            </p:nvSpPr>
            <p:spPr>
              <a:xfrm>
                <a:off x="6560" y="9390"/>
                <a:ext cx="8162" cy="1275"/>
              </a:xfrm>
              <a:prstGeom prst="rect">
                <a:avLst/>
              </a:prstGeom>
              <a:noFill/>
            </p:spPr>
            <p:txBody>
              <a:bodyPr wrap="none" rtlCol="0">
                <a:spAutoFit/>
              </a:bodyPr>
              <a:lstStyle/>
              <a:p>
                <a:pPr lvl="0" algn="l">
                  <a:buClrTx/>
                  <a:buSzTx/>
                  <a:buFontTx/>
                </a:pPr>
                <a:r>
                  <a:rPr lang="zh-CN" altLang="en-US" sz="2400" b="1" dirty="0">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sym typeface="+mn-ea"/>
                  </a:rPr>
                  <a:t>未用完的保额可终身累积</a:t>
                </a:r>
                <a:endParaRPr lang="zh-CN" altLang="en-US" sz="2400" b="1" dirty="0">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sym typeface="+mn-ea"/>
                </a:endParaRPr>
              </a:p>
            </p:txBody>
          </p:sp>
          <p:sp>
            <p:nvSpPr>
              <p:cNvPr id="45" name="文本框 44"/>
              <p:cNvSpPr txBox="1"/>
              <p:nvPr/>
            </p:nvSpPr>
            <p:spPr>
              <a:xfrm>
                <a:off x="10006" y="6247"/>
                <a:ext cx="3193" cy="701"/>
              </a:xfrm>
              <a:prstGeom prst="rect">
                <a:avLst/>
              </a:prstGeom>
              <a:noFill/>
            </p:spPr>
            <p:txBody>
              <a:bodyPr wrap="none" rtlCol="0">
                <a:spAutoFit/>
              </a:bodyPr>
              <a:lstStyle/>
              <a:p>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打疫苗费用可以理赔</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35" y="4985"/>
                <a:ext cx="3237" cy="1275"/>
              </a:xfrm>
              <a:prstGeom prst="rect">
                <a:avLst/>
              </a:prstGeom>
              <a:noFill/>
            </p:spPr>
            <p:txBody>
              <a:bodyPr wrap="none" rtlCol="0">
                <a:spAutoFit/>
              </a:bodyPr>
              <a:lstStyle/>
              <a:p>
                <a:r>
                  <a:rPr lang="zh-CN" altLang="en-US" sz="2400" b="1" dirty="0">
                    <a:gradFill>
                      <a:gsLst>
                        <a:gs pos="0">
                          <a:srgbClr val="D9717D"/>
                        </a:gs>
                        <a:gs pos="100000">
                          <a:srgbClr val="E32E37"/>
                        </a:gs>
                      </a:gsLst>
                      <a:lin scaled="1"/>
                    </a:gradFill>
                    <a:latin typeface="微软雅黑" panose="020B0503020204020204" pitchFamily="34" charset="-122"/>
                    <a:ea typeface="微软雅黑" panose="020B0503020204020204" pitchFamily="34" charset="-122"/>
                  </a:rPr>
                  <a:t>无等待期</a:t>
                </a:r>
                <a:endParaRPr lang="zh-CN" altLang="en-US" sz="2400" b="1" dirty="0">
                  <a:gradFill>
                    <a:gsLst>
                      <a:gs pos="0">
                        <a:srgbClr val="D9717D"/>
                      </a:gs>
                      <a:gs pos="100000">
                        <a:srgbClr val="E32E37"/>
                      </a:gs>
                    </a:gsLst>
                    <a:lin scaled="1"/>
                  </a:gradFill>
                  <a:latin typeface="微软雅黑" panose="020B0503020204020204" pitchFamily="34" charset="-122"/>
                  <a:ea typeface="微软雅黑" panose="020B0503020204020204" pitchFamily="34" charset="-122"/>
                </a:endParaRPr>
              </a:p>
            </p:txBody>
          </p:sp>
          <p:sp>
            <p:nvSpPr>
              <p:cNvPr id="48" name="文本框 47"/>
              <p:cNvSpPr txBox="1"/>
              <p:nvPr/>
            </p:nvSpPr>
            <p:spPr>
              <a:xfrm>
                <a:off x="5010" y="3049"/>
                <a:ext cx="3354" cy="1105"/>
              </a:xfrm>
              <a:prstGeom prst="rect">
                <a:avLst/>
              </a:prstGeom>
              <a:noFill/>
            </p:spPr>
            <p:txBody>
              <a:bodyPr wrap="none" rtlCol="0">
                <a:spAutoFit/>
              </a:bodyPr>
              <a:lstStyle/>
              <a:p>
                <a:r>
                  <a:rPr lang="zh-CN" altLang="en-US" sz="2000" b="1">
                    <a:gradFill>
                      <a:gsLst>
                        <a:gs pos="50000">
                          <a:srgbClr val="97C8E1"/>
                        </a:gs>
                        <a:gs pos="0">
                          <a:srgbClr val="BADAEB"/>
                        </a:gs>
                        <a:gs pos="100000">
                          <a:srgbClr val="74B5D6"/>
                        </a:gs>
                      </a:gsLst>
                      <a:lin scaled="1"/>
                    </a:gradFill>
                    <a:latin typeface="微软雅黑" panose="020B0503020204020204" pitchFamily="34" charset="-122"/>
                    <a:ea typeface="微软雅黑" panose="020B0503020204020204" pitchFamily="34" charset="-122"/>
                  </a:rPr>
                  <a:t>支持既往症</a:t>
                </a:r>
                <a:endParaRPr lang="zh-CN" altLang="en-US" sz="2000" b="1">
                  <a:gradFill>
                    <a:gsLst>
                      <a:gs pos="50000">
                        <a:srgbClr val="97C8E1"/>
                      </a:gs>
                      <a:gs pos="0">
                        <a:srgbClr val="BADAEB"/>
                      </a:gs>
                      <a:gs pos="100000">
                        <a:srgbClr val="74B5D6"/>
                      </a:gs>
                    </a:gsLst>
                    <a:lin scaled="1"/>
                  </a:gradFill>
                  <a:latin typeface="微软雅黑" panose="020B0503020204020204" pitchFamily="34" charset="-122"/>
                  <a:ea typeface="微软雅黑" panose="020B0503020204020204" pitchFamily="34" charset="-122"/>
                </a:endParaRPr>
              </a:p>
            </p:txBody>
          </p:sp>
          <p:sp>
            <p:nvSpPr>
              <p:cNvPr id="49" name="文本框 48"/>
              <p:cNvSpPr txBox="1"/>
              <p:nvPr/>
            </p:nvSpPr>
            <p:spPr>
              <a:xfrm>
                <a:off x="8492" y="3339"/>
                <a:ext cx="2262" cy="1275"/>
              </a:xfrm>
              <a:prstGeom prst="rect">
                <a:avLst/>
              </a:prstGeom>
              <a:noFill/>
            </p:spPr>
            <p:txBody>
              <a:bodyPr wrap="none" rtlCol="0">
                <a:spAutoFit/>
              </a:bodyPr>
              <a:lstStyle/>
              <a:p>
                <a:r>
                  <a:rPr lang="en-US" altLang="zh-CN" sz="2400" b="1" dirty="0">
                    <a:gradFill>
                      <a:gsLst>
                        <a:gs pos="0">
                          <a:srgbClr val="D9A87F"/>
                        </a:gs>
                        <a:gs pos="100000">
                          <a:srgbClr val="AC693C"/>
                        </a:gs>
                      </a:gsLst>
                      <a:lin scaled="1"/>
                    </a:gradFill>
                    <a:latin typeface="微软雅黑" panose="020B0503020204020204" pitchFamily="34" charset="-122"/>
                    <a:ea typeface="微软雅黑" panose="020B0503020204020204" pitchFamily="34" charset="-122"/>
                  </a:rPr>
                  <a:t>0</a:t>
                </a:r>
                <a:r>
                  <a:rPr lang="zh-CN" altLang="en-US" sz="2400" b="1" dirty="0">
                    <a:gradFill>
                      <a:gsLst>
                        <a:gs pos="0">
                          <a:srgbClr val="D9A87F"/>
                        </a:gs>
                        <a:gs pos="100000">
                          <a:srgbClr val="AC693C"/>
                        </a:gs>
                      </a:gsLst>
                      <a:lin scaled="1"/>
                    </a:gradFill>
                    <a:latin typeface="微软雅黑" panose="020B0503020204020204" pitchFamily="34" charset="-122"/>
                    <a:ea typeface="微软雅黑" panose="020B0503020204020204" pitchFamily="34" charset="-122"/>
                  </a:rPr>
                  <a:t>免赔</a:t>
                </a:r>
                <a:endParaRPr lang="zh-CN" altLang="en-US" sz="2400" b="1" dirty="0">
                  <a:gradFill>
                    <a:gsLst>
                      <a:gs pos="0">
                        <a:srgbClr val="D9A87F"/>
                      </a:gs>
                      <a:gs pos="100000">
                        <a:srgbClr val="AC693C"/>
                      </a:gs>
                    </a:gsLst>
                    <a:lin scaled="1"/>
                  </a:gradFill>
                  <a:latin typeface="微软雅黑" panose="020B0503020204020204" pitchFamily="34" charset="-122"/>
                  <a:ea typeface="微软雅黑" panose="020B0503020204020204" pitchFamily="34" charset="-122"/>
                </a:endParaRPr>
              </a:p>
            </p:txBody>
          </p:sp>
          <p:sp>
            <p:nvSpPr>
              <p:cNvPr id="50" name="文本框 49"/>
              <p:cNvSpPr txBox="1"/>
              <p:nvPr/>
            </p:nvSpPr>
            <p:spPr>
              <a:xfrm>
                <a:off x="14303" y="5001"/>
                <a:ext cx="3470" cy="750"/>
              </a:xfrm>
              <a:prstGeom prst="rect">
                <a:avLst/>
              </a:prstGeom>
              <a:noFill/>
            </p:spPr>
            <p:txBody>
              <a:bodyPr wrap="none" rtlCol="0">
                <a:noAutofit/>
              </a:bodyPr>
              <a:lstStyle/>
              <a:p>
                <a:r>
                  <a:rPr lang="zh-CN" altLang="en-US" sz="2000" b="1" dirty="0">
                    <a:gradFill>
                      <a:gsLst>
                        <a:gs pos="0">
                          <a:srgbClr val="D9717D"/>
                        </a:gs>
                        <a:gs pos="100000">
                          <a:srgbClr val="E32E37"/>
                        </a:gs>
                      </a:gsLst>
                      <a:lin scaled="1"/>
                    </a:gradFill>
                    <a:latin typeface="微软雅黑" panose="020B0503020204020204" pitchFamily="34" charset="-122"/>
                    <a:ea typeface="微软雅黑" panose="020B0503020204020204" pitchFamily="34" charset="-122"/>
                  </a:rPr>
                  <a:t>不限制医院</a:t>
                </a:r>
                <a:endParaRPr lang="zh-CN" altLang="en-US" sz="2000" b="1" dirty="0">
                  <a:gradFill>
                    <a:gsLst>
                      <a:gs pos="0">
                        <a:srgbClr val="D9717D"/>
                      </a:gs>
                      <a:gs pos="100000">
                        <a:srgbClr val="E32E37"/>
                      </a:gs>
                    </a:gsLst>
                    <a:lin scaled="1"/>
                  </a:gra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1071" y="3125"/>
                <a:ext cx="1038"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牙科</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791" y="5041"/>
                <a:ext cx="2013"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持续给</a:t>
                </a:r>
                <a:r>
                  <a:rPr lang="en-US" altLang="zh-CN"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10</a:t>
                </a:r>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年</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507" y="6095"/>
                <a:ext cx="2885" cy="701"/>
              </a:xfrm>
              <a:prstGeom prst="rect">
                <a:avLst/>
              </a:prstGeom>
              <a:noFill/>
            </p:spPr>
            <p:txBody>
              <a:bodyPr wrap="none" rtlCol="0">
                <a:spAutoFit/>
              </a:bodyPr>
              <a:lstStyle/>
              <a:p>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体检费用可以理赔</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4" name="文本框 53"/>
              <p:cNvSpPr txBox="1"/>
              <p:nvPr/>
            </p:nvSpPr>
            <p:spPr>
              <a:xfrm>
                <a:off x="3128" y="5844"/>
                <a:ext cx="3237" cy="127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眼科支持</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7482" y="4411"/>
                <a:ext cx="1653" cy="701"/>
              </a:xfrm>
              <a:prstGeom prst="rect">
                <a:avLst/>
              </a:prstGeom>
              <a:noFill/>
            </p:spPr>
            <p:txBody>
              <a:bodyPr wrap="none" rtlCol="0">
                <a:spAutoFit/>
              </a:bodyPr>
              <a:lstStyle/>
              <a:p>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社区就诊</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709" y="7110"/>
                <a:ext cx="2269"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体检报告解读</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8" name="文本框 57"/>
              <p:cNvSpPr txBox="1"/>
              <p:nvPr/>
            </p:nvSpPr>
            <p:spPr>
              <a:xfrm>
                <a:off x="12356" y="4461"/>
                <a:ext cx="2885" cy="701"/>
              </a:xfrm>
              <a:prstGeom prst="rect">
                <a:avLst/>
              </a:prstGeom>
              <a:noFill/>
            </p:spPr>
            <p:txBody>
              <a:bodyPr wrap="none" rtlCol="0">
                <a:spAutoFit/>
              </a:bodyPr>
              <a:lstStyle/>
              <a:p>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门口牙科诊所支持</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456" y="7309"/>
                <a:ext cx="2269"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无需每年续保</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60" name="文本框 59"/>
              <p:cNvSpPr txBox="1"/>
              <p:nvPr/>
            </p:nvSpPr>
            <p:spPr>
              <a:xfrm>
                <a:off x="8213" y="7290"/>
                <a:ext cx="1038"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推拿</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0955" y="4048"/>
                <a:ext cx="1038"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祛湿</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4867" y="3220"/>
                <a:ext cx="1653" cy="701"/>
              </a:xfrm>
              <a:prstGeom prst="rect">
                <a:avLst/>
              </a:prstGeom>
              <a:noFill/>
            </p:spPr>
            <p:txBody>
              <a:bodyPr wrap="none" rtlCol="0">
                <a:spAutoFit/>
              </a:bodyPr>
              <a:lstStyle/>
              <a:p>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在线问诊</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3103" y="7516"/>
                <a:ext cx="5458" cy="1185"/>
              </a:xfrm>
              <a:prstGeom prst="rect">
                <a:avLst/>
              </a:prstGeom>
              <a:noFill/>
            </p:spPr>
            <p:txBody>
              <a:bodyPr wrap="square" rtlCol="0">
                <a:noAutofit/>
              </a:bodyPr>
              <a:lstStyle/>
              <a:p>
                <a:r>
                  <a:rPr lang="zh-CN" altLang="en-US"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中医</a:t>
                </a:r>
                <a:r>
                  <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a:t>
                </a:r>
                <a:r>
                  <a:rPr lang="zh-CN" altLang="en-US"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体检</a:t>
                </a:r>
                <a:r>
                  <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a:t>
                </a:r>
                <a:r>
                  <a:rPr lang="zh-CN" altLang="en-US"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洗牙</a:t>
                </a:r>
                <a:r>
                  <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a:t>
                </a:r>
                <a:r>
                  <a:rPr lang="zh-CN" altLang="en-US"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预约</a:t>
                </a:r>
                <a:r>
                  <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a:t>
                </a:r>
                <a:r>
                  <a:rPr lang="zh-CN" altLang="en-US"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问诊</a:t>
                </a:r>
                <a:r>
                  <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rPr>
                  <a:t>......</a:t>
                </a:r>
                <a:endParaRPr lang="en-US" altLang="zh-CN" sz="1600" b="1" dirty="0">
                  <a:gradFill>
                    <a:gsLst>
                      <a:gs pos="50000">
                        <a:srgbClr val="9098AC"/>
                      </a:gs>
                      <a:gs pos="0">
                        <a:srgbClr val="B5BAC8"/>
                      </a:gs>
                      <a:gs pos="100000">
                        <a:srgbClr val="6A7590"/>
                      </a:gs>
                    </a:gsLst>
                    <a:lin scaled="1"/>
                  </a:gradFill>
                  <a:latin typeface="微软雅黑" panose="020B0503020204020204" pitchFamily="34" charset="-122"/>
                  <a:ea typeface="微软雅黑" panose="020B0503020204020204" pitchFamily="34" charset="-122"/>
                </a:endParaRPr>
              </a:p>
            </p:txBody>
          </p:sp>
          <p:sp>
            <p:nvSpPr>
              <p:cNvPr id="66" name="文本框 65"/>
              <p:cNvSpPr txBox="1"/>
              <p:nvPr/>
            </p:nvSpPr>
            <p:spPr>
              <a:xfrm>
                <a:off x="1225" y="6248"/>
                <a:ext cx="1653"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私立医院</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74" name="文本框 73"/>
              <p:cNvSpPr txBox="1"/>
              <p:nvPr/>
            </p:nvSpPr>
            <p:spPr>
              <a:xfrm>
                <a:off x="13941" y="6174"/>
                <a:ext cx="1653" cy="701"/>
              </a:xfrm>
              <a:prstGeom prst="rect">
                <a:avLst/>
              </a:prstGeom>
              <a:noFill/>
            </p:spPr>
            <p:txBody>
              <a:bodyPr wrap="none" rtlCol="0">
                <a:spAutoFit/>
              </a:bodyPr>
              <a:lstStyle/>
              <a:p>
                <a:r>
                  <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rPr>
                  <a:t>中式艾灸</a:t>
                </a:r>
                <a:endParaRPr lang="zh-CN" altLang="en-US" sz="1050">
                  <a:gradFill>
                    <a:gsLst>
                      <a:gs pos="0">
                        <a:srgbClr val="E38B79"/>
                      </a:gs>
                      <a:gs pos="100000">
                        <a:srgbClr val="EA735D"/>
                      </a:gs>
                    </a:gsLst>
                    <a:lin scaled="1"/>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5" y="3979"/>
                <a:ext cx="2533" cy="1275"/>
              </a:xfrm>
              <a:prstGeom prst="rect">
                <a:avLst/>
              </a:prstGeom>
              <a:noFill/>
            </p:spPr>
            <p:txBody>
              <a:bodyPr wrap="none" rtlCol="0">
                <a:spAutoFit/>
              </a:bodyPr>
              <a:lstStyle/>
              <a:p>
                <a:r>
                  <a:rPr lang="zh-CN" altLang="en-US" sz="2400" b="1">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rPr>
                  <a:t>保终身</a:t>
                </a:r>
                <a:endParaRPr lang="zh-CN" altLang="en-US" sz="2400" b="1">
                  <a:gradFill>
                    <a:gsLst>
                      <a:gs pos="50000">
                        <a:srgbClr val="F5BD7C"/>
                      </a:gs>
                      <a:gs pos="0">
                        <a:srgbClr val="F6D1A7"/>
                      </a:gs>
                      <a:gs pos="100000">
                        <a:srgbClr val="F4A850"/>
                      </a:gs>
                    </a:gsLst>
                    <a:lin scaled="1"/>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475" y="8512"/>
                <a:ext cx="3962" cy="1603"/>
              </a:xfrm>
              <a:prstGeom prst="rect">
                <a:avLst/>
              </a:prstGeom>
              <a:noFill/>
            </p:spPr>
            <p:txBody>
              <a:bodyPr wrap="none" rtlCol="0">
                <a:noAutofit/>
              </a:bodyPr>
              <a:lstStyle/>
              <a:p>
                <a:r>
                  <a:rPr lang="zh-CN" altLang="en-US" sz="2000" b="1" dirty="0">
                    <a:gradFill>
                      <a:gsLst>
                        <a:gs pos="42000">
                          <a:srgbClr val="88CBCC"/>
                        </a:gs>
                        <a:gs pos="0">
                          <a:srgbClr val="ADDBDC"/>
                        </a:gs>
                        <a:gs pos="100000">
                          <a:srgbClr val="62BBBB"/>
                        </a:gs>
                      </a:gsLst>
                      <a:lin scaled="1"/>
                    </a:gradFill>
                    <a:latin typeface="微软雅黑" panose="020B0503020204020204" pitchFamily="34" charset="-122"/>
                    <a:ea typeface="微软雅黑" panose="020B0503020204020204" pitchFamily="34" charset="-122"/>
                  </a:rPr>
                  <a:t>理赔范围广</a:t>
                </a:r>
                <a:endParaRPr lang="zh-CN" altLang="en-US" sz="2000" b="1" dirty="0">
                  <a:gradFill>
                    <a:gsLst>
                      <a:gs pos="42000">
                        <a:srgbClr val="88CBCC"/>
                      </a:gs>
                      <a:gs pos="0">
                        <a:srgbClr val="ADDBDC"/>
                      </a:gs>
                      <a:gs pos="100000">
                        <a:srgbClr val="62BBBB"/>
                      </a:gs>
                    </a:gsLst>
                    <a:lin scaled="1"/>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505" y="3014"/>
                <a:ext cx="2181" cy="1105"/>
              </a:xfrm>
              <a:prstGeom prst="rect">
                <a:avLst/>
              </a:prstGeom>
              <a:noFill/>
            </p:spPr>
            <p:txBody>
              <a:bodyPr wrap="none" rtlCol="0">
                <a:spAutoFit/>
              </a:bodyPr>
              <a:lstStyle/>
              <a:p>
                <a:r>
                  <a:rPr lang="zh-CN" altLang="en-US" sz="2000" b="1" dirty="0">
                    <a:solidFill>
                      <a:srgbClr val="FFC000"/>
                    </a:solidFill>
                    <a:latin typeface="微软雅黑" panose="020B0503020204020204" pitchFamily="34" charset="-122"/>
                    <a:ea typeface="微软雅黑" panose="020B0503020204020204" pitchFamily="34" charset="-122"/>
                  </a:rPr>
                  <a:t>可直付</a:t>
                </a:r>
                <a:endParaRPr lang="zh-CN" altLang="en-US" sz="2000" b="1" dirty="0">
                  <a:solidFill>
                    <a:srgbClr val="FFC000"/>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0308" y="6930"/>
                <a:ext cx="2767" cy="1105"/>
              </a:xfrm>
              <a:prstGeom prst="rect">
                <a:avLst/>
              </a:prstGeom>
              <a:noFill/>
            </p:spPr>
            <p:txBody>
              <a:bodyPr wrap="none" rtlCol="0">
                <a:spAutoFit/>
              </a:bodyPr>
              <a:lstStyle/>
              <a:p>
                <a:r>
                  <a:rPr lang="zh-CN" altLang="en-US" sz="2000" b="1">
                    <a:gradFill>
                      <a:gsLst>
                        <a:gs pos="50000">
                          <a:srgbClr val="F9E397"/>
                        </a:gs>
                        <a:gs pos="0">
                          <a:srgbClr val="F9EBB8"/>
                        </a:gs>
                        <a:gs pos="100000">
                          <a:srgbClr val="F8DB75"/>
                        </a:gs>
                      </a:gsLst>
                      <a:lin scaled="1"/>
                    </a:gradFill>
                    <a:latin typeface="微软雅黑" panose="020B0503020204020204" pitchFamily="34" charset="-122"/>
                    <a:ea typeface="微软雅黑" panose="020B0503020204020204" pitchFamily="34" charset="-122"/>
                  </a:rPr>
                  <a:t>服务全面</a:t>
                </a:r>
                <a:endParaRPr lang="zh-CN" altLang="en-US" sz="2000" b="1">
                  <a:gradFill>
                    <a:gsLst>
                      <a:gs pos="50000">
                        <a:srgbClr val="F9E397"/>
                      </a:gs>
                      <a:gs pos="0">
                        <a:srgbClr val="F9EBB8"/>
                      </a:gs>
                      <a:gs pos="100000">
                        <a:srgbClr val="F8DB75"/>
                      </a:gs>
                    </a:gsLst>
                    <a:lin scaled="1"/>
                  </a:gra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1897" y="5534"/>
              <a:ext cx="1653" cy="701"/>
            </a:xfrm>
            <a:prstGeom prst="rect">
              <a:avLst/>
            </a:prstGeom>
            <a:noFill/>
          </p:spPr>
          <p:txBody>
            <a:bodyPr wrap="none" rtlCol="0" anchor="t">
              <a:spAutoFit/>
            </a:bodyPr>
            <a:lstStyle/>
            <a:p>
              <a:pPr lvl="0" algn="l">
                <a:buClrTx/>
                <a:buSzTx/>
                <a:buFontTx/>
              </a:pPr>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rPr>
                <a:t>健康养肤</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1508" y="7700"/>
              <a:ext cx="1653" cy="701"/>
            </a:xfrm>
            <a:prstGeom prst="rect">
              <a:avLst/>
            </a:prstGeom>
            <a:noFill/>
          </p:spPr>
          <p:txBody>
            <a:bodyPr wrap="none" rtlCol="0" anchor="t">
              <a:spAutoFit/>
            </a:bodyPr>
            <a:lstStyle/>
            <a:p>
              <a:pPr lvl="0" algn="l">
                <a:buClrTx/>
                <a:buSzTx/>
                <a:buFontTx/>
              </a:pPr>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rPr>
                <a:t>营养补剂</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endParaRPr>
            </a:p>
          </p:txBody>
        </p:sp>
        <p:sp>
          <p:nvSpPr>
            <p:cNvPr id="21" name="文本框 20"/>
            <p:cNvSpPr txBox="1"/>
            <p:nvPr/>
          </p:nvSpPr>
          <p:spPr>
            <a:xfrm>
              <a:off x="4945" y="5147"/>
              <a:ext cx="1653" cy="701"/>
            </a:xfrm>
            <a:prstGeom prst="rect">
              <a:avLst/>
            </a:prstGeom>
            <a:noFill/>
          </p:spPr>
          <p:txBody>
            <a:bodyPr wrap="none" rtlCol="0" anchor="t">
              <a:spAutoFit/>
            </a:bodyPr>
            <a:lstStyle/>
            <a:p>
              <a:pPr lvl="0" algn="l">
                <a:buClrTx/>
                <a:buSzTx/>
                <a:buFontTx/>
              </a:pPr>
              <a:r>
                <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rPr>
                <a:t>居家检测</a:t>
              </a:r>
              <a:endParaRPr lang="zh-CN" altLang="en-US" sz="1050" dirty="0">
                <a:gradFill>
                  <a:gsLst>
                    <a:gs pos="0">
                      <a:srgbClr val="E38B79"/>
                    </a:gs>
                    <a:gs pos="100000">
                      <a:srgbClr val="EA735D"/>
                    </a:gs>
                  </a:gsLst>
                  <a:lin scaled="1"/>
                </a:gradFill>
                <a:latin typeface="微软雅黑" panose="020B0503020204020204" pitchFamily="34" charset="-122"/>
                <a:ea typeface="微软雅黑" panose="020B0503020204020204" pitchFamily="34" charset="-122"/>
                <a:sym typeface="+mn-ea"/>
              </a:endParaRPr>
            </a:p>
          </p:txBody>
        </p:sp>
      </p:grpSp>
      <p:sp>
        <p:nvSpPr>
          <p:cNvPr id="3" name="文本框 2"/>
          <p:cNvSpPr txBox="1"/>
          <p:nvPr/>
        </p:nvSpPr>
        <p:spPr>
          <a:xfrm>
            <a:off x="1123741" y="5595758"/>
            <a:ext cx="7512260" cy="830997"/>
          </a:xfrm>
          <a:prstGeom prst="rect">
            <a:avLst/>
          </a:prstGeom>
          <a:noFill/>
          <a:ln w="12700">
            <a:noFill/>
          </a:ln>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a:lnSpc>
                <a:spcPct val="150000"/>
              </a:lnSpc>
              <a:defRPr sz="1600" b="1" i="1">
                <a:solidFill>
                  <a:schemeClr val="accent6"/>
                </a:solidFill>
                <a:latin typeface="微软雅黑" panose="020B0503020204020204" pitchFamily="34" charset="-122"/>
                <a:ea typeface="微软雅黑" panose="020B0503020204020204" pitchFamily="34" charset="-122"/>
                <a:cs typeface="Arial" panose="020B0604020202020204" pitchFamily="34" charset="0"/>
              </a:defRPr>
            </a:lvl1pPr>
          </a:lstStyle>
          <a:p>
            <a:pPr>
              <a:lnSpc>
                <a:spcPct val="100000"/>
              </a:lnSpc>
            </a:pPr>
            <a:r>
              <a:rPr lang="zh-CN" altLang="en-US" dirty="0">
                <a:sym typeface="+mn-lt"/>
              </a:rPr>
              <a:t>前</a:t>
            </a:r>
            <a:r>
              <a:rPr lang="en-US" altLang="zh-CN" dirty="0">
                <a:sym typeface="+mn-lt"/>
              </a:rPr>
              <a:t>5</a:t>
            </a:r>
            <a:r>
              <a:rPr lang="zh-CN" altLang="en-US" dirty="0">
                <a:sym typeface="+mn-lt"/>
              </a:rPr>
              <a:t>年每年提供基本保额*</a:t>
            </a:r>
            <a:r>
              <a:rPr lang="en-US" altLang="zh-CN" dirty="0">
                <a:sym typeface="+mn-lt"/>
              </a:rPr>
              <a:t>0.5%</a:t>
            </a:r>
            <a:r>
              <a:rPr lang="zh-CN" altLang="en-US" dirty="0">
                <a:sym typeface="+mn-lt"/>
              </a:rPr>
              <a:t>的报销额度，合计为基本保额*</a:t>
            </a:r>
            <a:r>
              <a:rPr lang="en-US" altLang="zh-CN" dirty="0">
                <a:sym typeface="+mn-lt"/>
              </a:rPr>
              <a:t>2.5%</a:t>
            </a:r>
            <a:r>
              <a:rPr lang="zh-CN" altLang="en-US" dirty="0">
                <a:sym typeface="+mn-lt"/>
              </a:rPr>
              <a:t>，终身可用</a:t>
            </a:r>
            <a:endParaRPr lang="en-US" altLang="zh-CN" dirty="0">
              <a:sym typeface="+mn-lt"/>
            </a:endParaRPr>
          </a:p>
          <a:p>
            <a:pPr marL="285750" indent="-285750">
              <a:lnSpc>
                <a:spcPct val="100000"/>
              </a:lnSpc>
              <a:buFont typeface="Arial" panose="020B0604020202020204" pitchFamily="34" charset="0"/>
              <a:buChar char="•"/>
            </a:pPr>
            <a:r>
              <a:rPr lang="en-US" altLang="zh-CN" dirty="0">
                <a:sym typeface="+mn-lt"/>
              </a:rPr>
              <a:t>10</a:t>
            </a:r>
            <a:r>
              <a:rPr lang="zh-CN" altLang="en-US" dirty="0">
                <a:sym typeface="+mn-lt"/>
              </a:rPr>
              <a:t>万保额计划：</a:t>
            </a:r>
            <a:r>
              <a:rPr lang="en-US" altLang="zh-CN" dirty="0">
                <a:sym typeface="+mn-lt"/>
              </a:rPr>
              <a:t>500</a:t>
            </a:r>
            <a:r>
              <a:rPr lang="zh-CN" altLang="en-US" dirty="0">
                <a:sym typeface="+mn-lt"/>
              </a:rPr>
              <a:t>元*</a:t>
            </a:r>
            <a:r>
              <a:rPr lang="en-US" altLang="zh-CN" dirty="0">
                <a:sym typeface="+mn-lt"/>
              </a:rPr>
              <a:t>5</a:t>
            </a:r>
            <a:r>
              <a:rPr lang="zh-CN" altLang="en-US" dirty="0">
                <a:sym typeface="+mn-lt"/>
              </a:rPr>
              <a:t>年，合计</a:t>
            </a:r>
            <a:r>
              <a:rPr lang="en-US" altLang="zh-CN" dirty="0">
                <a:sym typeface="+mn-lt"/>
              </a:rPr>
              <a:t>2500</a:t>
            </a:r>
            <a:r>
              <a:rPr lang="zh-CN" altLang="en-US" dirty="0">
                <a:sym typeface="+mn-lt"/>
              </a:rPr>
              <a:t>元（可用于体检、健康管理维护）</a:t>
            </a:r>
            <a:endParaRPr lang="en-US" altLang="zh-CN" dirty="0">
              <a:sym typeface="+mn-lt"/>
            </a:endParaRPr>
          </a:p>
          <a:p>
            <a:pPr marL="285750" indent="-285750">
              <a:lnSpc>
                <a:spcPct val="100000"/>
              </a:lnSpc>
              <a:buFont typeface="Arial" panose="020B0604020202020204" pitchFamily="34" charset="0"/>
              <a:buChar char="•"/>
            </a:pPr>
            <a:r>
              <a:rPr lang="en-US" altLang="zh-CN" dirty="0">
                <a:sym typeface="+mn-lt"/>
              </a:rPr>
              <a:t>20</a:t>
            </a:r>
            <a:r>
              <a:rPr lang="zh-CN" altLang="en-US" dirty="0">
                <a:sym typeface="+mn-lt"/>
              </a:rPr>
              <a:t>万保额计划：</a:t>
            </a:r>
            <a:r>
              <a:rPr lang="en-US" altLang="zh-CN" dirty="0">
                <a:sym typeface="+mn-lt"/>
              </a:rPr>
              <a:t>1000</a:t>
            </a:r>
            <a:r>
              <a:rPr lang="zh-CN" altLang="en-US" dirty="0">
                <a:sym typeface="+mn-lt"/>
              </a:rPr>
              <a:t>元*</a:t>
            </a:r>
            <a:r>
              <a:rPr lang="en-US" altLang="zh-CN" dirty="0">
                <a:sym typeface="+mn-lt"/>
              </a:rPr>
              <a:t>5</a:t>
            </a:r>
            <a:r>
              <a:rPr lang="zh-CN" altLang="en-US" dirty="0">
                <a:sym typeface="+mn-lt"/>
              </a:rPr>
              <a:t>年，合计</a:t>
            </a:r>
            <a:r>
              <a:rPr lang="en-US" altLang="zh-CN" dirty="0">
                <a:sym typeface="+mn-lt"/>
              </a:rPr>
              <a:t>5000</a:t>
            </a:r>
            <a:r>
              <a:rPr lang="zh-CN" altLang="en-US" dirty="0">
                <a:sym typeface="+mn-lt"/>
              </a:rPr>
              <a:t>元（可用于体检、健康管理维护）</a:t>
            </a:r>
            <a:endParaRPr lang="en-US" altLang="zh-CN" dirty="0">
              <a:sym typeface="+mn-lt"/>
            </a:endParaRPr>
          </a:p>
        </p:txBody>
      </p:sp>
      <p:grpSp>
        <p:nvGrpSpPr>
          <p:cNvPr id="14" name="组合 13"/>
          <p:cNvGrpSpPr/>
          <p:nvPr/>
        </p:nvGrpSpPr>
        <p:grpSpPr>
          <a:xfrm>
            <a:off x="9747456" y="239132"/>
            <a:ext cx="2122194" cy="758825"/>
            <a:chOff x="1171867" y="1885113"/>
            <a:chExt cx="2122194" cy="758825"/>
          </a:xfrm>
        </p:grpSpPr>
        <p:sp>
          <p:nvSpPr>
            <p:cNvPr id="16" name="矩形: 圆角 81"/>
            <p:cNvSpPr/>
            <p:nvPr/>
          </p:nvSpPr>
          <p:spPr>
            <a:xfrm>
              <a:off x="1171867" y="1885113"/>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22" name="图形 21" descr="运行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71632" y="1936476"/>
              <a:ext cx="657451" cy="657451"/>
            </a:xfrm>
            <a:prstGeom prst="rect">
              <a:avLst/>
            </a:prstGeom>
          </p:spPr>
        </p:pic>
        <p:sp>
          <p:nvSpPr>
            <p:cNvPr id="23" name="文本框 22"/>
            <p:cNvSpPr txBox="1"/>
            <p:nvPr/>
          </p:nvSpPr>
          <p:spPr>
            <a:xfrm>
              <a:off x="2125732" y="2032494"/>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0" y="-12700"/>
            <a:ext cx="12262485" cy="6970395"/>
            <a:chOff x="-71" y="-12"/>
            <a:chExt cx="19311" cy="10977"/>
          </a:xfrm>
        </p:grpSpPr>
        <p:grpSp>
          <p:nvGrpSpPr>
            <p:cNvPr id="19" name="组合 18"/>
            <p:cNvGrpSpPr/>
            <p:nvPr/>
          </p:nvGrpSpPr>
          <p:grpSpPr>
            <a:xfrm>
              <a:off x="-71" y="0"/>
              <a:ext cx="4996" cy="10810"/>
              <a:chOff x="1658" y="9"/>
              <a:chExt cx="4905" cy="10800"/>
            </a:xfrm>
          </p:grpSpPr>
          <p:pic>
            <p:nvPicPr>
              <p:cNvPr id="15" name="图片 14"/>
              <p:cNvPicPr>
                <a:picLocks noChangeAspect="1"/>
              </p:cNvPicPr>
              <p:nvPr>
                <p:custDataLst>
                  <p:tags r:id="rId2"/>
                </p:custDataLst>
              </p:nvPr>
            </p:nvPicPr>
            <p:blipFill>
              <a:blip r:embed="rId3"/>
              <a:srcRect t="2778" r="45828" b="5157"/>
            </p:blipFill>
            <p:spPr>
              <a:xfrm>
                <a:off x="1658" y="9"/>
                <a:ext cx="4806" cy="10800"/>
              </a:xfrm>
              <a:custGeom>
                <a:avLst/>
                <a:gdLst/>
                <a:ahLst/>
                <a:cxnLst>
                  <a:cxn ang="3">
                    <a:pos x="hc" y="t"/>
                  </a:cxn>
                  <a:cxn ang="cd2">
                    <a:pos x="l" y="vc"/>
                  </a:cxn>
                  <a:cxn ang="cd4">
                    <a:pos x="hc" y="b"/>
                  </a:cxn>
                  <a:cxn ang="0">
                    <a:pos x="r" y="vc"/>
                  </a:cxn>
                </a:cxnLst>
                <a:rect l="l" t="t" r="r" b="b"/>
                <a:pathLst>
                  <a:path w="4388" h="10500">
                    <a:moveTo>
                      <a:pt x="0" y="0"/>
                    </a:moveTo>
                    <a:lnTo>
                      <a:pt x="4388" y="0"/>
                    </a:lnTo>
                    <a:lnTo>
                      <a:pt x="4388" y="10500"/>
                    </a:lnTo>
                    <a:lnTo>
                      <a:pt x="0" y="10500"/>
                    </a:lnTo>
                    <a:lnTo>
                      <a:pt x="0" y="0"/>
                    </a:lnTo>
                    <a:close/>
                  </a:path>
                </a:pathLst>
              </a:custGeom>
            </p:spPr>
          </p:pic>
          <p:sp>
            <p:nvSpPr>
              <p:cNvPr id="18" name="矩形 17"/>
              <p:cNvSpPr/>
              <p:nvPr/>
            </p:nvSpPr>
            <p:spPr>
              <a:xfrm>
                <a:off x="1658" y="9"/>
                <a:ext cx="4905" cy="10800"/>
              </a:xfrm>
              <a:prstGeom prst="rect">
                <a:avLst/>
              </a:prstGeom>
              <a:solidFill>
                <a:schemeClr val="tx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grpSp>
          <p:nvGrpSpPr>
            <p:cNvPr id="21" name="组合 20"/>
            <p:cNvGrpSpPr/>
            <p:nvPr/>
          </p:nvGrpSpPr>
          <p:grpSpPr>
            <a:xfrm>
              <a:off x="4811" y="-12"/>
              <a:ext cx="4829" cy="10839"/>
              <a:chOff x="4811" y="-12"/>
              <a:chExt cx="4829" cy="10839"/>
            </a:xfrm>
          </p:grpSpPr>
          <p:pic>
            <p:nvPicPr>
              <p:cNvPr id="14" name="图片 13"/>
              <p:cNvPicPr>
                <a:picLocks noChangeAspect="1"/>
              </p:cNvPicPr>
              <p:nvPr>
                <p:custDataLst>
                  <p:tags r:id="rId4"/>
                </p:custDataLst>
              </p:nvPr>
            </p:nvPicPr>
            <p:blipFill>
              <a:blip r:embed="rId5"/>
              <a:srcRect l="13118" r="19933"/>
            </p:blipFill>
            <p:spPr>
              <a:xfrm>
                <a:off x="4821" y="0"/>
                <a:ext cx="4818" cy="10800"/>
              </a:xfrm>
              <a:prstGeom prst="rect">
                <a:avLst/>
              </a:prstGeom>
            </p:spPr>
          </p:pic>
          <p:sp>
            <p:nvSpPr>
              <p:cNvPr id="20" name="矩形 19"/>
              <p:cNvSpPr/>
              <p:nvPr>
                <p:custDataLst>
                  <p:tags r:id="rId6"/>
                </p:custDataLst>
              </p:nvPr>
            </p:nvSpPr>
            <p:spPr>
              <a:xfrm>
                <a:off x="4811" y="-12"/>
                <a:ext cx="4829" cy="10839"/>
              </a:xfrm>
              <a:prstGeom prst="rect">
                <a:avLst/>
              </a:prstGeom>
              <a:solidFill>
                <a:schemeClr val="tx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grpSp>
          <p:nvGrpSpPr>
            <p:cNvPr id="28" name="组合 27"/>
            <p:cNvGrpSpPr/>
            <p:nvPr/>
          </p:nvGrpSpPr>
          <p:grpSpPr>
            <a:xfrm>
              <a:off x="13684" y="0"/>
              <a:ext cx="5556" cy="10965"/>
              <a:chOff x="13684" y="0"/>
              <a:chExt cx="5556" cy="10965"/>
            </a:xfrm>
          </p:grpSpPr>
          <p:pic>
            <p:nvPicPr>
              <p:cNvPr id="17" name="图片 16"/>
              <p:cNvPicPr>
                <a:picLocks noChangeAspect="1"/>
              </p:cNvPicPr>
              <p:nvPr>
                <p:custDataLst>
                  <p:tags r:id="rId7"/>
                </p:custDataLst>
              </p:nvPr>
            </p:nvPicPr>
            <p:blipFill>
              <a:blip r:embed="rId8"/>
              <a:srcRect l="19000" t="1259" r="7292" b="3288"/>
            </p:blipFill>
            <p:spPr>
              <a:xfrm>
                <a:off x="13684" y="0"/>
                <a:ext cx="5556" cy="10965"/>
              </a:xfrm>
              <a:custGeom>
                <a:avLst/>
                <a:gdLst/>
                <a:ahLst/>
                <a:cxnLst>
                  <a:cxn ang="3">
                    <a:pos x="hc" y="t"/>
                  </a:cxn>
                  <a:cxn ang="cd2">
                    <a:pos x="l" y="vc"/>
                  </a:cxn>
                  <a:cxn ang="cd4">
                    <a:pos x="hc" y="b"/>
                  </a:cxn>
                  <a:cxn ang="0">
                    <a:pos x="r" y="vc"/>
                  </a:cxn>
                </a:cxnLst>
                <a:rect l="l" t="t" r="r" b="b"/>
                <a:pathLst>
                  <a:path w="486" h="10500">
                    <a:moveTo>
                      <a:pt x="0" y="0"/>
                    </a:moveTo>
                    <a:lnTo>
                      <a:pt x="486" y="0"/>
                    </a:lnTo>
                    <a:lnTo>
                      <a:pt x="486" y="10500"/>
                    </a:lnTo>
                    <a:lnTo>
                      <a:pt x="0" y="10500"/>
                    </a:lnTo>
                    <a:lnTo>
                      <a:pt x="0" y="0"/>
                    </a:lnTo>
                    <a:close/>
                  </a:path>
                </a:pathLst>
              </a:custGeom>
            </p:spPr>
          </p:pic>
          <p:sp>
            <p:nvSpPr>
              <p:cNvPr id="27" name="矩形 26"/>
              <p:cNvSpPr/>
              <p:nvPr>
                <p:custDataLst>
                  <p:tags r:id="rId9"/>
                </p:custDataLst>
              </p:nvPr>
            </p:nvSpPr>
            <p:spPr>
              <a:xfrm>
                <a:off x="13684" y="10"/>
                <a:ext cx="5516" cy="10955"/>
              </a:xfrm>
              <a:prstGeom prst="rect">
                <a:avLst/>
              </a:prstGeom>
              <a:solidFill>
                <a:schemeClr val="tx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grpSp>
          <p:nvGrpSpPr>
            <p:cNvPr id="26" name="组合 25"/>
            <p:cNvGrpSpPr/>
            <p:nvPr/>
          </p:nvGrpSpPr>
          <p:grpSpPr>
            <a:xfrm>
              <a:off x="9600" y="-12"/>
              <a:ext cx="4916" cy="10839"/>
              <a:chOff x="9600" y="-12"/>
              <a:chExt cx="4916" cy="10839"/>
            </a:xfrm>
          </p:grpSpPr>
          <p:pic>
            <p:nvPicPr>
              <p:cNvPr id="16" name="图片 15"/>
              <p:cNvPicPr>
                <a:picLocks noChangeAspect="1"/>
              </p:cNvPicPr>
              <p:nvPr>
                <p:custDataLst>
                  <p:tags r:id="rId10"/>
                </p:custDataLst>
              </p:nvPr>
            </p:nvPicPr>
            <p:blipFill>
              <a:blip r:embed="rId11"/>
              <a:srcRect l="15383" r="16305"/>
            </p:blipFill>
            <p:spPr>
              <a:xfrm>
                <a:off x="9600" y="0"/>
                <a:ext cx="4916" cy="10800"/>
              </a:xfrm>
              <a:custGeom>
                <a:avLst/>
                <a:gdLst/>
                <a:ahLst/>
                <a:cxnLst>
                  <a:cxn ang="3">
                    <a:pos x="hc" y="t"/>
                  </a:cxn>
                  <a:cxn ang="cd2">
                    <a:pos x="l" y="vc"/>
                  </a:cxn>
                  <a:cxn ang="cd4">
                    <a:pos x="hc" y="b"/>
                  </a:cxn>
                  <a:cxn ang="0">
                    <a:pos x="r" y="vc"/>
                  </a:cxn>
                </a:cxnLst>
                <a:rect l="l" t="t" r="r" b="b"/>
                <a:pathLst>
                  <a:path w="4230" h="10800">
                    <a:moveTo>
                      <a:pt x="0" y="0"/>
                    </a:moveTo>
                    <a:lnTo>
                      <a:pt x="4230" y="0"/>
                    </a:lnTo>
                    <a:lnTo>
                      <a:pt x="4230" y="10800"/>
                    </a:lnTo>
                    <a:lnTo>
                      <a:pt x="0" y="10800"/>
                    </a:lnTo>
                    <a:close/>
                  </a:path>
                </a:pathLst>
              </a:custGeom>
            </p:spPr>
          </p:pic>
          <p:sp>
            <p:nvSpPr>
              <p:cNvPr id="25" name="矩形 24"/>
              <p:cNvSpPr/>
              <p:nvPr>
                <p:custDataLst>
                  <p:tags r:id="rId12"/>
                </p:custDataLst>
              </p:nvPr>
            </p:nvSpPr>
            <p:spPr>
              <a:xfrm>
                <a:off x="9600" y="-12"/>
                <a:ext cx="4916" cy="10839"/>
              </a:xfrm>
              <a:prstGeom prst="rect">
                <a:avLst/>
              </a:prstGeom>
              <a:solidFill>
                <a:schemeClr val="tx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cxnSp>
          <p:nvCxnSpPr>
            <p:cNvPr id="2" name="直接连接符 1"/>
            <p:cNvCxnSpPr/>
            <p:nvPr>
              <p:custDataLst>
                <p:tags r:id="rId13"/>
              </p:custDataLst>
            </p:nvPr>
          </p:nvCxnSpPr>
          <p:spPr>
            <a:xfrm>
              <a:off x="666" y="7335"/>
              <a:ext cx="3442" cy="0"/>
            </a:xfrm>
            <a:prstGeom prst="line">
              <a:avLst/>
            </a:prstGeom>
            <a:ln w="19050">
              <a:solidFill>
                <a:schemeClr val="bg1"/>
              </a:solidFill>
            </a:ln>
          </p:spPr>
          <p:style>
            <a:lnRef idx="2">
              <a:schemeClr val="accent1"/>
            </a:lnRef>
            <a:fillRef idx="0">
              <a:srgbClr val="FFFFFF"/>
            </a:fillRef>
            <a:effectRef idx="0">
              <a:srgbClr val="FFFFFF"/>
            </a:effectRef>
            <a:fontRef idx="minor">
              <a:schemeClr val="tx1"/>
            </a:fontRef>
          </p:style>
        </p:cxnSp>
        <p:cxnSp>
          <p:nvCxnSpPr>
            <p:cNvPr id="7" name="直接连接符 6"/>
            <p:cNvCxnSpPr/>
            <p:nvPr>
              <p:custDataLst>
                <p:tags r:id="rId14"/>
              </p:custDataLst>
            </p:nvPr>
          </p:nvCxnSpPr>
          <p:spPr>
            <a:xfrm>
              <a:off x="5509" y="7335"/>
              <a:ext cx="3442" cy="0"/>
            </a:xfrm>
            <a:prstGeom prst="line">
              <a:avLst/>
            </a:prstGeom>
            <a:ln w="19050">
              <a:solidFill>
                <a:schemeClr val="bg1"/>
              </a:solidFill>
            </a:ln>
          </p:spPr>
          <p:style>
            <a:lnRef idx="2">
              <a:schemeClr val="accent1"/>
            </a:lnRef>
            <a:fillRef idx="0">
              <a:srgbClr val="FFFFFF"/>
            </a:fillRef>
            <a:effectRef idx="0">
              <a:srgbClr val="FFFFFF"/>
            </a:effectRef>
            <a:fontRef idx="minor">
              <a:schemeClr val="tx1"/>
            </a:fontRef>
          </p:style>
        </p:cxnSp>
        <p:cxnSp>
          <p:nvCxnSpPr>
            <p:cNvPr id="8" name="直接连接符 7"/>
            <p:cNvCxnSpPr/>
            <p:nvPr>
              <p:custDataLst>
                <p:tags r:id="rId15"/>
              </p:custDataLst>
            </p:nvPr>
          </p:nvCxnSpPr>
          <p:spPr>
            <a:xfrm>
              <a:off x="10357" y="7335"/>
              <a:ext cx="3442" cy="0"/>
            </a:xfrm>
            <a:prstGeom prst="line">
              <a:avLst/>
            </a:prstGeom>
            <a:ln w="19050">
              <a:solidFill>
                <a:schemeClr val="bg1"/>
              </a:solidFill>
            </a:ln>
          </p:spPr>
          <p:style>
            <a:lnRef idx="2">
              <a:schemeClr val="accent1"/>
            </a:lnRef>
            <a:fillRef idx="0">
              <a:srgbClr val="FFFFFF"/>
            </a:fillRef>
            <a:effectRef idx="0">
              <a:srgbClr val="FFFFFF"/>
            </a:effectRef>
            <a:fontRef idx="minor">
              <a:schemeClr val="tx1"/>
            </a:fontRef>
          </p:style>
        </p:cxnSp>
        <p:cxnSp>
          <p:nvCxnSpPr>
            <p:cNvPr id="9" name="直接连接符 8"/>
            <p:cNvCxnSpPr/>
            <p:nvPr>
              <p:custDataLst>
                <p:tags r:id="rId16"/>
              </p:custDataLst>
            </p:nvPr>
          </p:nvCxnSpPr>
          <p:spPr>
            <a:xfrm>
              <a:off x="15165" y="7335"/>
              <a:ext cx="3442" cy="0"/>
            </a:xfrm>
            <a:prstGeom prst="line">
              <a:avLst/>
            </a:prstGeom>
            <a:ln w="19050">
              <a:solidFill>
                <a:schemeClr val="bg1"/>
              </a:solidFill>
            </a:ln>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17"/>
              </p:custDataLst>
            </p:nvPr>
          </p:nvSpPr>
          <p:spPr>
            <a:xfrm>
              <a:off x="379" y="6099"/>
              <a:ext cx="3115" cy="1461"/>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en-US" altLang="zh-CN" sz="3200" b="1">
                  <a:solidFill>
                    <a:schemeClr val="bg1"/>
                  </a:solidFill>
                  <a:latin typeface="汉仪雅酷黑简" panose="00020600040101010101" charset="-122"/>
                  <a:ea typeface="汉仪雅酷黑简" panose="00020600040101010101" charset="-122"/>
                </a:rPr>
                <a:t>Part 01</a:t>
              </a:r>
              <a:endParaRPr lang="en-US" altLang="zh-CN" sz="3200" b="1">
                <a:solidFill>
                  <a:schemeClr val="bg1"/>
                </a:solidFill>
                <a:latin typeface="汉仪雅酷黑简" panose="00020600040101010101" charset="-122"/>
                <a:ea typeface="汉仪雅酷黑简" panose="00020600040101010101" charset="-122"/>
              </a:endParaRPr>
            </a:p>
          </p:txBody>
        </p:sp>
        <p:sp>
          <p:nvSpPr>
            <p:cNvPr id="11" name="文本框 10"/>
            <p:cNvSpPr txBox="1"/>
            <p:nvPr>
              <p:custDataLst>
                <p:tags r:id="rId18"/>
              </p:custDataLst>
            </p:nvPr>
          </p:nvSpPr>
          <p:spPr>
            <a:xfrm>
              <a:off x="5216" y="6099"/>
              <a:ext cx="3115" cy="1461"/>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en-US" altLang="zh-CN" sz="3200" b="1">
                  <a:solidFill>
                    <a:schemeClr val="bg1"/>
                  </a:solidFill>
                  <a:latin typeface="汉仪雅酷黑简" panose="00020600040101010101" charset="-122"/>
                  <a:ea typeface="汉仪雅酷黑简" panose="00020600040101010101" charset="-122"/>
                </a:rPr>
                <a:t>Part 02</a:t>
              </a:r>
              <a:endParaRPr lang="en-US" altLang="zh-CN" sz="3200" b="1">
                <a:solidFill>
                  <a:schemeClr val="bg1"/>
                </a:solidFill>
                <a:latin typeface="汉仪雅酷黑简" panose="00020600040101010101" charset="-122"/>
                <a:ea typeface="汉仪雅酷黑简" panose="00020600040101010101" charset="-122"/>
              </a:endParaRPr>
            </a:p>
          </p:txBody>
        </p:sp>
        <p:sp>
          <p:nvSpPr>
            <p:cNvPr id="12" name="文本框 11"/>
            <p:cNvSpPr txBox="1"/>
            <p:nvPr>
              <p:custDataLst>
                <p:tags r:id="rId19"/>
              </p:custDataLst>
            </p:nvPr>
          </p:nvSpPr>
          <p:spPr>
            <a:xfrm>
              <a:off x="10017" y="6099"/>
              <a:ext cx="3115" cy="1461"/>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en-US" altLang="zh-CN" sz="3200" b="1">
                  <a:solidFill>
                    <a:schemeClr val="bg1"/>
                  </a:solidFill>
                  <a:latin typeface="汉仪雅酷黑简" panose="00020600040101010101" charset="-122"/>
                  <a:ea typeface="汉仪雅酷黑简" panose="00020600040101010101" charset="-122"/>
                </a:rPr>
                <a:t>Part 03</a:t>
              </a:r>
              <a:endParaRPr lang="en-US" altLang="zh-CN" sz="3200" b="1">
                <a:solidFill>
                  <a:schemeClr val="bg1"/>
                </a:solidFill>
                <a:latin typeface="汉仪雅酷黑简" panose="00020600040101010101" charset="-122"/>
                <a:ea typeface="汉仪雅酷黑简" panose="00020600040101010101" charset="-122"/>
              </a:endParaRPr>
            </a:p>
          </p:txBody>
        </p:sp>
        <p:sp>
          <p:nvSpPr>
            <p:cNvPr id="13" name="文本框 12"/>
            <p:cNvSpPr txBox="1"/>
            <p:nvPr>
              <p:custDataLst>
                <p:tags r:id="rId20"/>
              </p:custDataLst>
            </p:nvPr>
          </p:nvSpPr>
          <p:spPr>
            <a:xfrm>
              <a:off x="14855" y="6099"/>
              <a:ext cx="3115" cy="1461"/>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en-US" altLang="zh-CN" sz="3200" b="1">
                  <a:solidFill>
                    <a:schemeClr val="bg1"/>
                  </a:solidFill>
                  <a:latin typeface="汉仪雅酷黑简" panose="00020600040101010101" charset="-122"/>
                  <a:ea typeface="汉仪雅酷黑简" panose="00020600040101010101" charset="-122"/>
                </a:rPr>
                <a:t>Part 04</a:t>
              </a:r>
              <a:endParaRPr lang="en-US" altLang="zh-CN" sz="3200" b="1">
                <a:solidFill>
                  <a:schemeClr val="bg1"/>
                </a:solidFill>
                <a:latin typeface="汉仪雅酷黑简" panose="00020600040101010101" charset="-122"/>
                <a:ea typeface="汉仪雅酷黑简" panose="00020600040101010101" charset="-122"/>
              </a:endParaRPr>
            </a:p>
          </p:txBody>
        </p:sp>
        <p:sp>
          <p:nvSpPr>
            <p:cNvPr id="22" name="文本框 21"/>
            <p:cNvSpPr txBox="1"/>
            <p:nvPr>
              <p:custDataLst>
                <p:tags r:id="rId21"/>
              </p:custDataLst>
            </p:nvPr>
          </p:nvSpPr>
          <p:spPr>
            <a:xfrm>
              <a:off x="358" y="6893"/>
              <a:ext cx="3525" cy="1626"/>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zh-CN" altLang="en-US" sz="3600" b="1">
                  <a:solidFill>
                    <a:schemeClr val="bg1"/>
                  </a:solidFill>
                  <a:latin typeface="汉仪综艺体简" panose="02010600000101010101" charset="-122"/>
                  <a:ea typeface="汉仪综艺体简" panose="02010600000101010101" charset="-122"/>
                </a:rPr>
                <a:t>开发背景</a:t>
              </a:r>
              <a:endParaRPr lang="zh-CN" altLang="en-US" sz="3600" b="1">
                <a:solidFill>
                  <a:schemeClr val="bg1"/>
                </a:solidFill>
                <a:latin typeface="汉仪综艺体简" panose="02010600000101010101" charset="-122"/>
                <a:ea typeface="汉仪综艺体简" panose="02010600000101010101" charset="-122"/>
              </a:endParaRPr>
            </a:p>
          </p:txBody>
        </p:sp>
        <p:sp>
          <p:nvSpPr>
            <p:cNvPr id="23" name="文本框 22"/>
            <p:cNvSpPr txBox="1"/>
            <p:nvPr>
              <p:custDataLst>
                <p:tags r:id="rId22"/>
              </p:custDataLst>
            </p:nvPr>
          </p:nvSpPr>
          <p:spPr>
            <a:xfrm>
              <a:off x="5163" y="6873"/>
              <a:ext cx="3525" cy="1626"/>
            </a:xfrm>
            <a:prstGeom prst="rect">
              <a:avLst/>
            </a:prstGeom>
            <a:noFill/>
          </p:spPr>
          <p:txBody>
            <a:bodyPr wrap="square">
              <a:spAutoFit/>
            </a:bodyPr>
            <a:lstStyle/>
            <a:p>
              <a:pPr algn="ctr" defTabSz="914400">
                <a:lnSpc>
                  <a:spcPct val="170000"/>
                </a:lnSpc>
                <a:buClr>
                  <a:srgbClr val="02BA77"/>
                </a:buClr>
                <a:buSzTx/>
                <a:buFont typeface="方正仿宋_GB2312" panose="02000000000000000000" charset="-122"/>
                <a:buNone/>
              </a:pPr>
              <a:r>
                <a:rPr lang="zh-CN" altLang="en-US" sz="3600" b="1">
                  <a:solidFill>
                    <a:schemeClr val="bg1"/>
                  </a:solidFill>
                  <a:latin typeface="汉仪综艺体简" panose="02010600000101010101" charset="-122"/>
                  <a:ea typeface="汉仪综艺体简" panose="02010600000101010101" charset="-122"/>
                  <a:sym typeface="+mn-ea"/>
                </a:rPr>
                <a:t>特色介绍</a:t>
              </a:r>
              <a:endParaRPr lang="zh-CN" altLang="en-US" sz="3600" b="1">
                <a:solidFill>
                  <a:schemeClr val="bg1"/>
                </a:solidFill>
                <a:latin typeface="汉仪综艺体简" panose="02010600000101010101" charset="-122"/>
                <a:ea typeface="汉仪综艺体简" panose="02010600000101010101" charset="-122"/>
                <a:sym typeface="+mn-ea"/>
              </a:endParaRPr>
            </a:p>
          </p:txBody>
        </p:sp>
        <p:sp>
          <p:nvSpPr>
            <p:cNvPr id="24" name="文本框 23"/>
            <p:cNvSpPr txBox="1"/>
            <p:nvPr>
              <p:custDataLst>
                <p:tags r:id="rId23"/>
              </p:custDataLst>
            </p:nvPr>
          </p:nvSpPr>
          <p:spPr>
            <a:xfrm>
              <a:off x="10004" y="6873"/>
              <a:ext cx="3525" cy="1626"/>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zh-CN" altLang="en-US" sz="3600" b="1">
                  <a:solidFill>
                    <a:schemeClr val="bg1"/>
                  </a:solidFill>
                  <a:latin typeface="汉仪综艺体简" panose="02010600000101010101" charset="-122"/>
                  <a:ea typeface="汉仪综艺体简" panose="02010600000101010101" charset="-122"/>
                </a:rPr>
                <a:t>运营规则</a:t>
              </a:r>
              <a:endParaRPr lang="zh-CN" altLang="en-US" sz="3600" b="1">
                <a:solidFill>
                  <a:schemeClr val="bg1"/>
                </a:solidFill>
                <a:latin typeface="汉仪综艺体简" panose="02010600000101010101" charset="-122"/>
                <a:ea typeface="汉仪综艺体简" panose="02010600000101010101" charset="-122"/>
              </a:endParaRPr>
            </a:p>
          </p:txBody>
        </p:sp>
        <p:sp>
          <p:nvSpPr>
            <p:cNvPr id="29" name="文本框 28"/>
            <p:cNvSpPr txBox="1"/>
            <p:nvPr>
              <p:custDataLst>
                <p:tags r:id="rId24"/>
              </p:custDataLst>
            </p:nvPr>
          </p:nvSpPr>
          <p:spPr>
            <a:xfrm>
              <a:off x="14753" y="6873"/>
              <a:ext cx="3525" cy="1431"/>
            </a:xfrm>
            <a:prstGeom prst="rect">
              <a:avLst/>
            </a:prstGeom>
            <a:noFill/>
          </p:spPr>
          <p:txBody>
            <a:bodyPr wrap="square">
              <a:spAutoFit/>
            </a:bodyPr>
            <a:lstStyle/>
            <a:p>
              <a:pPr indent="0" algn="ctr" defTabSz="914400">
                <a:lnSpc>
                  <a:spcPct val="170000"/>
                </a:lnSpc>
                <a:buClr>
                  <a:srgbClr val="02BA77"/>
                </a:buClr>
                <a:buFont typeface="方正仿宋_GB2312" panose="02000000000000000000" charset="-122"/>
                <a:buNone/>
              </a:pPr>
              <a:r>
                <a:rPr lang="zh-CN" altLang="en-US" sz="3600" b="1" dirty="0">
                  <a:solidFill>
                    <a:schemeClr val="bg1"/>
                  </a:solidFill>
                  <a:latin typeface="汉仪综艺体简" panose="02010600000101010101" charset="-122"/>
                  <a:ea typeface="汉仪综艺体简" panose="02010600000101010101" charset="-122"/>
                </a:rPr>
                <a:t>销售赋能</a:t>
              </a:r>
              <a:endParaRPr lang="zh-CN" altLang="en-US" sz="3600" b="1" dirty="0">
                <a:solidFill>
                  <a:schemeClr val="bg1"/>
                </a:solidFill>
                <a:latin typeface="汉仪综艺体简" panose="02010600000101010101" charset="-122"/>
                <a:ea typeface="汉仪综艺体简" panose="02010600000101010101" charset="-122"/>
              </a:endParaRPr>
            </a:p>
          </p:txBody>
        </p:sp>
      </p:gr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2416" y="833914"/>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未病人群</a:t>
            </a:r>
            <a:r>
              <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2/2</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：健康管理服务</a:t>
            </a:r>
            <a:endPar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242882" y="1335921"/>
            <a:ext cx="4151318"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custDataLst>
              <p:tags r:id="rId1"/>
            </p:custDataLst>
          </p:nvPr>
        </p:nvGraphicFramePr>
        <p:xfrm>
          <a:off x="775970" y="1456690"/>
          <a:ext cx="11093450" cy="5235575"/>
        </p:xfrm>
        <a:graphic>
          <a:graphicData uri="http://schemas.openxmlformats.org/drawingml/2006/table">
            <a:tbl>
              <a:tblPr firstRow="1">
                <a:tableStyleId>{A8B6F268-90C5-4278-8F0D-755E36106076}</a:tableStyleId>
              </a:tblPr>
              <a:tblGrid>
                <a:gridCol w="1614805"/>
                <a:gridCol w="5518150"/>
                <a:gridCol w="3960495"/>
              </a:tblGrid>
              <a:tr h="292100">
                <a:tc>
                  <a:txBody>
                    <a:bodyPr/>
                    <a:lstStyle/>
                    <a:p>
                      <a:pPr algn="ctr" fontAlgn="ctr">
                        <a:lnSpc>
                          <a:spcPct val="120000"/>
                        </a:lnSpc>
                        <a:buNone/>
                      </a:pPr>
                      <a:r>
                        <a:rPr lang="zh-CN" altLang="en-US" sz="1500" kern="100" spc="120" dirty="0">
                          <a:solidFill>
                            <a:schemeClr val="bg1"/>
                          </a:solidFill>
                          <a:effectLst/>
                        </a:rPr>
                        <a:t>计划名</a:t>
                      </a:r>
                      <a:endParaRPr lang="zh-CN" altLang="en-US" sz="1500" kern="100" spc="120" dirty="0">
                        <a:solidFill>
                          <a:schemeClr val="bg1"/>
                        </a:solidFill>
                        <a:effectLst/>
                      </a:endParaRPr>
                    </a:p>
                  </a:txBody>
                  <a:tcPr marL="25400" marR="25400" marT="6350" marB="6350" anchor="ctr">
                    <a:solidFill>
                      <a:schemeClr val="accent5"/>
                    </a:solidFill>
                  </a:tcPr>
                </a:tc>
                <a:tc>
                  <a:txBody>
                    <a:bodyPr/>
                    <a:lstStyle/>
                    <a:p>
                      <a:pPr algn="ctr" fontAlgn="ctr">
                        <a:lnSpc>
                          <a:spcPct val="120000"/>
                        </a:lnSpc>
                        <a:buNone/>
                      </a:pPr>
                      <a:r>
                        <a:rPr lang="zh-CN" altLang="en-US" sz="1500" kern="100" spc="120" dirty="0">
                          <a:solidFill>
                            <a:schemeClr val="bg1"/>
                          </a:solidFill>
                          <a:effectLst/>
                        </a:rPr>
                        <a:t>瑞星保重大疾病保障计划</a:t>
                      </a:r>
                      <a:endParaRPr lang="zh-CN" altLang="en-US" sz="1500" kern="100" spc="120" dirty="0">
                        <a:solidFill>
                          <a:schemeClr val="bg1"/>
                        </a:solidFill>
                        <a:effectLst/>
                      </a:endParaRPr>
                    </a:p>
                  </a:txBody>
                  <a:tcPr marL="25400" marR="25400" marT="6350" marB="6350" anchor="ctr">
                    <a:solidFill>
                      <a:schemeClr val="accent5"/>
                    </a:solidFill>
                  </a:tcPr>
                </a:tc>
                <a:tc>
                  <a:txBody>
                    <a:bodyPr/>
                    <a:lstStyle/>
                    <a:p>
                      <a:pPr marL="0" marR="0" lvl="0" indent="0" algn="ctr" defTabSz="914400" rtl="0" eaLnBrk="1" fontAlgn="ctr" latinLnBrk="0" hangingPunct="1">
                        <a:lnSpc>
                          <a:spcPct val="120000"/>
                        </a:lnSpc>
                        <a:spcBef>
                          <a:spcPts val="0"/>
                        </a:spcBef>
                        <a:spcAft>
                          <a:spcPts val="0"/>
                        </a:spcAft>
                        <a:buClrTx/>
                        <a:buSzTx/>
                        <a:buFontTx/>
                        <a:buNone/>
                        <a:defRPr/>
                      </a:pPr>
                      <a:r>
                        <a:rPr lang="zh-CN" altLang="en-US" sz="1500" kern="100" spc="120" dirty="0">
                          <a:solidFill>
                            <a:schemeClr val="bg1"/>
                          </a:solidFill>
                          <a:effectLst/>
                        </a:rPr>
                        <a:t>华星保重大疾病保障计划</a:t>
                      </a:r>
                      <a:endParaRPr lang="zh-CN" altLang="en-US" sz="1500" kern="100" spc="120" dirty="0">
                        <a:solidFill>
                          <a:schemeClr val="bg1"/>
                        </a:solidFill>
                        <a:effectLst/>
                      </a:endParaRPr>
                    </a:p>
                  </a:txBody>
                  <a:tcPr marL="25400" marR="25400" marT="6350" marB="6350" anchor="ctr">
                    <a:solidFill>
                      <a:schemeClr val="accent5"/>
                    </a:solidFill>
                  </a:tcPr>
                </a:tc>
              </a:tr>
              <a:tr h="253365">
                <a:tc>
                  <a:txBody>
                    <a:bodyPr/>
                    <a:lstStyle/>
                    <a:p>
                      <a:pPr algn="ctr" fontAlgn="ctr">
                        <a:lnSpc>
                          <a:spcPct val="120000"/>
                        </a:lnSpc>
                        <a:buNone/>
                      </a:pPr>
                      <a:r>
                        <a:rPr lang="zh-CN" altLang="en-US" sz="1300" b="1" kern="100" dirty="0">
                          <a:solidFill>
                            <a:schemeClr val="bg1"/>
                          </a:solidFill>
                          <a:effectLst/>
                        </a:rPr>
                        <a:t>合作医院</a:t>
                      </a:r>
                      <a:endParaRPr lang="zh-CN" altLang="en-US" sz="1300" b="1" kern="100" dirty="0">
                        <a:solidFill>
                          <a:schemeClr val="bg1"/>
                        </a:solidFill>
                        <a:effectLst/>
                      </a:endParaRPr>
                    </a:p>
                  </a:txBody>
                  <a:tcPr marL="25400" marR="25400" marT="6350" marB="6350" anchor="ctr">
                    <a:solidFill>
                      <a:schemeClr val="accent5"/>
                    </a:solidFill>
                  </a:tcPr>
                </a:tc>
                <a:tc>
                  <a:txBody>
                    <a:bodyPr/>
                    <a:lstStyle/>
                    <a:p>
                      <a:pPr algn="ctr" fontAlgn="ctr">
                        <a:lnSpc>
                          <a:spcPct val="120000"/>
                        </a:lnSpc>
                        <a:buNone/>
                      </a:pPr>
                      <a:r>
                        <a:rPr lang="zh-CN" altLang="en-US" sz="1200" kern="0" dirty="0">
                          <a:effectLst/>
                          <a:latin typeface="微软雅黑" panose="020B0503020204020204" pitchFamily="34" charset="-122"/>
                          <a:ea typeface="微软雅黑" panose="020B0503020204020204" pitchFamily="34" charset="-122"/>
                        </a:rPr>
                        <a:t>瑞金医院</a:t>
                      </a:r>
                      <a:endParaRPr lang="zh-CN" altLang="en-US" sz="1200"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algn="ctr" fontAlgn="ctr">
                        <a:lnSpc>
                          <a:spcPct val="120000"/>
                        </a:lnSpc>
                        <a:buNone/>
                      </a:pPr>
                      <a:r>
                        <a:rPr lang="zh-CN" altLang="en-US" sz="1200" kern="100" dirty="0">
                          <a:effectLst/>
                          <a:latin typeface="微软雅黑" panose="020B0503020204020204" pitchFamily="34" charset="-122"/>
                          <a:ea typeface="微软雅黑" panose="020B0503020204020204" pitchFamily="34" charset="-122"/>
                        </a:rPr>
                        <a:t>华西医院</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r>
              <a:tr h="253365">
                <a:tc>
                  <a:txBody>
                    <a:bodyPr/>
                    <a:lstStyle/>
                    <a:p>
                      <a:pPr algn="ctr" fontAlgn="ctr">
                        <a:lnSpc>
                          <a:spcPct val="120000"/>
                        </a:lnSpc>
                        <a:buNone/>
                      </a:pPr>
                      <a:r>
                        <a:rPr lang="zh-CN" altLang="en-US" sz="1300" b="1" kern="0" dirty="0">
                          <a:solidFill>
                            <a:schemeClr val="bg1"/>
                          </a:solidFill>
                          <a:effectLst/>
                        </a:rPr>
                        <a:t>所在地域</a:t>
                      </a:r>
                      <a:endParaRPr lang="zh-CN" altLang="en-US" sz="1300" b="1" kern="0" dirty="0">
                        <a:solidFill>
                          <a:schemeClr val="bg1"/>
                        </a:solidFill>
                        <a:effectLst/>
                      </a:endParaRPr>
                    </a:p>
                  </a:txBody>
                  <a:tcPr marL="25400" marR="25400" marT="6350" marB="6350" anchor="ctr">
                    <a:solidFill>
                      <a:schemeClr val="accent5"/>
                    </a:solidFill>
                  </a:tcPr>
                </a:tc>
                <a:tc>
                  <a:txBody>
                    <a:bodyPr/>
                    <a:lstStyle/>
                    <a:p>
                      <a:pPr algn="ctr" fontAlgn="ctr">
                        <a:lnSpc>
                          <a:spcPct val="120000"/>
                        </a:lnSpc>
                        <a:buNone/>
                      </a:pPr>
                      <a:r>
                        <a:rPr lang="zh-CN" altLang="en-US" sz="1200" kern="0" dirty="0">
                          <a:effectLst/>
                          <a:latin typeface="微软雅黑" panose="020B0503020204020204" pitchFamily="34" charset="-122"/>
                          <a:ea typeface="微软雅黑" panose="020B0503020204020204" pitchFamily="34" charset="-122"/>
                        </a:rPr>
                        <a:t>华东地区</a:t>
                      </a:r>
                      <a:endParaRPr lang="zh-CN" altLang="en-US" sz="1200"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algn="ctr" fontAlgn="ctr">
                        <a:lnSpc>
                          <a:spcPct val="120000"/>
                        </a:lnSpc>
                        <a:buNone/>
                      </a:pPr>
                      <a:r>
                        <a:rPr lang="zh-CN" altLang="en-US" sz="1200" kern="100" dirty="0">
                          <a:effectLst/>
                          <a:latin typeface="微软雅黑" panose="020B0503020204020204" pitchFamily="34" charset="-122"/>
                          <a:ea typeface="微软雅黑" panose="020B0503020204020204" pitchFamily="34" charset="-122"/>
                        </a:rPr>
                        <a:t>华西地区</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r>
              <a:tr h="978535">
                <a:tc>
                  <a:txBody>
                    <a:bodyPr/>
                    <a:lstStyle/>
                    <a:p>
                      <a:pPr algn="ctr" fontAlgn="ctr">
                        <a:lnSpc>
                          <a:spcPct val="120000"/>
                        </a:lnSpc>
                        <a:buNone/>
                      </a:pPr>
                      <a:r>
                        <a:rPr lang="zh-CN" altLang="en-US" sz="1300" b="1" kern="100" dirty="0">
                          <a:solidFill>
                            <a:schemeClr val="bg1"/>
                          </a:solidFill>
                          <a:effectLst/>
                        </a:rPr>
                        <a:t>服务团队</a:t>
                      </a:r>
                      <a:endParaRPr lang="zh-CN" altLang="en-US" sz="1300" b="1" kern="100" dirty="0">
                        <a:solidFill>
                          <a:schemeClr val="bg1"/>
                        </a:solidFill>
                        <a:effectLst/>
                      </a:endParaRPr>
                    </a:p>
                  </a:txBody>
                  <a:tcPr marL="25400" marR="25400" marT="6350" marB="6350" anchor="ctr">
                    <a:solidFill>
                      <a:schemeClr val="accent5"/>
                    </a:solidFill>
                  </a:tcPr>
                </a:tc>
                <a:tc>
                  <a:txBody>
                    <a:bodyPr/>
                    <a:lstStyle/>
                    <a:p>
                      <a:pPr marR="0" lvl="0" indent="0" algn="ctr" defTabSz="914400" rtl="0" eaLnBrk="1" fontAlgn="ctr" latinLnBrk="0" hangingPunct="1">
                        <a:lnSpc>
                          <a:spcPct val="120000"/>
                        </a:lnSpc>
                        <a:spcBef>
                          <a:spcPts val="0"/>
                        </a:spcBef>
                        <a:spcAft>
                          <a:spcPts val="0"/>
                        </a:spcAft>
                        <a:buClrTx/>
                        <a:buSzTx/>
                        <a:buFont typeface="Arial" panose="020B0604020202020204" pitchFamily="34" charset="0"/>
                        <a:buChar char="•"/>
                        <a:defRPr/>
                      </a:pPr>
                      <a:r>
                        <a:rPr lang="zh-CN" altLang="en-US" sz="1200" dirty="0">
                          <a:latin typeface="微软雅黑" panose="020B0503020204020204" pitchFamily="34" charset="-122"/>
                          <a:ea typeface="微软雅黑" panose="020B0503020204020204" pitchFamily="34" charset="-122"/>
                        </a:rPr>
                        <a:t>瑞金医院全生命周期健康管理中心</a:t>
                      </a:r>
                      <a:endParaRPr lang="en-US" altLang="zh-CN" sz="1200" kern="100" dirty="0">
                        <a:effectLst/>
                        <a:latin typeface="微软雅黑" panose="020B0503020204020204" pitchFamily="34" charset="-122"/>
                        <a:ea typeface="微软雅黑" panose="020B0503020204020204" pitchFamily="34" charset="-122"/>
                      </a:endParaRPr>
                    </a:p>
                    <a:p>
                      <a:pPr marR="0" lvl="0" indent="0" algn="ctr" defTabSz="914400" rtl="0" eaLnBrk="1" fontAlgn="ctr" latinLnBrk="0" hangingPunct="1">
                        <a:lnSpc>
                          <a:spcPct val="120000"/>
                        </a:lnSpc>
                        <a:spcBef>
                          <a:spcPts val="0"/>
                        </a:spcBef>
                        <a:spcAft>
                          <a:spcPts val="0"/>
                        </a:spcAft>
                        <a:buClrTx/>
                        <a:buSzTx/>
                        <a:buFont typeface="Arial" panose="020B0604020202020204" pitchFamily="34" charset="0"/>
                        <a:buChar char="•"/>
                        <a:defRPr/>
                      </a:pPr>
                      <a:r>
                        <a:rPr lang="zh-CN" altLang="en-US" sz="1200" kern="100" dirty="0">
                          <a:effectLst/>
                          <a:latin typeface="微软雅黑" panose="020B0503020204020204" pitchFamily="34" charset="-122"/>
                          <a:ea typeface="微软雅黑" panose="020B0503020204020204" pitchFamily="34" charset="-122"/>
                        </a:rPr>
                        <a:t>复联健康服务团队</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R="0" indent="0" algn="ctr"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lang="zh-CN" altLang="en-US" sz="1200" kern="100" dirty="0">
                          <a:effectLst/>
                          <a:latin typeface="微软雅黑" panose="020B0503020204020204" pitchFamily="34" charset="-122"/>
                          <a:ea typeface="微软雅黑" panose="020B0503020204020204" pitchFamily="34" charset="-122"/>
                        </a:rPr>
                        <a:t>华西健康管理中心</a:t>
                      </a:r>
                      <a:endParaRPr lang="en-US" altLang="zh-CN" sz="1200" kern="100" dirty="0">
                        <a:effectLst/>
                        <a:latin typeface="微软雅黑" panose="020B0503020204020204" pitchFamily="34" charset="-122"/>
                        <a:ea typeface="微软雅黑" panose="020B0503020204020204" pitchFamily="34" charset="-122"/>
                      </a:endParaRPr>
                    </a:p>
                    <a:p>
                      <a:pPr marR="0" indent="0" algn="ctr"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lang="zh-CN" altLang="en-US" sz="1200" kern="100" dirty="0">
                          <a:effectLst/>
                          <a:latin typeface="微软雅黑" panose="020B0503020204020204" pitchFamily="34" charset="-122"/>
                          <a:ea typeface="微软雅黑" panose="020B0503020204020204" pitchFamily="34" charset="-122"/>
                        </a:rPr>
                        <a:t>华西启德身心健康促进中心</a:t>
                      </a:r>
                      <a:endParaRPr lang="en-US" altLang="zh-CN" sz="1200" kern="100" dirty="0">
                        <a:effectLst/>
                        <a:latin typeface="微软雅黑" panose="020B0503020204020204" pitchFamily="34" charset="-122"/>
                        <a:ea typeface="微软雅黑" panose="020B0503020204020204" pitchFamily="34" charset="-122"/>
                      </a:endParaRPr>
                    </a:p>
                    <a:p>
                      <a:pPr marR="0" indent="0" algn="ctr"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lang="zh-CN" altLang="en-US" sz="1200" kern="100" dirty="0">
                          <a:effectLst/>
                          <a:latin typeface="微软雅黑" panose="020B0503020204020204" pitchFamily="34" charset="-122"/>
                          <a:ea typeface="微软雅黑" panose="020B0503020204020204" pitchFamily="34" charset="-122"/>
                        </a:rPr>
                        <a:t>华健通科技团队</a:t>
                      </a:r>
                      <a:endParaRPr lang="en-US" altLang="zh-CN" sz="1200" kern="100" dirty="0">
                        <a:effectLst/>
                        <a:latin typeface="微软雅黑" panose="020B0503020204020204" pitchFamily="34" charset="-122"/>
                        <a:ea typeface="微软雅黑" panose="020B0503020204020204" pitchFamily="34" charset="-122"/>
                      </a:endParaRPr>
                    </a:p>
                    <a:p>
                      <a:pPr marR="0" indent="0" algn="ctr"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lang="zh-CN" altLang="en-US" sz="1200" kern="100" dirty="0">
                          <a:effectLst/>
                          <a:latin typeface="微软雅黑" panose="020B0503020204020204" pitchFamily="34" charset="-122"/>
                          <a:ea typeface="微软雅黑" panose="020B0503020204020204" pitchFamily="34" charset="-122"/>
                        </a:rPr>
                        <a:t>复联健康服务团队</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r>
              <a:tr h="495300">
                <a:tc>
                  <a:txBody>
                    <a:bodyPr/>
                    <a:lstStyle/>
                    <a:p>
                      <a:pPr algn="ctr" fontAlgn="ctr">
                        <a:lnSpc>
                          <a:spcPct val="120000"/>
                        </a:lnSpc>
                        <a:buNone/>
                      </a:pPr>
                      <a:r>
                        <a:rPr lang="zh-CN" altLang="en-US" sz="1300" b="1" kern="100" dirty="0">
                          <a:solidFill>
                            <a:schemeClr val="bg1"/>
                          </a:solidFill>
                          <a:effectLst/>
                        </a:rPr>
                        <a:t>服务入口</a:t>
                      </a:r>
                      <a:endParaRPr lang="zh-CN" altLang="en-US" sz="1300" b="1" kern="100" dirty="0">
                        <a:solidFill>
                          <a:schemeClr val="bg1"/>
                        </a:solidFill>
                        <a:effectLst/>
                      </a:endParaRPr>
                    </a:p>
                  </a:txBody>
                  <a:tcPr marL="25400" marR="25400" marT="6350" marB="6350" anchor="ctr">
                    <a:solidFill>
                      <a:schemeClr val="accent5"/>
                    </a:solidFill>
                  </a:tcPr>
                </a:tc>
                <a:tc>
                  <a:txBody>
                    <a:bodyPr/>
                    <a:lstStyle/>
                    <a:p>
                      <a:pPr indent="0" algn="ctr" fontAlgn="ctr">
                        <a:lnSpc>
                          <a:spcPct val="120000"/>
                        </a:lnSpc>
                        <a:buFont typeface="Arial" panose="020B0604020202020204" pitchFamily="34" charset="0"/>
                        <a:buChar char="•"/>
                      </a:pPr>
                      <a:r>
                        <a:rPr lang="zh-CN" altLang="en-US" sz="1200" kern="100" dirty="0">
                          <a:effectLst/>
                          <a:latin typeface="微软雅黑" panose="020B0503020204020204" pitchFamily="34" charset="-122"/>
                          <a:ea typeface="微软雅黑" panose="020B0503020204020204" pitchFamily="34" charset="-122"/>
                        </a:rPr>
                        <a:t>瑞金医院公众号和小程序：瑞宝健康</a:t>
                      </a:r>
                      <a:endParaRPr lang="en-US" altLang="zh-CN" sz="1200" kern="100" dirty="0">
                        <a:effectLst/>
                        <a:latin typeface="微软雅黑" panose="020B0503020204020204" pitchFamily="34" charset="-122"/>
                        <a:ea typeface="微软雅黑" panose="020B0503020204020204" pitchFamily="34" charset="-122"/>
                      </a:endParaRPr>
                    </a:p>
                    <a:p>
                      <a:pPr indent="0" algn="ctr" fontAlgn="ctr">
                        <a:lnSpc>
                          <a:spcPct val="120000"/>
                        </a:lnSpc>
                        <a:buFont typeface="Arial" panose="020B0604020202020204" pitchFamily="34" charset="0"/>
                        <a:buChar char="•"/>
                      </a:pPr>
                      <a:r>
                        <a:rPr lang="zh-CN" altLang="en-US" sz="1200" kern="100" dirty="0">
                          <a:effectLst/>
                          <a:latin typeface="微软雅黑" panose="020B0503020204020204" pitchFamily="34" charset="-122"/>
                          <a:ea typeface="微软雅黑" panose="020B0503020204020204" pitchFamily="34" charset="-122"/>
                        </a:rPr>
                        <a:t>复联保单服务入口</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indent="0" algn="ctr" fontAlgn="ctr">
                        <a:lnSpc>
                          <a:spcPct val="120000"/>
                        </a:lnSpc>
                        <a:buFont typeface="Arial" panose="020B0604020202020204" pitchFamily="34" charset="0"/>
                        <a:buChar char="•"/>
                      </a:pPr>
                      <a:r>
                        <a:rPr lang="zh-CN" altLang="en-US" sz="1200" kern="100" dirty="0">
                          <a:effectLst/>
                          <a:latin typeface="微软雅黑" panose="020B0503020204020204" pitchFamily="34" charset="-122"/>
                          <a:ea typeface="微软雅黑" panose="020B0503020204020204" pitchFamily="34" charset="-122"/>
                        </a:rPr>
                        <a:t>华西医院小程序：华健通</a:t>
                      </a:r>
                      <a:endParaRPr lang="en-US" altLang="zh-CN" sz="1200" kern="100" dirty="0">
                        <a:effectLst/>
                        <a:latin typeface="微软雅黑" panose="020B0503020204020204" pitchFamily="34" charset="-122"/>
                        <a:ea typeface="微软雅黑" panose="020B0503020204020204" pitchFamily="34" charset="-122"/>
                      </a:endParaRPr>
                    </a:p>
                    <a:p>
                      <a:pPr indent="0" algn="ctr" fontAlgn="ctr">
                        <a:lnSpc>
                          <a:spcPct val="120000"/>
                        </a:lnSpc>
                        <a:buFont typeface="Arial" panose="020B0604020202020204" pitchFamily="34" charset="0"/>
                        <a:buChar char="•"/>
                      </a:pPr>
                      <a:r>
                        <a:rPr lang="zh-CN" altLang="en-US" sz="1200" kern="100" dirty="0">
                          <a:effectLst/>
                          <a:latin typeface="微软雅黑" panose="020B0503020204020204" pitchFamily="34" charset="-122"/>
                          <a:ea typeface="微软雅黑" panose="020B0503020204020204" pitchFamily="34" charset="-122"/>
                        </a:rPr>
                        <a:t>复联保单服务入口</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r>
              <a:tr h="253365">
                <a:tc>
                  <a:txBody>
                    <a:bodyPr/>
                    <a:lstStyle/>
                    <a:p>
                      <a:pPr algn="ctr" fontAlgn="ctr">
                        <a:lnSpc>
                          <a:spcPct val="120000"/>
                        </a:lnSpc>
                        <a:buNone/>
                      </a:pPr>
                      <a:r>
                        <a:rPr lang="zh-CN" altLang="en-US" sz="1300" b="1" kern="100" dirty="0">
                          <a:solidFill>
                            <a:schemeClr val="bg1"/>
                          </a:solidFill>
                          <a:effectLst/>
                        </a:rPr>
                        <a:t>智能设备</a:t>
                      </a:r>
                      <a:endParaRPr lang="zh-CN" altLang="en-US" sz="1300" b="1" kern="100" dirty="0">
                        <a:solidFill>
                          <a:schemeClr val="bg1"/>
                        </a:solidFill>
                        <a:effectLst/>
                      </a:endParaRPr>
                    </a:p>
                  </a:txBody>
                  <a:tcPr marL="25400" marR="25400" marT="6350" marB="6350" anchor="ctr">
                    <a:solidFill>
                      <a:schemeClr val="accent5"/>
                    </a:solidFill>
                  </a:tcPr>
                </a:tc>
                <a:tc>
                  <a:txBody>
                    <a:bodyPr/>
                    <a:lstStyle/>
                    <a:p>
                      <a:pPr algn="ctr" fontAlgn="ctr">
                        <a:lnSpc>
                          <a:spcPct val="120000"/>
                        </a:lnSpc>
                        <a:buNone/>
                      </a:pPr>
                      <a:r>
                        <a:rPr lang="zh-CN" altLang="en-US" sz="1200" kern="100" dirty="0">
                          <a:effectLst/>
                          <a:latin typeface="微软雅黑" panose="020B0503020204020204" pitchFamily="34" charset="-122"/>
                          <a:ea typeface="微软雅黑" panose="020B0503020204020204" pitchFamily="34" charset="-122"/>
                        </a:rPr>
                        <a:t>智能手表</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marR="0" lvl="0" indent="0" algn="ctr" defTabSz="914400" rtl="0" eaLnBrk="1" fontAlgn="ctr" latinLnBrk="0" hangingPunct="1">
                        <a:lnSpc>
                          <a:spcPct val="120000"/>
                        </a:lnSpc>
                        <a:spcBef>
                          <a:spcPts val="0"/>
                        </a:spcBef>
                        <a:spcAft>
                          <a:spcPts val="0"/>
                        </a:spcAft>
                        <a:buClrTx/>
                        <a:buSzTx/>
                        <a:buFontTx/>
                        <a:buNone/>
                        <a:defRPr/>
                      </a:pPr>
                      <a:r>
                        <a:rPr lang="zh-CN" altLang="en-US" sz="1200" kern="100" dirty="0">
                          <a:effectLst/>
                          <a:latin typeface="微软雅黑" panose="020B0503020204020204" pitchFamily="34" charset="-122"/>
                          <a:ea typeface="微软雅黑" panose="020B0503020204020204" pitchFamily="34" charset="-122"/>
                        </a:rPr>
                        <a:t>智能手表</a:t>
                      </a:r>
                      <a:endParaRPr lang="zh-CN" altLang="en-US" sz="1200" kern="100" dirty="0">
                        <a:effectLst/>
                        <a:latin typeface="微软雅黑" panose="020B0503020204020204" pitchFamily="34" charset="-122"/>
                        <a:ea typeface="微软雅黑" panose="020B0503020204020204" pitchFamily="34" charset="-122"/>
                      </a:endParaRPr>
                    </a:p>
                  </a:txBody>
                  <a:tcPr marL="25400" marR="25400" marT="6350" marB="6350" anchor="ctr"/>
                </a:tc>
              </a:tr>
              <a:tr h="2709545">
                <a:tc>
                  <a:txBody>
                    <a:bodyPr/>
                    <a:lstStyle/>
                    <a:p>
                      <a:pPr algn="ctr" fontAlgn="ctr">
                        <a:lnSpc>
                          <a:spcPct val="120000"/>
                        </a:lnSpc>
                        <a:buNone/>
                      </a:pPr>
                      <a:r>
                        <a:rPr lang="zh-CN" altLang="en-US" sz="1300" b="1" kern="0" dirty="0">
                          <a:solidFill>
                            <a:schemeClr val="bg1"/>
                          </a:solidFill>
                          <a:effectLst/>
                        </a:rPr>
                        <a:t>服务项目</a:t>
                      </a:r>
                      <a:endParaRPr lang="zh-CN" altLang="en-US" sz="1300" b="1" kern="0" dirty="0">
                        <a:solidFill>
                          <a:schemeClr val="bg1"/>
                        </a:solidFill>
                        <a:effectLst/>
                      </a:endParaRPr>
                    </a:p>
                  </a:txBody>
                  <a:tcPr marL="25400" marR="25400" marT="6350" marB="6350" anchor="ctr">
                    <a:solidFill>
                      <a:schemeClr val="accent5"/>
                    </a:solidFill>
                  </a:tcPr>
                </a:tc>
                <a:tc>
                  <a:txBody>
                    <a:bodyPr/>
                    <a:lstStyle/>
                    <a:p>
                      <a:pPr marL="0" marR="0" lvl="0" indent="0" algn="ctr" defTabSz="914400" rtl="0" eaLnBrk="1" fontAlgn="auto" latinLnBrk="0" hangingPunct="1">
                        <a:lnSpc>
                          <a:spcPct val="120000"/>
                        </a:lnSpc>
                        <a:spcBef>
                          <a:spcPts val="0"/>
                        </a:spcBef>
                        <a:spcAft>
                          <a:spcPts val="0"/>
                        </a:spcAft>
                        <a:buClrTx/>
                        <a:buSzTx/>
                        <a:buFont typeface="+mj-lt"/>
                        <a:buNone/>
                        <a:defRPr/>
                      </a:pPr>
                      <a:endParaRPr lang="en-US" altLang="zh-CN" sz="1300" kern="100" dirty="0">
                        <a:effectLst/>
                      </a:endParaRPr>
                    </a:p>
                  </a:txBody>
                  <a:tcPr marL="25400" marR="25400" marT="6350" marB="6350" anchor="ctr"/>
                </a:tc>
                <a:tc>
                  <a:txBody>
                    <a:bodyPr/>
                    <a:lstStyle/>
                    <a:p>
                      <a:pPr indent="0" algn="ctr">
                        <a:lnSpc>
                          <a:spcPct val="120000"/>
                        </a:lnSpc>
                        <a:buFont typeface="+mj-lt"/>
                        <a:buAutoNum type="arabicPeriod"/>
                      </a:pPr>
                      <a:endParaRPr lang="en-US" altLang="zh-CN" sz="1300" kern="100" dirty="0">
                        <a:effectLst/>
                      </a:endParaRPr>
                    </a:p>
                  </a:txBody>
                  <a:tcPr marL="25400" marR="25400" marT="6350" marB="6350" anchor="ctr"/>
                </a:tc>
              </a:tr>
            </a:tbl>
          </a:graphicData>
        </a:graphic>
      </p:graphicFrame>
      <p:grpSp>
        <p:nvGrpSpPr>
          <p:cNvPr id="6" name="组合 5"/>
          <p:cNvGrpSpPr/>
          <p:nvPr/>
        </p:nvGrpSpPr>
        <p:grpSpPr>
          <a:xfrm>
            <a:off x="9747456" y="239132"/>
            <a:ext cx="2122194" cy="758825"/>
            <a:chOff x="1171867" y="1885113"/>
            <a:chExt cx="2122194" cy="758825"/>
          </a:xfrm>
        </p:grpSpPr>
        <p:sp>
          <p:nvSpPr>
            <p:cNvPr id="7" name="矩形: 圆角 81"/>
            <p:cNvSpPr/>
            <p:nvPr/>
          </p:nvSpPr>
          <p:spPr>
            <a:xfrm>
              <a:off x="1171867" y="1885113"/>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8" name="图形 7" descr="运行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71632" y="1936476"/>
              <a:ext cx="657451" cy="657451"/>
            </a:xfrm>
            <a:prstGeom prst="rect">
              <a:avLst/>
            </a:prstGeom>
          </p:spPr>
        </p:pic>
        <p:sp>
          <p:nvSpPr>
            <p:cNvPr id="9" name="文本框 8"/>
            <p:cNvSpPr txBox="1"/>
            <p:nvPr/>
          </p:nvSpPr>
          <p:spPr>
            <a:xfrm>
              <a:off x="2125732" y="2032494"/>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sp>
        <p:nvSpPr>
          <p:cNvPr id="10" name="文本框 9"/>
          <p:cNvSpPr txBox="1"/>
          <p:nvPr/>
        </p:nvSpPr>
        <p:spPr>
          <a:xfrm>
            <a:off x="2496820" y="3946525"/>
            <a:ext cx="2491105" cy="2861310"/>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defRPr/>
            </a:pPr>
            <a:r>
              <a:rPr kumimoji="0" lang="en-US" altLang="zh-CN"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、“瑞星保”</a:t>
            </a:r>
            <a:endParaRPr kumimoji="0" lang="en-US" altLang="zh-CN"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R="0" lvl="0" algn="l" defTabSz="914400" rtl="0" eaLnBrk="1" fontAlgn="auto" latinLnBrk="0" hangingPunct="1">
              <a:lnSpc>
                <a:spcPct val="150000"/>
              </a:lnSpc>
              <a:spcBef>
                <a:spcPts val="0"/>
              </a:spcBef>
              <a:spcAft>
                <a:spcPts val="0"/>
              </a:spcAft>
              <a:buClrTx/>
              <a:buSzTx/>
              <a:defRPr/>
            </a:pPr>
            <a:r>
              <a:rPr kumimoji="0" lang="zh-CN" altLang="en-US"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全生命</a:t>
            </a:r>
            <a:r>
              <a:rPr lang="zh-CN" altLang="en-US" sz="1200" b="1" kern="100" dirty="0">
                <a:solidFill>
                  <a:srgbClr val="48AFC8"/>
                </a:solidFill>
                <a:latin typeface="微软雅黑" panose="020B0503020204020204" pitchFamily="34" charset="-122"/>
                <a:ea typeface="微软雅黑" panose="020B0503020204020204" pitchFamily="34" charset="-122"/>
                <a:cs typeface="微软雅黑" panose="020B0503020204020204" pitchFamily="34" charset="-122"/>
              </a:rPr>
              <a:t>周期</a:t>
            </a:r>
            <a:r>
              <a:rPr kumimoji="0" lang="zh-CN" altLang="en-US"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健康管理</a:t>
            </a:r>
            <a:endParaRPr lang="en-US" altLang="zh-CN" sz="1200" b="1" kern="100" dirty="0">
              <a:solidFill>
                <a:srgbClr val="48AFC8"/>
              </a:solidFill>
              <a:latin typeface="微软雅黑" panose="020B0503020204020204" pitchFamily="34" charset="-122"/>
              <a:ea typeface="微软雅黑" panose="020B0503020204020204" pitchFamily="34" charset="-122"/>
              <a:cs typeface="微软雅黑" panose="020B0503020204020204" pitchFamily="34" charset="-122"/>
            </a:endParaRPr>
          </a:p>
          <a:p>
            <a:pPr marR="0" lvl="0" algn="l" defTabSz="914400" rtl="0" eaLnBrk="1" fontAlgn="auto" latinLnBrk="0" hangingPunct="1">
              <a:lnSpc>
                <a:spcPct val="150000"/>
              </a:lnSpc>
              <a:spcBef>
                <a:spcPts val="0"/>
              </a:spcBef>
              <a:spcAft>
                <a:spcPts val="0"/>
              </a:spcAft>
              <a:buClrTx/>
              <a:buSzTx/>
              <a:defRPr/>
            </a:pPr>
            <a:r>
              <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）查看和维护健康档案</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R="0" lvl="0" algn="l" defTabSz="914400" rtl="0" eaLnBrk="1" fontAlgn="auto" latinLnBrk="0" hangingPunct="1">
              <a:lnSpc>
                <a:spcPct val="150000"/>
              </a:lnSpc>
              <a:spcBef>
                <a:spcPts val="0"/>
              </a:spcBef>
              <a:spcAft>
                <a:spcPts val="0"/>
              </a:spcAft>
              <a:buClrTx/>
              <a:buSzTx/>
              <a:defRPr/>
            </a:pPr>
            <a:r>
              <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上传体检报告</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R="0" lvl="0" algn="l" defTabSz="914400" rtl="0" eaLnBrk="1" fontAlgn="auto" latinLnBrk="0" hangingPunct="1">
              <a:lnSpc>
                <a:spcPct val="150000"/>
              </a:lnSpc>
              <a:spcBef>
                <a:spcPts val="0"/>
              </a:spcBef>
              <a:spcAft>
                <a:spcPts val="0"/>
              </a:spcAft>
              <a:buClrTx/>
              <a:buSzTx/>
              <a:defRPr/>
            </a:pPr>
            <a:r>
              <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获取各类报告线上智能解读</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R="0" lvl="0" algn="l" defTabSz="914400" rtl="0" eaLnBrk="1" fontAlgn="auto" latinLnBrk="0" hangingPunct="1">
              <a:lnSpc>
                <a:spcPct val="150000"/>
              </a:lnSpc>
              <a:spcBef>
                <a:spcPts val="0"/>
              </a:spcBef>
              <a:spcAft>
                <a:spcPts val="0"/>
              </a:spcAft>
              <a:buClrTx/>
              <a:buSzTx/>
              <a:defRPr/>
            </a:pPr>
            <a:r>
              <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参加日常健康管理</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）定制体重管理计划</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）查看家人健康档案</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）参加保额维护健康管理</a:t>
            </a:r>
            <a:endPar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）获取专病管理计划</a:t>
            </a:r>
            <a:endPar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4987925" y="4092575"/>
            <a:ext cx="2933700" cy="2030095"/>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defRPr/>
            </a:pPr>
            <a:r>
              <a:rPr kumimoji="0" lang="en-US" altLang="zh-CN"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、就医指导：</a:t>
            </a:r>
            <a:endParaRPr kumimoji="0" lang="en-US" altLang="zh-CN"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）瑞金医院线上报告解读</a:t>
            </a:r>
            <a:endPar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）瑞金医院线上就医指导</a:t>
            </a:r>
            <a:endPar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）瑞金医院线上就医指导（普通部）</a:t>
            </a:r>
            <a:endPar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）瑞金医院线下就医指导（国际部）</a:t>
            </a:r>
            <a:endPar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）瑞金医院线上大病就医指导</a:t>
            </a:r>
            <a:endParaRPr kumimoji="0" lang="en-US" altLang="zh-CN"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lang="en-US" altLang="zh-CN" sz="1200" kern="100" dirty="0">
                <a:solidFill>
                  <a:srgbClr val="E7E6E6">
                    <a:lumMod val="25000"/>
                  </a:srgbClr>
                </a:solidFill>
                <a:latin typeface="微软雅黑" panose="020B0503020204020204" pitchFamily="34" charset="-122"/>
                <a:ea typeface="微软雅黑" panose="020B0503020204020204" pitchFamily="34" charset="-122"/>
                <a:cs typeface="微软雅黑" panose="020B0503020204020204" pitchFamily="34" charset="-122"/>
              </a:rPr>
              <a:t>6</a:t>
            </a:r>
            <a:r>
              <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）瑞金医院线下大病就医指导</a:t>
            </a:r>
            <a:endParaRPr kumimoji="0" lang="zh-CN" altLang="en-US" sz="1200" b="0" u="none" strike="noStrike" kern="1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987290" y="6092825"/>
            <a:ext cx="2934335" cy="36830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 typeface="+mj-lt"/>
              <a:buNone/>
              <a:defRPr/>
            </a:pPr>
            <a:r>
              <a:rPr kumimoji="0" lang="en-US" altLang="zh-CN"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   </a:t>
            </a:r>
            <a:r>
              <a:rPr kumimoji="0" lang="zh-CN" altLang="en-US" sz="1200" b="1" u="none" strike="noStrike" kern="100" cap="none" spc="0" normalizeH="0" baseline="0" noProof="0" dirty="0">
                <a:ln>
                  <a:noFill/>
                </a:ln>
                <a:solidFill>
                  <a:srgbClr val="48AFC8"/>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健康商城：</a:t>
            </a:r>
            <a:r>
              <a:rPr kumimoji="0" lang="zh-CN" altLang="en-US" sz="1200" b="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可使用医疗账户直结报销</a:t>
            </a:r>
            <a:endParaRPr kumimoji="0" lang="zh-CN" altLang="en-US" sz="1200" b="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050036" y="4092688"/>
            <a:ext cx="2130777" cy="2001830"/>
          </a:xfrm>
          <a:prstGeom prst="rect">
            <a:avLst/>
          </a:prstGeom>
          <a:noFill/>
        </p:spPr>
        <p:txBody>
          <a:bodyPr wrap="square">
            <a:spAutoFit/>
          </a:bodyPr>
          <a:lstStyle/>
          <a:p>
            <a:pPr marL="228600" indent="-228600" algn="l">
              <a:lnSpc>
                <a:spcPct val="150000"/>
              </a:lnSpc>
              <a:buFont typeface="+mj-lt"/>
              <a:buAutoNum type="arabicPeriod"/>
            </a:pPr>
            <a:r>
              <a:rPr lang="zh-CN" altLang="en-US" sz="1200" b="1" kern="100" dirty="0">
                <a:solidFill>
                  <a:srgbClr val="48AFC8"/>
                </a:solidFill>
                <a:effectLst/>
              </a:rPr>
              <a:t>“华星保”</a:t>
            </a:r>
            <a:endParaRPr lang="en-US" altLang="zh-CN" sz="1200" b="1" kern="100" dirty="0">
              <a:solidFill>
                <a:srgbClr val="48AFC8"/>
              </a:solidFill>
              <a:effectLst/>
            </a:endParaRPr>
          </a:p>
          <a:p>
            <a:pPr algn="l">
              <a:lnSpc>
                <a:spcPct val="150000"/>
              </a:lnSpc>
            </a:pPr>
            <a:r>
              <a:rPr lang="zh-CN" altLang="en-US" sz="1200" b="1" kern="100" dirty="0">
                <a:solidFill>
                  <a:srgbClr val="48AFC8"/>
                </a:solidFill>
                <a:effectLst/>
              </a:rPr>
              <a:t>全生命周期健康管理</a:t>
            </a:r>
            <a:endParaRPr lang="en-US" altLang="zh-CN" sz="1200" b="1" kern="100" dirty="0">
              <a:solidFill>
                <a:srgbClr val="48AFC8"/>
              </a:solidFill>
            </a:endParaRPr>
          </a:p>
          <a:p>
            <a:pPr algn="l">
              <a:lnSpc>
                <a:spcPct val="150000"/>
              </a:lnSpc>
            </a:pPr>
            <a:r>
              <a:rPr lang="en-US" altLang="zh-CN" sz="1200" kern="100" dirty="0">
                <a:solidFill>
                  <a:schemeClr val="bg2">
                    <a:lumMod val="25000"/>
                  </a:schemeClr>
                </a:solidFill>
                <a:effectLst/>
              </a:rPr>
              <a:t>1</a:t>
            </a:r>
            <a:r>
              <a:rPr lang="zh-CN" altLang="en-US" sz="1200" kern="100" dirty="0">
                <a:solidFill>
                  <a:schemeClr val="bg2">
                    <a:lumMod val="25000"/>
                  </a:schemeClr>
                </a:solidFill>
                <a:effectLst/>
              </a:rPr>
              <a:t>）体检报告解读</a:t>
            </a:r>
            <a:endParaRPr lang="en-US" altLang="zh-CN" sz="1200" kern="100" dirty="0">
              <a:solidFill>
                <a:schemeClr val="bg2">
                  <a:lumMod val="25000"/>
                </a:schemeClr>
              </a:solidFill>
            </a:endParaRPr>
          </a:p>
          <a:p>
            <a:pPr algn="l">
              <a:lnSpc>
                <a:spcPct val="150000"/>
              </a:lnSpc>
            </a:pPr>
            <a:r>
              <a:rPr lang="en-US" altLang="zh-CN" sz="1200" kern="100" dirty="0">
                <a:solidFill>
                  <a:schemeClr val="bg2">
                    <a:lumMod val="25000"/>
                  </a:schemeClr>
                </a:solidFill>
                <a:effectLst/>
              </a:rPr>
              <a:t>2</a:t>
            </a:r>
            <a:r>
              <a:rPr lang="zh-CN" altLang="en-US" sz="1200" kern="100" dirty="0">
                <a:solidFill>
                  <a:schemeClr val="bg2">
                    <a:lumMod val="25000"/>
                  </a:schemeClr>
                </a:solidFill>
                <a:effectLst/>
              </a:rPr>
              <a:t>）</a:t>
            </a:r>
            <a:r>
              <a:rPr lang="zh-CN" altLang="en-US" sz="1200" kern="100" dirty="0">
                <a:solidFill>
                  <a:schemeClr val="bg2">
                    <a:lumMod val="25000"/>
                  </a:schemeClr>
                </a:solidFill>
              </a:rPr>
              <a:t>专属健康档案建立</a:t>
            </a:r>
            <a:endParaRPr lang="en-US" altLang="zh-CN" sz="1200" kern="100" dirty="0">
              <a:solidFill>
                <a:schemeClr val="bg2">
                  <a:lumMod val="25000"/>
                </a:schemeClr>
              </a:solidFill>
            </a:endParaRPr>
          </a:p>
          <a:p>
            <a:pPr algn="l">
              <a:lnSpc>
                <a:spcPct val="150000"/>
              </a:lnSpc>
            </a:pPr>
            <a:r>
              <a:rPr lang="en-US" altLang="zh-CN" sz="1200" kern="100" dirty="0">
                <a:solidFill>
                  <a:schemeClr val="bg2">
                    <a:lumMod val="25000"/>
                  </a:schemeClr>
                </a:solidFill>
                <a:effectLst/>
              </a:rPr>
              <a:t>3</a:t>
            </a:r>
            <a:r>
              <a:rPr lang="zh-CN" altLang="en-US" sz="1200" kern="100" dirty="0">
                <a:solidFill>
                  <a:schemeClr val="bg2">
                    <a:lumMod val="25000"/>
                  </a:schemeClr>
                </a:solidFill>
                <a:effectLst/>
              </a:rPr>
              <a:t>）线上健康咨询服务</a:t>
            </a:r>
            <a:endParaRPr lang="en-US" altLang="zh-CN" sz="1200" kern="100" dirty="0">
              <a:solidFill>
                <a:schemeClr val="bg2">
                  <a:lumMod val="25000"/>
                </a:schemeClr>
              </a:solidFill>
            </a:endParaRPr>
          </a:p>
          <a:p>
            <a:pPr algn="l">
              <a:lnSpc>
                <a:spcPct val="150000"/>
              </a:lnSpc>
            </a:pPr>
            <a:r>
              <a:rPr lang="en-US" altLang="zh-CN" sz="1200" kern="100" dirty="0">
                <a:solidFill>
                  <a:schemeClr val="bg2">
                    <a:lumMod val="25000"/>
                  </a:schemeClr>
                </a:solidFill>
                <a:effectLst/>
              </a:rPr>
              <a:t>4</a:t>
            </a:r>
            <a:r>
              <a:rPr lang="zh-CN" altLang="en-US" sz="1200" kern="100" dirty="0">
                <a:solidFill>
                  <a:schemeClr val="bg2">
                    <a:lumMod val="25000"/>
                  </a:schemeClr>
                </a:solidFill>
                <a:effectLst/>
              </a:rPr>
              <a:t>）健康评估及改善建议</a:t>
            </a:r>
            <a:endParaRPr lang="en-US" altLang="zh-CN" sz="1200" kern="100" dirty="0">
              <a:solidFill>
                <a:schemeClr val="bg2">
                  <a:lumMod val="25000"/>
                </a:schemeClr>
              </a:solidFill>
            </a:endParaRPr>
          </a:p>
          <a:p>
            <a:pPr algn="l">
              <a:lnSpc>
                <a:spcPct val="150000"/>
              </a:lnSpc>
            </a:pPr>
            <a:r>
              <a:rPr lang="en-US" altLang="zh-CN" sz="1200" kern="100" dirty="0">
                <a:solidFill>
                  <a:schemeClr val="bg2">
                    <a:lumMod val="25000"/>
                  </a:schemeClr>
                </a:solidFill>
                <a:effectLst/>
              </a:rPr>
              <a:t>5</a:t>
            </a:r>
            <a:r>
              <a:rPr lang="zh-CN" altLang="en-US" sz="1200" kern="100" dirty="0">
                <a:solidFill>
                  <a:schemeClr val="bg2">
                    <a:lumMod val="25000"/>
                  </a:schemeClr>
                </a:solidFill>
                <a:effectLst/>
              </a:rPr>
              <a:t>）健康学堂（科普）</a:t>
            </a:r>
            <a:endParaRPr lang="en-US" altLang="zh-CN" sz="1200" kern="100" dirty="0">
              <a:solidFill>
                <a:schemeClr val="bg2">
                  <a:lumMod val="25000"/>
                </a:schemeClr>
              </a:solidFill>
              <a:effectLst/>
            </a:endParaRPr>
          </a:p>
        </p:txBody>
      </p:sp>
      <p:sp>
        <p:nvSpPr>
          <p:cNvPr id="18" name="文本框 17"/>
          <p:cNvSpPr txBox="1"/>
          <p:nvPr/>
        </p:nvSpPr>
        <p:spPr>
          <a:xfrm>
            <a:off x="8076477" y="6151411"/>
            <a:ext cx="3306829" cy="339837"/>
          </a:xfrm>
          <a:prstGeom prst="rect">
            <a:avLst/>
          </a:prstGeom>
          <a:noFill/>
        </p:spPr>
        <p:txBody>
          <a:bodyPr wrap="square">
            <a:spAutoFit/>
          </a:bodyPr>
          <a:lstStyle/>
          <a:p>
            <a:pPr algn="l">
              <a:lnSpc>
                <a:spcPct val="150000"/>
              </a:lnSpc>
            </a:pPr>
            <a:r>
              <a:rPr lang="en-US" altLang="zh-CN" sz="1200" b="1" kern="100" dirty="0">
                <a:solidFill>
                  <a:srgbClr val="48AFC8"/>
                </a:solidFill>
              </a:rPr>
              <a:t>3</a:t>
            </a:r>
            <a:r>
              <a:rPr lang="zh-CN" altLang="en-US" sz="1200" b="1" kern="100" dirty="0">
                <a:solidFill>
                  <a:srgbClr val="48AFC8"/>
                </a:solidFill>
              </a:rPr>
              <a:t>、</a:t>
            </a:r>
            <a:r>
              <a:rPr lang="zh-CN" altLang="en-US" sz="1200" b="1" kern="100" dirty="0">
                <a:solidFill>
                  <a:srgbClr val="48AFC8"/>
                </a:solidFill>
                <a:effectLst/>
              </a:rPr>
              <a:t>健康商城：</a:t>
            </a:r>
            <a:r>
              <a:rPr lang="zh-CN" altLang="en-US" sz="1200" kern="100" dirty="0">
                <a:solidFill>
                  <a:schemeClr val="tx1"/>
                </a:solidFill>
                <a:effectLst/>
              </a:rPr>
              <a:t>可使用医疗账户直结报销</a:t>
            </a:r>
            <a:endParaRPr lang="en-US" altLang="zh-CN" sz="1200" kern="100" dirty="0">
              <a:solidFill>
                <a:schemeClr val="bg2">
                  <a:lumMod val="25000"/>
                </a:schemeClr>
              </a:solidFill>
              <a:effectLst/>
              <a:latin typeface="+mn-ea"/>
              <a:ea typeface="+mn-ea"/>
              <a:cs typeface="Times New Roman" panose="02020603050405020304" pitchFamily="18" charset="0"/>
            </a:endParaRPr>
          </a:p>
        </p:txBody>
      </p:sp>
      <p:sp>
        <p:nvSpPr>
          <p:cNvPr id="19" name="灯片编号占位符 18"/>
          <p:cNvSpPr>
            <a:spLocks noGrp="1"/>
          </p:cNvSpPr>
          <p:nvPr>
            <p:ph type="sldNum" sz="quarter" idx="12"/>
          </p:nvPr>
        </p:nvSpPr>
        <p:spPr>
          <a:xfrm>
            <a:off x="9333651" y="6482710"/>
            <a:ext cx="2743200" cy="365125"/>
          </a:xfrm>
        </p:spPr>
        <p:txBody>
          <a:bodyPr/>
          <a:lstStyle/>
          <a:p>
            <a:fld id="{565CE74E-AB26-4998-AD42-012C4C1AD076}" type="slidenum">
              <a:rPr lang="zh-CN" altLang="en-US" smtClean="0"/>
            </a:fld>
            <a:endParaRPr lang="zh-CN" altLang="en-US" dirty="0"/>
          </a:p>
        </p:txBody>
      </p:sp>
      <p:sp>
        <p:nvSpPr>
          <p:cNvPr id="4" name="文本框 3"/>
          <p:cNvSpPr txBox="1"/>
          <p:nvPr/>
        </p:nvSpPr>
        <p:spPr>
          <a:xfrm>
            <a:off x="10046757" y="4092629"/>
            <a:ext cx="1880643" cy="1724831"/>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Tx/>
              <a:buSzTx/>
              <a:defRPr/>
            </a:pPr>
            <a:r>
              <a:rPr kumimoji="0" lang="en-US" altLang="zh-CN" sz="1200" b="1" u="none" strike="noStrike" kern="100" cap="none" spc="0" normalizeH="0" baseline="0" noProof="0" dirty="0">
                <a:ln>
                  <a:noFill/>
                </a:ln>
                <a:solidFill>
                  <a:srgbClr val="48AFC8"/>
                </a:solidFill>
                <a:effectLst/>
                <a:uLnTx/>
                <a:uFillTx/>
              </a:rPr>
              <a:t>2</a:t>
            </a:r>
            <a:r>
              <a:rPr kumimoji="0" lang="zh-CN" altLang="en-US" sz="1200" b="1" u="none" strike="noStrike" kern="100" cap="none" spc="0" normalizeH="0" baseline="0" noProof="0" dirty="0">
                <a:ln>
                  <a:noFill/>
                </a:ln>
                <a:solidFill>
                  <a:srgbClr val="48AFC8"/>
                </a:solidFill>
                <a:effectLst/>
                <a:uLnTx/>
                <a:uFillTx/>
              </a:rPr>
              <a:t>、线下服务：</a:t>
            </a:r>
            <a:endParaRPr kumimoji="0" lang="en-US" altLang="zh-CN" sz="1200" b="1" u="none" strike="noStrike" kern="100" cap="none" spc="0" normalizeH="0" baseline="0" noProof="0" dirty="0">
              <a:ln>
                <a:noFill/>
              </a:ln>
              <a:solidFill>
                <a:srgbClr val="48AFC8"/>
              </a:solidFill>
              <a:effectLst/>
              <a:uLnTx/>
              <a:uFillTx/>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kumimoji="0" lang="en-US" altLang="zh-CN" sz="1200" b="0" u="none" strike="noStrike" kern="100" cap="none" spc="0" normalizeH="0" baseline="0" noProof="0" dirty="0">
                <a:ln>
                  <a:noFill/>
                </a:ln>
                <a:solidFill>
                  <a:srgbClr val="E7E6E6">
                    <a:lumMod val="25000"/>
                  </a:srgbClr>
                </a:solidFill>
                <a:effectLst/>
                <a:uLnTx/>
                <a:uFillTx/>
              </a:rPr>
              <a:t>1</a:t>
            </a:r>
            <a:r>
              <a:rPr kumimoji="0" lang="zh-CN" altLang="en-US" sz="1200" b="0" u="none" strike="noStrike" kern="100" cap="none" spc="0" normalizeH="0" baseline="0" noProof="0" dirty="0">
                <a:ln>
                  <a:noFill/>
                </a:ln>
                <a:solidFill>
                  <a:srgbClr val="E7E6E6">
                    <a:lumMod val="25000"/>
                  </a:srgbClr>
                </a:solidFill>
                <a:effectLst/>
                <a:uLnTx/>
                <a:uFillTx/>
              </a:rPr>
              <a:t>）</a:t>
            </a:r>
            <a:r>
              <a:rPr lang="zh-CN" altLang="en-US" sz="1200" kern="100" dirty="0">
                <a:solidFill>
                  <a:srgbClr val="E7E6E6">
                    <a:lumMod val="25000"/>
                  </a:srgbClr>
                </a:solidFill>
              </a:rPr>
              <a:t>一般门诊预约</a:t>
            </a:r>
            <a:endParaRPr kumimoji="0" lang="en-US" altLang="zh-CN" sz="1200" b="0" u="none" strike="noStrike" kern="100" cap="none" spc="0" normalizeH="0" baseline="0" noProof="0" dirty="0">
              <a:ln>
                <a:noFill/>
              </a:ln>
              <a:solidFill>
                <a:srgbClr val="E7E6E6">
                  <a:lumMod val="25000"/>
                </a:srgbClr>
              </a:solidFill>
              <a:effectLst/>
              <a:uLnTx/>
              <a:uFillTx/>
            </a:endParaRPr>
          </a:p>
          <a:p>
            <a:pPr lvl="0">
              <a:lnSpc>
                <a:spcPct val="150000"/>
              </a:lnSpc>
              <a:defRPr/>
            </a:pPr>
            <a:r>
              <a:rPr lang="en-US" altLang="zh-CN" sz="1200" kern="100" dirty="0">
                <a:solidFill>
                  <a:srgbClr val="E7E6E6">
                    <a:lumMod val="25000"/>
                  </a:srgbClr>
                </a:solidFill>
              </a:rPr>
              <a:t>2</a:t>
            </a:r>
            <a:r>
              <a:rPr lang="zh-CN" altLang="en-US" sz="1200" kern="100" dirty="0">
                <a:solidFill>
                  <a:srgbClr val="E7E6E6">
                    <a:lumMod val="25000"/>
                  </a:srgbClr>
                </a:solidFill>
              </a:rPr>
              <a:t>）专家门诊预约</a:t>
            </a:r>
            <a:endParaRPr lang="en-US" altLang="zh-CN" sz="1200" kern="100" dirty="0">
              <a:solidFill>
                <a:srgbClr val="E7E6E6">
                  <a:lumMod val="25000"/>
                </a:srgbClr>
              </a:solidFill>
            </a:endParaRPr>
          </a:p>
          <a:p>
            <a:pPr lvl="0">
              <a:lnSpc>
                <a:spcPct val="150000"/>
              </a:lnSpc>
              <a:defRPr/>
            </a:pPr>
            <a:r>
              <a:rPr lang="en-US" altLang="zh-CN" sz="1200" kern="100" dirty="0">
                <a:solidFill>
                  <a:srgbClr val="E7E6E6">
                    <a:lumMod val="25000"/>
                  </a:srgbClr>
                </a:solidFill>
              </a:rPr>
              <a:t>3</a:t>
            </a:r>
            <a:r>
              <a:rPr kumimoji="0" lang="zh-CN" altLang="en-US" sz="1200" b="0" u="none" strike="noStrike" kern="100" cap="none" spc="0" normalizeH="0" baseline="0" noProof="0" dirty="0">
                <a:ln>
                  <a:noFill/>
                </a:ln>
                <a:solidFill>
                  <a:srgbClr val="E7E6E6">
                    <a:lumMod val="25000"/>
                  </a:srgbClr>
                </a:solidFill>
                <a:effectLst/>
                <a:uLnTx/>
                <a:uFillTx/>
              </a:rPr>
              <a:t>）就医陪诊</a:t>
            </a:r>
            <a:endParaRPr kumimoji="0" lang="en-US" altLang="zh-CN" sz="1200" b="0" u="none" strike="noStrike" kern="100" cap="none" spc="0" normalizeH="0" baseline="0" noProof="0" dirty="0">
              <a:ln>
                <a:noFill/>
              </a:ln>
              <a:solidFill>
                <a:srgbClr val="E7E6E6">
                  <a:lumMod val="25000"/>
                </a:srgbClr>
              </a:solidFill>
              <a:effectLst/>
              <a:uLnTx/>
              <a:uFillTx/>
            </a:endParaRPr>
          </a:p>
          <a:p>
            <a:pPr lvl="0">
              <a:lnSpc>
                <a:spcPct val="150000"/>
              </a:lnSpc>
              <a:defRPr/>
            </a:pPr>
            <a:r>
              <a:rPr lang="en-US" altLang="zh-CN" sz="1200" kern="100" dirty="0">
                <a:solidFill>
                  <a:srgbClr val="E7E6E6">
                    <a:lumMod val="25000"/>
                  </a:srgbClr>
                </a:solidFill>
              </a:rPr>
              <a:t>4</a:t>
            </a:r>
            <a:r>
              <a:rPr kumimoji="0" lang="zh-CN" altLang="en-US" sz="1200" b="0" u="none" strike="noStrike" kern="100" cap="none" spc="0" normalizeH="0" baseline="0" noProof="0" dirty="0">
                <a:ln>
                  <a:noFill/>
                </a:ln>
                <a:solidFill>
                  <a:srgbClr val="E7E6E6">
                    <a:lumMod val="25000"/>
                  </a:srgbClr>
                </a:solidFill>
                <a:effectLst/>
                <a:uLnTx/>
                <a:uFillTx/>
              </a:rPr>
              <a:t>）住院加速服务（专家）</a:t>
            </a:r>
            <a:endParaRPr kumimoji="0" lang="en-US" altLang="zh-CN" sz="1200" b="0" u="none" strike="noStrike" kern="100" cap="none" spc="0" normalizeH="0" baseline="0" noProof="0" dirty="0">
              <a:ln>
                <a:noFill/>
              </a:ln>
              <a:solidFill>
                <a:srgbClr val="E7E6E6">
                  <a:lumMod val="25000"/>
                </a:srgbClr>
              </a:solidFill>
              <a:effectLst/>
              <a:uLnTx/>
              <a:uFillTx/>
            </a:endParaRPr>
          </a:p>
          <a:p>
            <a:pPr marL="0" marR="0" lvl="0" indent="0" algn="l" defTabSz="914400" rtl="0" eaLnBrk="1" fontAlgn="auto" latinLnBrk="0" hangingPunct="1">
              <a:lnSpc>
                <a:spcPct val="150000"/>
              </a:lnSpc>
              <a:spcBef>
                <a:spcPts val="0"/>
              </a:spcBef>
              <a:spcAft>
                <a:spcPts val="0"/>
              </a:spcAft>
              <a:buClrTx/>
              <a:buSzTx/>
              <a:buFont typeface="+mj-lt"/>
              <a:buNone/>
              <a:defRPr/>
            </a:pPr>
            <a:r>
              <a:rPr lang="en-US" altLang="zh-CN" sz="1200" kern="100" dirty="0">
                <a:solidFill>
                  <a:srgbClr val="E7E6E6">
                    <a:lumMod val="25000"/>
                  </a:srgbClr>
                </a:solidFill>
              </a:rPr>
              <a:t>5</a:t>
            </a:r>
            <a:r>
              <a:rPr kumimoji="0" lang="zh-CN" altLang="en-US" sz="1200" b="0" u="none" strike="noStrike" kern="100" cap="none" spc="0" normalizeH="0" baseline="0" noProof="0" dirty="0">
                <a:ln>
                  <a:noFill/>
                </a:ln>
                <a:solidFill>
                  <a:srgbClr val="E7E6E6">
                    <a:lumMod val="25000"/>
                  </a:srgbClr>
                </a:solidFill>
                <a:effectLst/>
                <a:uLnTx/>
                <a:uFillTx/>
              </a:rPr>
              <a:t>）国内多学科会诊</a:t>
            </a:r>
            <a:endParaRPr kumimoji="0" lang="en-US" altLang="zh-CN" sz="1200" b="0" u="none" strike="noStrike" kern="100" cap="none" spc="0" normalizeH="0" baseline="0" noProof="0" dirty="0">
              <a:ln>
                <a:noFill/>
              </a:ln>
              <a:solidFill>
                <a:srgbClr val="E7E6E6">
                  <a:lumMod val="25000"/>
                </a:srgbClr>
              </a:solidFill>
              <a:effectLst/>
              <a:uLnTx/>
              <a:uFillTx/>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254633" y="747395"/>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附：瑞星保重大疾病保障计划</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11" name="直接连接符 10"/>
          <p:cNvCxnSpPr/>
          <p:nvPr>
            <p:custDataLst>
              <p:tags r:id="rId2"/>
            </p:custDataLst>
          </p:nvPr>
        </p:nvCxnSpPr>
        <p:spPr>
          <a:xfrm>
            <a:off x="309251" y="1224424"/>
            <a:ext cx="4091934"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22885" y="1389380"/>
            <a:ext cx="4251960" cy="4251960"/>
          </a:xfrm>
          <a:prstGeom prst="ellipse">
            <a:avLst/>
          </a:prstGeom>
          <a:noFill/>
          <a:ln w="28575" cmpd="dbl">
            <a:solidFill>
              <a:schemeClr val="bg1">
                <a:lumMod val="85000"/>
              </a:schemeClr>
            </a:solidFill>
            <a:prstDash val="sysDot"/>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cxnSp>
        <p:nvCxnSpPr>
          <p:cNvPr id="15" name="直接连接符 14"/>
          <p:cNvCxnSpPr/>
          <p:nvPr/>
        </p:nvCxnSpPr>
        <p:spPr>
          <a:xfrm>
            <a:off x="433070" y="6240463"/>
            <a:ext cx="11079480" cy="0"/>
          </a:xfrm>
          <a:prstGeom prst="line">
            <a:avLst/>
          </a:prstGeom>
          <a:ln w="1270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24" name="文本框 23"/>
          <p:cNvSpPr txBox="1"/>
          <p:nvPr/>
        </p:nvSpPr>
        <p:spPr>
          <a:xfrm>
            <a:off x="2604135" y="6063615"/>
            <a:ext cx="7620635" cy="398780"/>
          </a:xfrm>
          <a:prstGeom prst="rect">
            <a:avLst/>
          </a:prstGeom>
          <a:solidFill>
            <a:schemeClr val="bg1"/>
          </a:solidFill>
        </p:spPr>
        <p:txBody>
          <a:bodyPr wrap="square" rtlCol="0">
            <a:spAutoFit/>
          </a:bodyPr>
          <a:lstStyle/>
          <a:p>
            <a:pPr algn="ctr"/>
            <a:r>
              <a:rPr lang="zh-CN" altLang="en-US" sz="2000" b="1">
                <a:solidFill>
                  <a:schemeClr val="tx2">
                    <a:lumMod val="50000"/>
                  </a:schemeClr>
                </a:solidFill>
                <a:latin typeface="+mj-ea"/>
                <a:ea typeface="+mj-ea"/>
              </a:rPr>
              <a:t>瑞金医院携手复星联合健康保险</a:t>
            </a:r>
            <a:r>
              <a:rPr lang="en-US" altLang="zh-CN" sz="2000" b="1">
                <a:solidFill>
                  <a:schemeClr val="tx2">
                    <a:lumMod val="50000"/>
                  </a:schemeClr>
                </a:solidFill>
                <a:latin typeface="+mj-ea"/>
                <a:ea typeface="+mj-ea"/>
              </a:rPr>
              <a:t> </a:t>
            </a:r>
            <a:r>
              <a:rPr lang="zh-CN" altLang="en-US" sz="2000" b="1">
                <a:solidFill>
                  <a:schemeClr val="tx2">
                    <a:lumMod val="50000"/>
                  </a:schemeClr>
                </a:solidFill>
                <a:latin typeface="+mj-ea"/>
                <a:ea typeface="+mj-ea"/>
              </a:rPr>
              <a:t>守护您全生命周期健康人生</a:t>
            </a:r>
            <a:endParaRPr lang="zh-CN" altLang="en-US" sz="2000" b="1">
              <a:solidFill>
                <a:schemeClr val="tx2">
                  <a:lumMod val="50000"/>
                </a:schemeClr>
              </a:solidFill>
              <a:latin typeface="+mj-ea"/>
              <a:ea typeface="+mj-ea"/>
            </a:endParaRPr>
          </a:p>
        </p:txBody>
      </p:sp>
      <p:sp>
        <p:nvSpPr>
          <p:cNvPr id="27" name="圆角矩形 26"/>
          <p:cNvSpPr/>
          <p:nvPr>
            <p:custDataLst>
              <p:tags r:id="rId3"/>
            </p:custDataLst>
          </p:nvPr>
        </p:nvSpPr>
        <p:spPr>
          <a:xfrm>
            <a:off x="4799330"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早防</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sp>
        <p:nvSpPr>
          <p:cNvPr id="28" name="圆角矩形 27"/>
          <p:cNvSpPr/>
          <p:nvPr>
            <p:custDataLst>
              <p:tags r:id="rId4"/>
            </p:custDataLst>
          </p:nvPr>
        </p:nvSpPr>
        <p:spPr>
          <a:xfrm>
            <a:off x="5977255"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早筛</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sp>
        <p:nvSpPr>
          <p:cNvPr id="29" name="圆角矩形 28"/>
          <p:cNvSpPr/>
          <p:nvPr>
            <p:custDataLst>
              <p:tags r:id="rId5"/>
            </p:custDataLst>
          </p:nvPr>
        </p:nvSpPr>
        <p:spPr>
          <a:xfrm>
            <a:off x="7155180"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早诊</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sp>
        <p:nvSpPr>
          <p:cNvPr id="30" name="圆角矩形 29"/>
          <p:cNvSpPr/>
          <p:nvPr>
            <p:custDataLst>
              <p:tags r:id="rId6"/>
            </p:custDataLst>
          </p:nvPr>
        </p:nvSpPr>
        <p:spPr>
          <a:xfrm>
            <a:off x="8333105"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早治</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sp>
        <p:nvSpPr>
          <p:cNvPr id="31" name="圆角矩形 30"/>
          <p:cNvSpPr/>
          <p:nvPr>
            <p:custDataLst>
              <p:tags r:id="rId7"/>
            </p:custDataLst>
          </p:nvPr>
        </p:nvSpPr>
        <p:spPr>
          <a:xfrm>
            <a:off x="9511030"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早管</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4515" y="2135823"/>
            <a:ext cx="1534160" cy="2197735"/>
          </a:xfrm>
          <a:prstGeom prst="rect">
            <a:avLst/>
          </a:prstGeom>
        </p:spPr>
      </p:pic>
      <p:sp>
        <p:nvSpPr>
          <p:cNvPr id="46" name="文本框 45"/>
          <p:cNvSpPr txBox="1"/>
          <p:nvPr/>
        </p:nvSpPr>
        <p:spPr>
          <a:xfrm>
            <a:off x="8255" y="4290060"/>
            <a:ext cx="2326005" cy="829945"/>
          </a:xfrm>
          <a:prstGeom prst="rect">
            <a:avLst/>
          </a:prstGeom>
          <a:noFill/>
        </p:spPr>
        <p:txBody>
          <a:bodyPr wrap="square" rtlCol="0">
            <a:spAutoFit/>
          </a:bodyPr>
          <a:lstStyle/>
          <a:p>
            <a:pPr algn="ctr"/>
            <a:r>
              <a:rPr lang="en-US" altLang="zh-CN" sz="2400" b="1" i="1" dirty="0">
                <a:solidFill>
                  <a:schemeClr val="tx1">
                    <a:lumMod val="60000"/>
                    <a:lumOff val="40000"/>
                  </a:schemeClr>
                </a:solidFill>
                <a:latin typeface="Century Gothic" panose="020B0502020202020204" pitchFamily="34" charset="0"/>
                <a:cs typeface="Century Gothic" panose="020B0502020202020204" pitchFamily="34" charset="0"/>
                <a:sym typeface="+mn-ea"/>
              </a:rPr>
              <a:t>Lifecycle Management</a:t>
            </a:r>
            <a:endParaRPr lang="en-US" altLang="zh-CN" sz="2400" b="1" i="1">
              <a:solidFill>
                <a:schemeClr val="tx1">
                  <a:lumMod val="60000"/>
                  <a:lumOff val="40000"/>
                </a:schemeClr>
              </a:solidFill>
              <a:latin typeface="Century Gothic" panose="020B0502020202020204" pitchFamily="34" charset="0"/>
              <a:cs typeface="Century Gothic" panose="020B0502020202020204" pitchFamily="34" charset="0"/>
            </a:endParaRPr>
          </a:p>
        </p:txBody>
      </p:sp>
      <p:sp>
        <p:nvSpPr>
          <p:cNvPr id="47" name="圆角矩形 46"/>
          <p:cNvSpPr/>
          <p:nvPr>
            <p:custDataLst>
              <p:tags r:id="rId9"/>
            </p:custDataLst>
          </p:nvPr>
        </p:nvSpPr>
        <p:spPr>
          <a:xfrm>
            <a:off x="10688955" y="1604010"/>
            <a:ext cx="949960" cy="419100"/>
          </a:xfrm>
          <a:prstGeom prst="roundRect">
            <a:avLst>
              <a:gd name="adj" fmla="val 50000"/>
            </a:avLst>
          </a:prstGeom>
          <a:solidFill>
            <a:schemeClr val="accent3">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1920" tIns="60960" rIns="121920" bIns="60960" numCol="1" spcCol="0" rtlCol="0" fromWordArt="0" anchor="ctr" anchorCtr="0" forceAA="0" compatLnSpc="1">
            <a:noAutofit/>
          </a:bodyPr>
          <a:lstStyle/>
          <a:p>
            <a:pPr lvl="0" algn="ctr" defTabSz="914400">
              <a:spcBef>
                <a:spcPts val="0"/>
              </a:spcBef>
              <a:spcAft>
                <a:spcPts val="0"/>
              </a:spcAft>
              <a:buClrTx/>
              <a:buSzTx/>
              <a:buFontTx/>
              <a:defRPr/>
            </a:pPr>
            <a:r>
              <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rPr>
              <a:t>早康</a:t>
            </a:r>
            <a:endParaRPr lang="zh-CN" altLang="en-US" sz="1200" b="1" noProof="0">
              <a:ln>
                <a:noFill/>
              </a:ln>
              <a:solidFill>
                <a:srgbClr val="FFFFFF"/>
              </a:solidFill>
              <a:effectLst/>
              <a:uLnTx/>
              <a:uFillTx/>
              <a:latin typeface="微软雅黑" panose="020B0503020204020204" pitchFamily="34" charset="-122"/>
              <a:ea typeface="微软雅黑" panose="020B0503020204020204" pitchFamily="34" charset="-122"/>
              <a:sym typeface="+mn-ea"/>
            </a:endParaRPr>
          </a:p>
        </p:txBody>
      </p:sp>
      <p:sp>
        <p:nvSpPr>
          <p:cNvPr id="52" name="圆角矩形 51"/>
          <p:cNvSpPr/>
          <p:nvPr>
            <p:custDataLst>
              <p:tags r:id="rId10"/>
            </p:custDataLst>
          </p:nvPr>
        </p:nvSpPr>
        <p:spPr>
          <a:xfrm>
            <a:off x="9427845" y="2477135"/>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获取各类报告线上智能</a:t>
            </a:r>
            <a:endParaRPr lang="zh-CN" sz="1400" b="1">
              <a:highlight>
                <a:srgbClr val="000000">
                  <a:alpha val="0"/>
                </a:srgbClr>
              </a:highlight>
              <a:latin typeface="微软雅黑" panose="020B0503020204020204" pitchFamily="34" charset="-122"/>
              <a:ea typeface="微软雅黑" panose="020B0503020204020204" pitchFamily="34" charset="-122"/>
              <a:sym typeface="+mn-ea"/>
            </a:endParaRPr>
          </a:p>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解读</a:t>
            </a:r>
            <a:r>
              <a:rPr lang="zh-CN" sz="1000" b="1">
                <a:highlight>
                  <a:srgbClr val="000000">
                    <a:alpha val="0"/>
                  </a:srgbClr>
                </a:highlight>
                <a:latin typeface="微软雅黑" panose="020B0503020204020204" pitchFamily="34" charset="-122"/>
                <a:ea typeface="微软雅黑" panose="020B0503020204020204" pitchFamily="34" charset="-122"/>
                <a:sym typeface="+mn-ea"/>
              </a:rPr>
              <a:t>（体检报告、检查检验报告）</a:t>
            </a:r>
            <a:endParaRPr lang="zh-CN" sz="1000" b="1">
              <a:highlight>
                <a:srgbClr val="000000">
                  <a:alpha val="0"/>
                </a:srgbClr>
              </a:highlight>
              <a:latin typeface="微软雅黑" panose="020B0503020204020204" pitchFamily="34" charset="-122"/>
              <a:ea typeface="微软雅黑" panose="020B0503020204020204" pitchFamily="34" charset="-122"/>
              <a:sym typeface="+mn-ea"/>
            </a:endParaRPr>
          </a:p>
        </p:txBody>
      </p:sp>
      <p:sp>
        <p:nvSpPr>
          <p:cNvPr id="53" name="圆角矩形 52"/>
          <p:cNvSpPr/>
          <p:nvPr>
            <p:custDataLst>
              <p:tags r:id="rId11"/>
            </p:custDataLst>
          </p:nvPr>
        </p:nvSpPr>
        <p:spPr>
          <a:xfrm>
            <a:off x="4833620" y="2477135"/>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维护和查看健康档案</a:t>
            </a:r>
            <a:endParaRPr lang="zh-CN" altLang="en-US" sz="1400" b="1"/>
          </a:p>
        </p:txBody>
      </p:sp>
      <p:sp>
        <p:nvSpPr>
          <p:cNvPr id="54" name="圆角矩形 53"/>
          <p:cNvSpPr/>
          <p:nvPr>
            <p:custDataLst>
              <p:tags r:id="rId12"/>
            </p:custDataLst>
          </p:nvPr>
        </p:nvSpPr>
        <p:spPr>
          <a:xfrm>
            <a:off x="7134225" y="2477135"/>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上传体检报告</a:t>
            </a:r>
            <a:endParaRPr lang="zh-CN" sz="1400" b="1">
              <a:highlight>
                <a:srgbClr val="000000">
                  <a:alpha val="0"/>
                </a:srgbClr>
              </a:highlight>
              <a:latin typeface="微软雅黑" panose="020B0503020204020204" pitchFamily="34" charset="-122"/>
              <a:ea typeface="微软雅黑" panose="020B0503020204020204" pitchFamily="34" charset="-122"/>
            </a:endParaRPr>
          </a:p>
        </p:txBody>
      </p:sp>
      <p:sp>
        <p:nvSpPr>
          <p:cNvPr id="57" name="圆角矩形 56"/>
          <p:cNvSpPr/>
          <p:nvPr>
            <p:custDataLst>
              <p:tags r:id="rId13"/>
            </p:custDataLst>
          </p:nvPr>
        </p:nvSpPr>
        <p:spPr>
          <a:xfrm>
            <a:off x="9432925" y="3131820"/>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查看家人健康档案</a:t>
            </a:r>
            <a:endParaRPr lang="zh-CN" altLang="en-US" sz="1400" b="1"/>
          </a:p>
        </p:txBody>
      </p:sp>
      <p:sp>
        <p:nvSpPr>
          <p:cNvPr id="61" name="圆角矩形 60"/>
          <p:cNvSpPr/>
          <p:nvPr>
            <p:custDataLst>
              <p:tags r:id="rId14"/>
            </p:custDataLst>
          </p:nvPr>
        </p:nvSpPr>
        <p:spPr>
          <a:xfrm>
            <a:off x="4826635" y="3141980"/>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参加日常健康管理</a:t>
            </a:r>
            <a:endParaRPr lang="zh-CN" altLang="en-US" sz="1400" b="1"/>
          </a:p>
        </p:txBody>
      </p:sp>
      <p:sp>
        <p:nvSpPr>
          <p:cNvPr id="64" name="圆角矩形 63"/>
          <p:cNvSpPr/>
          <p:nvPr>
            <p:custDataLst>
              <p:tags r:id="rId15"/>
            </p:custDataLst>
          </p:nvPr>
        </p:nvSpPr>
        <p:spPr>
          <a:xfrm>
            <a:off x="7129780" y="3143250"/>
            <a:ext cx="222694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定制体重管理计划</a:t>
            </a:r>
            <a:endParaRPr lang="zh-CN" altLang="en-US" sz="1400" b="1"/>
          </a:p>
        </p:txBody>
      </p:sp>
      <p:sp>
        <p:nvSpPr>
          <p:cNvPr id="73" name="圆角矩形 72"/>
          <p:cNvSpPr/>
          <p:nvPr>
            <p:custDataLst>
              <p:tags r:id="rId16"/>
            </p:custDataLst>
          </p:nvPr>
        </p:nvSpPr>
        <p:spPr>
          <a:xfrm>
            <a:off x="8341360" y="3806825"/>
            <a:ext cx="332041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sz="1400" b="1">
                <a:highlight>
                  <a:srgbClr val="000000">
                    <a:alpha val="0"/>
                  </a:srgbClr>
                </a:highlight>
                <a:latin typeface="微软雅黑" panose="020B0503020204020204" pitchFamily="34" charset="-122"/>
                <a:ea typeface="微软雅黑" panose="020B0503020204020204" pitchFamily="34" charset="-122"/>
                <a:sym typeface="+mn-ea"/>
              </a:rPr>
              <a:t>获取专病管理计划</a:t>
            </a:r>
            <a:r>
              <a:rPr lang="zh-CN" sz="1000" b="1">
                <a:highlight>
                  <a:srgbClr val="000000">
                    <a:alpha val="0"/>
                  </a:srgbClr>
                </a:highlight>
                <a:latin typeface="微软雅黑" panose="020B0503020204020204" pitchFamily="34" charset="-122"/>
                <a:ea typeface="微软雅黑" panose="020B0503020204020204" pitchFamily="34" charset="-122"/>
                <a:sym typeface="+mn-ea"/>
              </a:rPr>
              <a:t>（仅限部分住院场景）</a:t>
            </a:r>
            <a:endParaRPr lang="zh-CN" altLang="en-US" sz="1000" b="1">
              <a:highlight>
                <a:srgbClr val="000000">
                  <a:alpha val="0"/>
                </a:srgbClr>
              </a:highlight>
              <a:latin typeface="微软雅黑" panose="020B0503020204020204" pitchFamily="34" charset="-122"/>
              <a:ea typeface="微软雅黑" panose="020B0503020204020204" pitchFamily="34" charset="-122"/>
              <a:sym typeface="+mn-ea"/>
            </a:endParaRPr>
          </a:p>
        </p:txBody>
      </p:sp>
      <p:sp>
        <p:nvSpPr>
          <p:cNvPr id="77" name="圆角矩形 76"/>
          <p:cNvSpPr/>
          <p:nvPr>
            <p:custDataLst>
              <p:tags r:id="rId17"/>
            </p:custDataLst>
          </p:nvPr>
        </p:nvSpPr>
        <p:spPr>
          <a:xfrm>
            <a:off x="4812665" y="3806825"/>
            <a:ext cx="3320415" cy="59817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altLang="en-US" sz="1400" b="1"/>
              <a:t>参加保额维护健康管理</a:t>
            </a:r>
            <a:endParaRPr lang="zh-CN" altLang="en-US" sz="1400" b="1"/>
          </a:p>
        </p:txBody>
      </p:sp>
      <p:cxnSp>
        <p:nvCxnSpPr>
          <p:cNvPr id="87" name="直接箭头连接符 86"/>
          <p:cNvCxnSpPr/>
          <p:nvPr/>
        </p:nvCxnSpPr>
        <p:spPr>
          <a:xfrm flipV="1">
            <a:off x="4649470" y="2352040"/>
            <a:ext cx="6985" cy="3489325"/>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sp>
        <p:nvSpPr>
          <p:cNvPr id="91" name="文本框 90"/>
          <p:cNvSpPr txBox="1"/>
          <p:nvPr/>
        </p:nvSpPr>
        <p:spPr>
          <a:xfrm>
            <a:off x="4852035" y="2183765"/>
            <a:ext cx="5223510" cy="275590"/>
          </a:xfrm>
          <a:prstGeom prst="rect">
            <a:avLst/>
          </a:prstGeom>
          <a:solidFill>
            <a:schemeClr val="bg1"/>
          </a:solidFill>
        </p:spPr>
        <p:txBody>
          <a:bodyPr wrap="square" rtlCol="0">
            <a:spAutoFit/>
          </a:bodyPr>
          <a:lstStyle/>
          <a:p>
            <a:pPr algn="l"/>
            <a:r>
              <a:rPr lang="en-US" altLang="zh-CN" sz="1200" b="1">
                <a:gradFill>
                  <a:gsLst>
                    <a:gs pos="0">
                      <a:schemeClr val="accent5">
                        <a:lumMod val="60000"/>
                        <a:lumOff val="40000"/>
                      </a:schemeClr>
                    </a:gs>
                    <a:gs pos="34000">
                      <a:srgbClr val="48B1CA"/>
                    </a:gs>
                  </a:gsLst>
                  <a:lin ang="5400000" scaled="0"/>
                </a:gradFill>
              </a:rPr>
              <a:t>1</a:t>
            </a:r>
            <a:r>
              <a:rPr lang="zh-CN" altLang="en-US" sz="1200" b="1">
                <a:gradFill>
                  <a:gsLst>
                    <a:gs pos="0">
                      <a:schemeClr val="accent5">
                        <a:lumMod val="60000"/>
                        <a:lumOff val="40000"/>
                      </a:schemeClr>
                    </a:gs>
                    <a:gs pos="34000">
                      <a:srgbClr val="48B1CA"/>
                    </a:gs>
                  </a:gsLst>
                  <a:lin ang="5400000" scaled="0"/>
                </a:gradFill>
              </a:rPr>
              <a:t>、全生命周期健康管理</a:t>
            </a:r>
            <a:r>
              <a:rPr lang="en-US" altLang="zh-CN" sz="1200" b="1">
                <a:gradFill>
                  <a:gsLst>
                    <a:gs pos="0">
                      <a:schemeClr val="accent5">
                        <a:lumMod val="60000"/>
                        <a:lumOff val="40000"/>
                      </a:schemeClr>
                    </a:gs>
                    <a:gs pos="34000">
                      <a:srgbClr val="48B1CA"/>
                    </a:gs>
                  </a:gsLst>
                  <a:lin ang="5400000" scaled="0"/>
                </a:gradFill>
              </a:rPr>
              <a:t>—</a:t>
            </a:r>
            <a:r>
              <a:rPr lang="zh-CN"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不限次，</a:t>
            </a:r>
            <a:r>
              <a:rPr lang="zh-CN" altLang="en-US"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保单犹豫期（</a:t>
            </a:r>
            <a:r>
              <a:rPr lang="en-US" altLang="zh-CN"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天）后至终身</a:t>
            </a:r>
            <a:endParaRPr lang="zh-CN" altLang="en-US"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7" name="圆角矩形 126"/>
          <p:cNvSpPr/>
          <p:nvPr>
            <p:custDataLst>
              <p:tags r:id="rId18"/>
            </p:custDataLst>
          </p:nvPr>
        </p:nvSpPr>
        <p:spPr>
          <a:xfrm>
            <a:off x="7019925" y="4776470"/>
            <a:ext cx="2251075"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sz="1400" b="1">
                <a:latin typeface="微软雅黑" panose="020B0503020204020204" pitchFamily="34" charset="-122"/>
                <a:ea typeface="微软雅黑" panose="020B0503020204020204" pitchFamily="34" charset="-122"/>
                <a:sym typeface="+mn-ea"/>
              </a:rPr>
              <a:t>线上就医指导</a:t>
            </a:r>
            <a:endParaRPr lang="zh-CN" sz="1400" b="1">
              <a:latin typeface="微软雅黑" panose="020B0503020204020204" pitchFamily="34" charset="-122"/>
              <a:ea typeface="微软雅黑" panose="020B0503020204020204" pitchFamily="34" charset="-122"/>
              <a:sym typeface="+mn-ea"/>
            </a:endParaRPr>
          </a:p>
          <a:p>
            <a:pPr marL="60960" indent="0" algn="ctr" fontAlgn="ctr">
              <a:spcBef>
                <a:spcPct val="0"/>
              </a:spcBef>
              <a:spcAft>
                <a:spcPct val="0"/>
              </a:spcAft>
            </a:pP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900" b="1">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保单年度）</a:t>
            </a:r>
            <a:endPar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9" name="文本框 138"/>
          <p:cNvSpPr txBox="1"/>
          <p:nvPr/>
        </p:nvSpPr>
        <p:spPr>
          <a:xfrm>
            <a:off x="4453255" y="1067435"/>
            <a:ext cx="6096000" cy="337185"/>
          </a:xfrm>
          <a:prstGeom prst="rect">
            <a:avLst/>
          </a:prstGeom>
          <a:noFill/>
        </p:spPr>
        <p:txBody>
          <a:bodyPr wrap="square" anchor="t">
            <a:spAutoFit/>
          </a:bodyPr>
          <a:lstStyle/>
          <a:p>
            <a:pPr algn="ct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未病</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已病</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诊前</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诊中</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诊后</a:t>
            </a:r>
            <a:r>
              <a:rPr lang="en-US" altLang="zh-CN" sz="16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rPr>
              <a:t>全流程管理</a:t>
            </a:r>
            <a:endParaRPr lang="zh-CN" altLang="en-US" sz="16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微信图片_20250220102422"/>
          <p:cNvPicPr>
            <a:picLocks noChangeAspect="1"/>
          </p:cNvPicPr>
          <p:nvPr>
            <p:custDataLst>
              <p:tags r:id="rId19"/>
            </p:custDataLst>
          </p:nvPr>
        </p:nvPicPr>
        <p:blipFill>
          <a:blip r:embed="rId20"/>
          <a:srcRect b="54662"/>
          <a:stretch>
            <a:fillRect/>
          </a:stretch>
        </p:blipFill>
        <p:spPr>
          <a:xfrm>
            <a:off x="2436533" y="1689553"/>
            <a:ext cx="1687832" cy="3379017"/>
          </a:xfrm>
          <a:prstGeom prst="roundRect">
            <a:avLst>
              <a:gd name="adj" fmla="val 9959"/>
            </a:avLst>
          </a:prstGeom>
        </p:spPr>
      </p:pic>
      <p:pic>
        <p:nvPicPr>
          <p:cNvPr id="4" name="图片 3" descr="2"/>
          <p:cNvPicPr>
            <a:picLocks noChangeAspect="1"/>
          </p:cNvPicPr>
          <p:nvPr>
            <p:custDataLst>
              <p:tags r:id="rId21"/>
            </p:custDataLst>
          </p:nvPr>
        </p:nvPicPr>
        <p:blipFill>
          <a:blip r:embed="rId22"/>
          <a:stretch>
            <a:fillRect/>
          </a:stretch>
        </p:blipFill>
        <p:spPr>
          <a:xfrm>
            <a:off x="2334198" y="1596509"/>
            <a:ext cx="1879721" cy="3591458"/>
          </a:xfrm>
          <a:prstGeom prst="rect">
            <a:avLst/>
          </a:prstGeom>
        </p:spPr>
      </p:pic>
      <p:sp>
        <p:nvSpPr>
          <p:cNvPr id="5" name="文本框 4"/>
          <p:cNvSpPr txBox="1"/>
          <p:nvPr/>
        </p:nvSpPr>
        <p:spPr>
          <a:xfrm>
            <a:off x="222885" y="6460490"/>
            <a:ext cx="3902075" cy="229870"/>
          </a:xfrm>
          <a:prstGeom prst="rect">
            <a:avLst/>
          </a:prstGeom>
          <a:noFill/>
        </p:spPr>
        <p:txBody>
          <a:bodyPr wrap="square" anchor="t">
            <a:spAutoFit/>
          </a:bodyPr>
          <a:lstStyle/>
          <a:p>
            <a:pPr algn="l"/>
            <a:r>
              <a:rPr lang="zh-CN" altLang="en-US" sz="900" b="1">
                <a:highlight>
                  <a:srgbClr val="000000">
                    <a:alpha val="0"/>
                  </a:srgbClr>
                </a:highlight>
                <a:latin typeface="微软雅黑" panose="020B0503020204020204" pitchFamily="34" charset="-122"/>
                <a:ea typeface="微软雅黑" panose="020B0503020204020204" pitchFamily="34" charset="-122"/>
                <a:sym typeface="+mn-ea"/>
              </a:rPr>
              <a:t>具体服务内容按照服务手册为准</a:t>
            </a:r>
            <a:endParaRPr lang="zh-CN" altLang="en-US" sz="900" b="1">
              <a:highlight>
                <a:srgbClr val="000000">
                  <a:alpha val="0"/>
                </a:srgbClr>
              </a:highlight>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4904732" y="4470450"/>
            <a:ext cx="5223304" cy="275590"/>
          </a:xfrm>
          <a:prstGeom prst="rect">
            <a:avLst/>
          </a:prstGeom>
          <a:solidFill>
            <a:schemeClr val="bg1"/>
          </a:solidFill>
        </p:spPr>
        <p:txBody>
          <a:bodyPr wrap="square" rtlCol="0">
            <a:spAutoFit/>
          </a:bodyPr>
          <a:lstStyle/>
          <a:p>
            <a:pPr algn="l"/>
            <a:r>
              <a:rPr lang="en-US" altLang="zh-CN" sz="1200" b="1">
                <a:gradFill>
                  <a:gsLst>
                    <a:gs pos="0">
                      <a:schemeClr val="accent5">
                        <a:lumMod val="60000"/>
                        <a:lumOff val="40000"/>
                      </a:schemeClr>
                    </a:gs>
                    <a:gs pos="34000">
                      <a:srgbClr val="48B1CA"/>
                    </a:gs>
                  </a:gsLst>
                  <a:lin ang="5400000" scaled="0"/>
                </a:gradFill>
              </a:rPr>
              <a:t>2</a:t>
            </a:r>
            <a:r>
              <a:rPr lang="zh-CN" altLang="en-US" sz="1200" b="1">
                <a:gradFill>
                  <a:gsLst>
                    <a:gs pos="0">
                      <a:schemeClr val="accent5">
                        <a:lumMod val="60000"/>
                        <a:lumOff val="40000"/>
                      </a:schemeClr>
                    </a:gs>
                    <a:gs pos="34000">
                      <a:srgbClr val="48B1CA"/>
                    </a:gs>
                  </a:gsLst>
                  <a:lin ang="5400000" scaled="0"/>
                </a:gradFill>
              </a:rPr>
              <a:t>、就医指导</a:t>
            </a:r>
            <a:r>
              <a:rPr lang="en-US" altLang="zh-CN" sz="1200" b="1">
                <a:gradFill>
                  <a:gsLst>
                    <a:gs pos="0">
                      <a:schemeClr val="accent5">
                        <a:lumMod val="60000"/>
                        <a:lumOff val="40000"/>
                      </a:schemeClr>
                    </a:gs>
                    <a:gs pos="34000">
                      <a:srgbClr val="48B1CA"/>
                    </a:gs>
                  </a:gsLst>
                  <a:lin ang="5400000" scaled="0"/>
                </a:gradFill>
              </a:rPr>
              <a:t>—</a:t>
            </a:r>
            <a:r>
              <a:rPr lang="zh-CN" altLang="en-US"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保单犹豫期（</a:t>
            </a:r>
            <a:r>
              <a:rPr lang="en-US" altLang="zh-CN"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天）后至保单终止</a:t>
            </a:r>
            <a:endParaRPr lang="en-US" altLang="zh-CN" sz="1200" b="1">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圆角矩形 11"/>
          <p:cNvSpPr/>
          <p:nvPr>
            <p:custDataLst>
              <p:tags r:id="rId23"/>
            </p:custDataLst>
          </p:nvPr>
        </p:nvSpPr>
        <p:spPr>
          <a:xfrm>
            <a:off x="9334500" y="4764405"/>
            <a:ext cx="2296795"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altLang="en-US" sz="1400" b="1">
                <a:latin typeface="微软雅黑" panose="020B0503020204020204" pitchFamily="34" charset="-122"/>
                <a:ea typeface="微软雅黑" panose="020B0503020204020204" pitchFamily="34" charset="-122"/>
                <a:sym typeface="+mn-ea"/>
              </a:rPr>
              <a:t>线下就医指导</a:t>
            </a:r>
            <a:endParaRPr lang="zh-CN" altLang="en-US" sz="1400" b="1">
              <a:latin typeface="微软雅黑" panose="020B0503020204020204" pitchFamily="34" charset="-122"/>
              <a:ea typeface="微软雅黑" panose="020B0503020204020204" pitchFamily="34" charset="-122"/>
              <a:sym typeface="+mn-ea"/>
            </a:endParaRPr>
          </a:p>
          <a:p>
            <a:pPr marL="60960" indent="0" algn="ctr" fontAlgn="ctr">
              <a:spcBef>
                <a:spcPct val="0"/>
              </a:spcBef>
              <a:spcAft>
                <a:spcPct val="0"/>
              </a:spcAft>
            </a:pP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900" b="1">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保单年度）</a:t>
            </a:r>
            <a:endPar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圆角矩形 12"/>
          <p:cNvSpPr/>
          <p:nvPr>
            <p:custDataLst>
              <p:tags r:id="rId24"/>
            </p:custDataLst>
          </p:nvPr>
        </p:nvSpPr>
        <p:spPr>
          <a:xfrm>
            <a:off x="7019925" y="5374005"/>
            <a:ext cx="2250440"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线上大病就医指导</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900" b="1">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保单年度</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保险条款约定重大疾病）</a:t>
            </a:r>
            <a:endPar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圆角矩形 13"/>
          <p:cNvSpPr/>
          <p:nvPr>
            <p:custDataLst>
              <p:tags r:id="rId25"/>
            </p:custDataLst>
          </p:nvPr>
        </p:nvSpPr>
        <p:spPr>
          <a:xfrm>
            <a:off x="4831080" y="4776470"/>
            <a:ext cx="2117090"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sz="1400" b="1" dirty="0">
                <a:latin typeface="微软雅黑" panose="020B0503020204020204" pitchFamily="34" charset="-122"/>
                <a:ea typeface="微软雅黑" panose="020B0503020204020204" pitchFamily="34" charset="-122"/>
                <a:sym typeface="+mn-ea"/>
              </a:rPr>
              <a:t>线上报告解读</a:t>
            </a:r>
            <a:endParaRPr lang="zh-CN" sz="1400" b="1" dirty="0">
              <a:latin typeface="微软雅黑" panose="020B0503020204020204" pitchFamily="34" charset="-122"/>
              <a:ea typeface="微软雅黑" panose="020B0503020204020204" pitchFamily="34" charset="-122"/>
              <a:sym typeface="+mn-ea"/>
            </a:endParaRPr>
          </a:p>
          <a:p>
            <a:pPr marL="60960" indent="0" algn="ctr" fontAlgn="ctr">
              <a:spcBef>
                <a:spcPct val="0"/>
              </a:spcBef>
              <a:spcAft>
                <a:spcPct val="0"/>
              </a:spcAft>
            </a:pPr>
            <a:r>
              <a:rPr lang="en-US" altLang="zh-CN" sz="9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900" b="1" dirty="0">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9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dirty="0">
                <a:latin typeface="微软雅黑" panose="020B0503020204020204" pitchFamily="34" charset="-122"/>
                <a:ea typeface="微软雅黑" panose="020B0503020204020204" pitchFamily="34" charset="-122"/>
                <a:cs typeface="微软雅黑" panose="020B0503020204020204" pitchFamily="34" charset="-122"/>
                <a:sym typeface="+mn-ea"/>
              </a:rPr>
              <a:t>保单年度，有效上传体检报告</a:t>
            </a:r>
            <a:r>
              <a:rPr lang="en-US" altLang="zh-CN" sz="9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9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圆角矩形 15"/>
          <p:cNvSpPr/>
          <p:nvPr>
            <p:custDataLst>
              <p:tags r:id="rId26"/>
            </p:custDataLst>
          </p:nvPr>
        </p:nvSpPr>
        <p:spPr>
          <a:xfrm>
            <a:off x="4831080" y="5374005"/>
            <a:ext cx="2112010"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altLang="en-US" sz="1400" b="1">
                <a:latin typeface="微软雅黑" panose="020B0503020204020204" pitchFamily="34" charset="-122"/>
                <a:ea typeface="微软雅黑" panose="020B0503020204020204" pitchFamily="34" charset="-122"/>
                <a:sym typeface="+mn-ea"/>
              </a:rPr>
              <a:t>线下就医指导（国际医疗部）</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900" b="1">
                <a:latin typeface="微软雅黑" panose="020B0503020204020204" pitchFamily="34" charset="-122"/>
                <a:ea typeface="微软雅黑" panose="020B0503020204020204" pitchFamily="34" charset="-122"/>
                <a:cs typeface="微软雅黑" panose="020B0503020204020204" pitchFamily="34" charset="-122"/>
                <a:sym typeface="+mn-ea"/>
              </a:rPr>
              <a:t>不限次</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圆角矩形 16"/>
          <p:cNvSpPr/>
          <p:nvPr>
            <p:custDataLst>
              <p:tags r:id="rId27"/>
            </p:custDataLst>
          </p:nvPr>
        </p:nvSpPr>
        <p:spPr>
          <a:xfrm>
            <a:off x="9335135" y="5374005"/>
            <a:ext cx="2312035" cy="53467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marL="60960" indent="0" algn="ctr" fontAlgn="ctr">
              <a:spcBef>
                <a:spcPct val="0"/>
              </a:spcBef>
              <a:spcAft>
                <a:spcPct val="0"/>
              </a:spcAft>
            </a:pPr>
            <a:r>
              <a:rPr lang="zh-CN" altLang="en-US" sz="1400" b="1">
                <a:latin typeface="微软雅黑" panose="020B0503020204020204" pitchFamily="34" charset="-122"/>
                <a:ea typeface="微软雅黑" panose="020B0503020204020204" pitchFamily="34" charset="-122"/>
                <a:cs typeface="微软雅黑" panose="020B0503020204020204" pitchFamily="34" charset="-122"/>
                <a:sym typeface="+mn-ea"/>
              </a:rPr>
              <a:t>线下大病就医指导</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900" b="1">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保单有效期间</a:t>
            </a:r>
            <a:r>
              <a:rPr lang="en-US" altLang="zh-CN" sz="9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rPr>
              <a:t>保险条款约定重大疾病）</a:t>
            </a:r>
            <a:endParaRPr lang="zh-CN" altLang="en-US" sz="9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文本框 19"/>
          <p:cNvSpPr txBox="1"/>
          <p:nvPr/>
        </p:nvSpPr>
        <p:spPr>
          <a:xfrm>
            <a:off x="537210" y="5299710"/>
            <a:ext cx="3863975" cy="829945"/>
          </a:xfrm>
          <a:prstGeom prst="rect">
            <a:avLst/>
          </a:prstGeom>
          <a:solidFill>
            <a:schemeClr val="bg1"/>
          </a:solidFill>
        </p:spPr>
        <p:txBody>
          <a:bodyPr wrap="square" rtlCol="0">
            <a:spAutoFit/>
          </a:bodyPr>
          <a:lstStyle/>
          <a:p>
            <a:pPr algn="ctr"/>
            <a:r>
              <a:rPr lang="zh-CN" altLang="en-US" sz="24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cs typeface="思源黑体 CN Heavy" panose="020B0A00000000000000" charset="-122"/>
              </a:rPr>
              <a:t>瑞星保客户</a:t>
            </a:r>
            <a:r>
              <a:rPr lang="en-US" altLang="zh-CN" sz="24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cs typeface="思源黑体 CN Heavy" panose="020B0A00000000000000" charset="-122"/>
              </a:rPr>
              <a:t>/</a:t>
            </a:r>
            <a:r>
              <a:rPr lang="zh-CN" altLang="en-US" sz="24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cs typeface="思源黑体 CN Heavy" panose="020B0A00000000000000" charset="-122"/>
              </a:rPr>
              <a:t>专属服务页面</a:t>
            </a:r>
            <a:endParaRPr lang="zh-CN" altLang="en-US" sz="24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cs typeface="思源黑体 CN Heavy" panose="020B0A00000000000000" charset="-122"/>
            </a:endParaRPr>
          </a:p>
          <a:p>
            <a:pPr algn="ctr"/>
            <a:endParaRPr lang="zh-CN" altLang="en-US" sz="24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cs typeface="思源黑体 CN Heavy" panose="020B0A00000000000000" charset="-122"/>
            </a:endParaRPr>
          </a:p>
        </p:txBody>
      </p:sp>
      <p:grpSp>
        <p:nvGrpSpPr>
          <p:cNvPr id="2" name="组合 1"/>
          <p:cNvGrpSpPr/>
          <p:nvPr/>
        </p:nvGrpSpPr>
        <p:grpSpPr>
          <a:xfrm>
            <a:off x="9747456" y="239132"/>
            <a:ext cx="2122194" cy="758825"/>
            <a:chOff x="1171867" y="1885113"/>
            <a:chExt cx="2122194" cy="758825"/>
          </a:xfrm>
        </p:grpSpPr>
        <p:sp>
          <p:nvSpPr>
            <p:cNvPr id="6" name="矩形: 圆角 81"/>
            <p:cNvSpPr/>
            <p:nvPr/>
          </p:nvSpPr>
          <p:spPr>
            <a:xfrm>
              <a:off x="1171867" y="1885113"/>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7" name="图形 6" descr="运行 纯色填充"/>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471632" y="1936476"/>
              <a:ext cx="657451" cy="657451"/>
            </a:xfrm>
            <a:prstGeom prst="rect">
              <a:avLst/>
            </a:prstGeom>
          </p:spPr>
        </p:pic>
        <p:sp>
          <p:nvSpPr>
            <p:cNvPr id="18" name="文本框 17"/>
            <p:cNvSpPr txBox="1"/>
            <p:nvPr/>
          </p:nvSpPr>
          <p:spPr>
            <a:xfrm>
              <a:off x="2125732" y="2032494"/>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sp>
        <p:nvSpPr>
          <p:cNvPr id="19" name="灯片编号占位符 1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24"/>
          <p:cNvSpPr/>
          <p:nvPr/>
        </p:nvSpPr>
        <p:spPr>
          <a:xfrm>
            <a:off x="513080" y="1432560"/>
            <a:ext cx="11214735" cy="486473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6" name="组合 5"/>
          <p:cNvGrpSpPr/>
          <p:nvPr/>
        </p:nvGrpSpPr>
        <p:grpSpPr>
          <a:xfrm>
            <a:off x="1208406" y="2224017"/>
            <a:ext cx="1677670" cy="1261111"/>
            <a:chOff x="1208405" y="2415540"/>
            <a:chExt cx="2454910" cy="1418590"/>
          </a:xfrm>
        </p:grpSpPr>
        <p:sp>
          <p:nvSpPr>
            <p:cNvPr id="7" name="圆角矩形 6"/>
            <p:cNvSpPr/>
            <p:nvPr>
              <p:custDataLst>
                <p:tags r:id="rId1"/>
              </p:custDataLst>
            </p:nvPr>
          </p:nvSpPr>
          <p:spPr>
            <a:xfrm>
              <a:off x="1208405" y="2415540"/>
              <a:ext cx="2454910" cy="141859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终身健康档案</a:t>
              </a:r>
              <a:endParaRPr lang="en-US" altLang="zh-CN" b="1" dirty="0"/>
            </a:p>
            <a:p>
              <a:pPr algn="l"/>
              <a:r>
                <a:rPr lang="zh-CN" altLang="en-US" b="1" dirty="0"/>
                <a:t>管理</a:t>
              </a:r>
              <a:endParaRPr lang="zh-CN" altLang="en-US" b="1" dirty="0"/>
            </a:p>
            <a:p>
              <a:pPr algn="l"/>
              <a:endParaRPr lang="zh-CN" altLang="en-US" b="1" dirty="0"/>
            </a:p>
          </p:txBody>
        </p:sp>
        <p:pic>
          <p:nvPicPr>
            <p:cNvPr id="8" name="图片 7" descr="health"/>
            <p:cNvPicPr>
              <a:picLocks noChangeAspect="1"/>
            </p:cNvPicPr>
            <p:nvPr>
              <p:custDataLst>
                <p:tags r:id="rId2"/>
              </p:custDataLst>
            </p:nvPr>
          </p:nvPicPr>
          <p:blipFill>
            <a:blip r:embed="rId3"/>
            <a:stretch>
              <a:fillRect/>
            </a:stretch>
          </p:blipFill>
          <p:spPr>
            <a:xfrm>
              <a:off x="2871470" y="3148965"/>
              <a:ext cx="604520" cy="533400"/>
            </a:xfrm>
            <a:prstGeom prst="rect">
              <a:avLst/>
            </a:prstGeom>
          </p:spPr>
        </p:pic>
      </p:grpSp>
      <p:grpSp>
        <p:nvGrpSpPr>
          <p:cNvPr id="9" name="组合 8"/>
          <p:cNvGrpSpPr/>
          <p:nvPr/>
        </p:nvGrpSpPr>
        <p:grpSpPr>
          <a:xfrm>
            <a:off x="3043809" y="2228556"/>
            <a:ext cx="1708465" cy="1256571"/>
            <a:chOff x="3714115" y="2415540"/>
            <a:chExt cx="2454910" cy="1418590"/>
          </a:xfrm>
        </p:grpSpPr>
        <p:sp>
          <p:nvSpPr>
            <p:cNvPr id="11" name="圆角矩形 10"/>
            <p:cNvSpPr/>
            <p:nvPr>
              <p:custDataLst>
                <p:tags r:id="rId4"/>
              </p:custDataLst>
            </p:nvPr>
          </p:nvSpPr>
          <p:spPr>
            <a:xfrm>
              <a:off x="3714115" y="2415540"/>
              <a:ext cx="2454910" cy="141859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体检报告解读</a:t>
              </a:r>
              <a:endParaRPr lang="en-US" altLang="zh-CN" b="1" dirty="0"/>
            </a:p>
            <a:p>
              <a:pPr algn="l"/>
              <a:endParaRPr lang="zh-CN" altLang="en-US" b="1" dirty="0"/>
            </a:p>
            <a:p>
              <a:pPr algn="l"/>
              <a:endParaRPr lang="zh-CN" altLang="en-US" b="1" dirty="0"/>
            </a:p>
          </p:txBody>
        </p:sp>
        <p:pic>
          <p:nvPicPr>
            <p:cNvPr id="12" name="图片 11" descr="体检报告"/>
            <p:cNvPicPr>
              <a:picLocks noChangeAspect="1"/>
            </p:cNvPicPr>
            <p:nvPr>
              <p:custDataLst>
                <p:tags r:id="rId5"/>
              </p:custDataLst>
            </p:nvPr>
          </p:nvPicPr>
          <p:blipFill>
            <a:blip r:embed="rId6"/>
            <a:stretch>
              <a:fillRect/>
            </a:stretch>
          </p:blipFill>
          <p:spPr>
            <a:xfrm>
              <a:off x="5375910" y="3129915"/>
              <a:ext cx="565150" cy="565150"/>
            </a:xfrm>
            <a:prstGeom prst="rect">
              <a:avLst/>
            </a:prstGeom>
          </p:spPr>
        </p:pic>
      </p:grpSp>
      <p:pic>
        <p:nvPicPr>
          <p:cNvPr id="16" name="图片 15" descr="医生"/>
          <p:cNvPicPr>
            <a:picLocks noChangeAspect="1"/>
          </p:cNvPicPr>
          <p:nvPr>
            <p:custDataLst>
              <p:tags r:id="rId7"/>
            </p:custDataLst>
          </p:nvPr>
        </p:nvPicPr>
        <p:blipFill>
          <a:blip r:embed="rId8"/>
          <a:stretch>
            <a:fillRect/>
          </a:stretch>
        </p:blipFill>
        <p:spPr>
          <a:xfrm>
            <a:off x="9297670" y="2975858"/>
            <a:ext cx="552450" cy="552450"/>
          </a:xfrm>
          <a:prstGeom prst="rect">
            <a:avLst/>
          </a:prstGeom>
        </p:spPr>
      </p:pic>
      <p:pic>
        <p:nvPicPr>
          <p:cNvPr id="17" name="图片 16" descr="权威专家"/>
          <p:cNvPicPr>
            <a:picLocks noChangeAspect="1"/>
          </p:cNvPicPr>
          <p:nvPr>
            <p:custDataLst>
              <p:tags r:id="rId9"/>
            </p:custDataLst>
          </p:nvPr>
        </p:nvPicPr>
        <p:blipFill>
          <a:blip r:embed="rId10"/>
          <a:stretch>
            <a:fillRect/>
          </a:stretch>
        </p:blipFill>
        <p:spPr>
          <a:xfrm>
            <a:off x="9297670" y="4293483"/>
            <a:ext cx="494030" cy="494030"/>
          </a:xfrm>
          <a:prstGeom prst="rect">
            <a:avLst/>
          </a:prstGeom>
        </p:spPr>
      </p:pic>
      <p:grpSp>
        <p:nvGrpSpPr>
          <p:cNvPr id="27" name="组合 26"/>
          <p:cNvGrpSpPr/>
          <p:nvPr/>
        </p:nvGrpSpPr>
        <p:grpSpPr>
          <a:xfrm>
            <a:off x="4984797" y="2224018"/>
            <a:ext cx="1708466" cy="1279526"/>
            <a:chOff x="4922632" y="2443798"/>
            <a:chExt cx="1945081" cy="1023938"/>
          </a:xfrm>
        </p:grpSpPr>
        <p:sp>
          <p:nvSpPr>
            <p:cNvPr id="28" name="圆角矩形 27"/>
            <p:cNvSpPr/>
            <p:nvPr>
              <p:custDataLst>
                <p:tags r:id="rId11"/>
              </p:custDataLst>
            </p:nvPr>
          </p:nvSpPr>
          <p:spPr>
            <a:xfrm>
              <a:off x="4922632" y="2443798"/>
              <a:ext cx="1945081" cy="1023938"/>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专属健康评估</a:t>
              </a:r>
              <a:endParaRPr lang="en-US" altLang="zh-CN" b="1" dirty="0"/>
            </a:p>
            <a:p>
              <a:pPr algn="l"/>
              <a:endParaRPr lang="en-US" altLang="zh-CN" b="1" dirty="0"/>
            </a:p>
            <a:p>
              <a:pPr algn="l"/>
              <a:endParaRPr lang="en-US" altLang="zh-CN" b="1" dirty="0"/>
            </a:p>
          </p:txBody>
        </p:sp>
        <p:pic>
          <p:nvPicPr>
            <p:cNvPr id="29" name="图片 28" descr="健康"/>
            <p:cNvPicPr>
              <a:picLocks noChangeAspect="1"/>
            </p:cNvPicPr>
            <p:nvPr/>
          </p:nvPicPr>
          <p:blipFill>
            <a:blip r:embed="rId12"/>
            <a:stretch>
              <a:fillRect/>
            </a:stretch>
          </p:blipFill>
          <p:spPr>
            <a:xfrm>
              <a:off x="6287602" y="2887020"/>
              <a:ext cx="529121" cy="529121"/>
            </a:xfrm>
            <a:prstGeom prst="rect">
              <a:avLst/>
            </a:prstGeom>
          </p:spPr>
        </p:pic>
      </p:grpSp>
      <p:cxnSp>
        <p:nvCxnSpPr>
          <p:cNvPr id="30" name="直接箭头连接符 37"/>
          <p:cNvCxnSpPr/>
          <p:nvPr/>
        </p:nvCxnSpPr>
        <p:spPr>
          <a:xfrm flipV="1">
            <a:off x="728980" y="1726813"/>
            <a:ext cx="0" cy="4282440"/>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cxnSp>
        <p:nvCxnSpPr>
          <p:cNvPr id="31" name="直接箭头连接符 38"/>
          <p:cNvCxnSpPr/>
          <p:nvPr/>
        </p:nvCxnSpPr>
        <p:spPr>
          <a:xfrm>
            <a:off x="728980" y="6001633"/>
            <a:ext cx="10754995" cy="0"/>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sp>
        <p:nvSpPr>
          <p:cNvPr id="34" name="圆角矩形 33"/>
          <p:cNvSpPr/>
          <p:nvPr/>
        </p:nvSpPr>
        <p:spPr>
          <a:xfrm>
            <a:off x="678180" y="5947023"/>
            <a:ext cx="101600" cy="92075"/>
          </a:xfrm>
          <a:prstGeom prst="round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p>
        </p:txBody>
      </p:sp>
      <p:sp>
        <p:nvSpPr>
          <p:cNvPr id="35" name="矩形 34"/>
          <p:cNvSpPr/>
          <p:nvPr/>
        </p:nvSpPr>
        <p:spPr>
          <a:xfrm>
            <a:off x="4636770" y="5839073"/>
            <a:ext cx="3206115" cy="30797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1400" b="1">
                <a:solidFill>
                  <a:schemeClr val="tx1"/>
                </a:solidFill>
              </a:rPr>
              <a:t>未病、已病</a:t>
            </a:r>
            <a:r>
              <a:rPr lang="en-US" altLang="zh-CN" sz="1400" b="1">
                <a:solidFill>
                  <a:schemeClr val="tx1"/>
                </a:solidFill>
              </a:rPr>
              <a:t>  |  </a:t>
            </a:r>
            <a:r>
              <a:rPr lang="zh-CN" altLang="en-US" sz="1400" b="1">
                <a:solidFill>
                  <a:schemeClr val="tx1"/>
                </a:solidFill>
              </a:rPr>
              <a:t>诊前、诊中、诊后</a:t>
            </a:r>
            <a:endParaRPr lang="zh-CN" altLang="en-US" sz="1400" b="1">
              <a:solidFill>
                <a:schemeClr val="tx1"/>
              </a:solidFill>
            </a:endParaRPr>
          </a:p>
        </p:txBody>
      </p:sp>
      <p:sp>
        <p:nvSpPr>
          <p:cNvPr id="37" name="梯形 36"/>
          <p:cNvSpPr/>
          <p:nvPr/>
        </p:nvSpPr>
        <p:spPr>
          <a:xfrm>
            <a:off x="2364105" y="5357108"/>
            <a:ext cx="2674620" cy="223520"/>
          </a:xfrm>
          <a:prstGeom prst="trapezoid">
            <a:avLst>
              <a:gd name="adj" fmla="val 176988"/>
            </a:avLst>
          </a:prstGeom>
          <a:noFill/>
          <a:ln w="38100" cap="flat" cmpd="sng" algn="ctr">
            <a:gradFill>
              <a:gsLst>
                <a:gs pos="9000">
                  <a:schemeClr val="accent1">
                    <a:alpha val="0"/>
                  </a:schemeClr>
                </a:gs>
                <a:gs pos="98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文本框 37"/>
          <p:cNvSpPr txBox="1"/>
          <p:nvPr/>
        </p:nvSpPr>
        <p:spPr>
          <a:xfrm>
            <a:off x="2412365" y="5258663"/>
            <a:ext cx="2454910" cy="307777"/>
          </a:xfrm>
          <a:prstGeom prst="rect">
            <a:avLst/>
          </a:prstGeom>
          <a:noFill/>
        </p:spPr>
        <p:txBody>
          <a:bodyPr wrap="square" rtlCol="0">
            <a:spAutoFit/>
          </a:bodyPr>
          <a:lstStyle/>
          <a:p>
            <a:pPr algn="ctr"/>
            <a:r>
              <a:rPr lang="zh-CN" altLang="en-US" sz="1400" b="1" dirty="0">
                <a:solidFill>
                  <a:schemeClr val="accent5"/>
                </a:solidFill>
              </a:rPr>
              <a:t>华西定制化健康管理</a:t>
            </a:r>
            <a:endParaRPr lang="zh-CN" altLang="en-US" sz="1400" b="1" dirty="0">
              <a:solidFill>
                <a:schemeClr val="accent5"/>
              </a:solidFill>
            </a:endParaRPr>
          </a:p>
        </p:txBody>
      </p:sp>
      <p:sp>
        <p:nvSpPr>
          <p:cNvPr id="39" name="梯形 38"/>
          <p:cNvSpPr/>
          <p:nvPr/>
        </p:nvSpPr>
        <p:spPr>
          <a:xfrm>
            <a:off x="7699375" y="5353298"/>
            <a:ext cx="2674620" cy="223520"/>
          </a:xfrm>
          <a:prstGeom prst="trapezoid">
            <a:avLst>
              <a:gd name="adj" fmla="val 176988"/>
            </a:avLst>
          </a:prstGeom>
          <a:noFill/>
          <a:ln w="38100" cap="flat" cmpd="sng" algn="ctr">
            <a:gradFill>
              <a:gsLst>
                <a:gs pos="9000">
                  <a:schemeClr val="tx2">
                    <a:lumMod val="75000"/>
                    <a:alpha val="0"/>
                  </a:schemeClr>
                </a:gs>
                <a:gs pos="98000">
                  <a:schemeClr val="tx2">
                    <a:lumMod val="7500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文本框 39"/>
          <p:cNvSpPr txBox="1"/>
          <p:nvPr/>
        </p:nvSpPr>
        <p:spPr>
          <a:xfrm>
            <a:off x="8360727" y="5204524"/>
            <a:ext cx="1654809" cy="307777"/>
          </a:xfrm>
          <a:prstGeom prst="rect">
            <a:avLst/>
          </a:prstGeom>
          <a:noFill/>
        </p:spPr>
        <p:txBody>
          <a:bodyPr wrap="square" rtlCol="0">
            <a:spAutoFit/>
          </a:bodyPr>
          <a:lstStyle/>
          <a:p>
            <a:pPr algn="ctr"/>
            <a:r>
              <a:rPr lang="zh-CN" altLang="en-US" sz="1400" b="1" dirty="0">
                <a:solidFill>
                  <a:schemeClr val="tx2"/>
                </a:solidFill>
              </a:rPr>
              <a:t>复联提供就医协助</a:t>
            </a:r>
            <a:endParaRPr lang="zh-CN" altLang="en-US" sz="1400" b="1" dirty="0">
              <a:solidFill>
                <a:schemeClr val="tx2"/>
              </a:solidFill>
            </a:endParaRPr>
          </a:p>
        </p:txBody>
      </p:sp>
      <p:sp>
        <p:nvSpPr>
          <p:cNvPr id="41" name="圆角矩形标注 40"/>
          <p:cNvSpPr/>
          <p:nvPr/>
        </p:nvSpPr>
        <p:spPr>
          <a:xfrm>
            <a:off x="1311443" y="5350123"/>
            <a:ext cx="898491" cy="414020"/>
          </a:xfrm>
          <a:prstGeom prst="wedgeRoundRectCallout">
            <a:avLst>
              <a:gd name="adj1" fmla="val 57461"/>
              <a:gd name="adj2" fmla="val -21775"/>
              <a:gd name="adj3" fmla="val 16667"/>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en-US" altLang="zh-CN" sz="1400" b="1" dirty="0"/>
              <a:t>AI</a:t>
            </a:r>
            <a:r>
              <a:rPr lang="zh-CN" altLang="en-US" sz="1400" b="1" dirty="0"/>
              <a:t> 助力</a:t>
            </a:r>
            <a:endParaRPr lang="en-US" altLang="zh-CN" sz="1400" b="1" dirty="0"/>
          </a:p>
        </p:txBody>
      </p:sp>
      <p:sp>
        <p:nvSpPr>
          <p:cNvPr id="42" name="圆角矩形标注 41"/>
          <p:cNvSpPr/>
          <p:nvPr/>
        </p:nvSpPr>
        <p:spPr>
          <a:xfrm>
            <a:off x="5285230" y="5300623"/>
            <a:ext cx="1044318" cy="414020"/>
          </a:xfrm>
          <a:prstGeom prst="wedgeRoundRectCallout">
            <a:avLst>
              <a:gd name="adj1" fmla="val -59664"/>
              <a:gd name="adj2" fmla="val -18907"/>
              <a:gd name="adj3" fmla="val 16667"/>
            </a:avLst>
          </a:prstGeom>
        </p:spPr>
        <p:style>
          <a:lnRef idx="0">
            <a:srgbClr val="FFFFFF"/>
          </a:lnRef>
          <a:fillRef idx="3">
            <a:schemeClr val="accent1"/>
          </a:fillRef>
          <a:effectRef idx="0">
            <a:srgbClr val="FFFFFF"/>
          </a:effectRef>
          <a:fontRef idx="minor">
            <a:schemeClr val="lt1"/>
          </a:fontRef>
        </p:style>
        <p:txBody>
          <a:bodyPr rtlCol="0" anchor="ctr"/>
          <a:lstStyle/>
          <a:p>
            <a:pPr algn="ctr"/>
            <a:r>
              <a:rPr lang="zh-CN" altLang="en-US" sz="1400" b="1" dirty="0"/>
              <a:t>智能设备</a:t>
            </a:r>
            <a:endParaRPr lang="en-US" altLang="zh-CN" sz="1400" b="1" dirty="0"/>
          </a:p>
        </p:txBody>
      </p:sp>
      <p:sp>
        <p:nvSpPr>
          <p:cNvPr id="45" name="文本框 44"/>
          <p:cNvSpPr txBox="1"/>
          <p:nvPr/>
        </p:nvSpPr>
        <p:spPr>
          <a:xfrm>
            <a:off x="783780" y="2149131"/>
            <a:ext cx="456500" cy="871180"/>
          </a:xfrm>
          <a:prstGeom prst="roundRect">
            <a:avLst/>
          </a:prstGeom>
          <a:noFill/>
          <a:ln>
            <a:noFill/>
          </a:ln>
        </p:spPr>
        <p:txBody>
          <a:bodyPr wrap="square" rtlCol="0">
            <a:spAutoFit/>
          </a:bodyPr>
          <a:lstStyle/>
          <a:p>
            <a:r>
              <a:rPr kumimoji="1" lang="zh-CN" altLang="en-US" sz="1200" b="1" dirty="0">
                <a:solidFill>
                  <a:schemeClr val="bg2">
                    <a:lumMod val="25000"/>
                  </a:schemeClr>
                </a:solidFill>
              </a:rPr>
              <a:t>被动管理</a:t>
            </a:r>
            <a:endParaRPr kumimoji="1" lang="zh-CN" altLang="en-US" sz="1200" b="1" dirty="0">
              <a:solidFill>
                <a:schemeClr val="bg2">
                  <a:lumMod val="25000"/>
                </a:schemeClr>
              </a:solidFill>
            </a:endParaRPr>
          </a:p>
        </p:txBody>
      </p:sp>
      <p:sp>
        <p:nvSpPr>
          <p:cNvPr id="46" name="文本框 45"/>
          <p:cNvSpPr txBox="1"/>
          <p:nvPr/>
        </p:nvSpPr>
        <p:spPr>
          <a:xfrm>
            <a:off x="764159" y="3730469"/>
            <a:ext cx="388796" cy="863144"/>
          </a:xfrm>
          <a:prstGeom prst="roundRect">
            <a:avLst/>
          </a:prstGeom>
          <a:noFill/>
          <a:ln>
            <a:noFill/>
          </a:ln>
        </p:spPr>
        <p:txBody>
          <a:bodyPr wrap="square" rtlCol="0">
            <a:spAutoFit/>
          </a:bodyPr>
          <a:lstStyle/>
          <a:p>
            <a:r>
              <a:rPr kumimoji="1" lang="zh-CN" altLang="en-US" sz="1200" b="1" dirty="0">
                <a:solidFill>
                  <a:schemeClr val="bg2">
                    <a:lumMod val="25000"/>
                  </a:schemeClr>
                </a:solidFill>
              </a:rPr>
              <a:t>主动管理</a:t>
            </a:r>
            <a:endParaRPr kumimoji="1" lang="zh-CN" altLang="en-US" sz="1200" b="1" dirty="0">
              <a:solidFill>
                <a:schemeClr val="bg2">
                  <a:lumMod val="25000"/>
                </a:schemeClr>
              </a:solidFill>
            </a:endParaRPr>
          </a:p>
        </p:txBody>
      </p:sp>
      <p:sp>
        <p:nvSpPr>
          <p:cNvPr id="53" name="上下箭头 52"/>
          <p:cNvSpPr/>
          <p:nvPr/>
        </p:nvSpPr>
        <p:spPr>
          <a:xfrm>
            <a:off x="888274" y="3189760"/>
            <a:ext cx="117611" cy="458563"/>
          </a:xfrm>
          <a:prstGeom prst="upDownArrow">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zh-CN" altLang="en-US"/>
          </a:p>
        </p:txBody>
      </p:sp>
      <p:sp>
        <p:nvSpPr>
          <p:cNvPr id="54" name="文本框 53"/>
          <p:cNvSpPr txBox="1"/>
          <p:nvPr/>
        </p:nvSpPr>
        <p:spPr>
          <a:xfrm>
            <a:off x="1208406" y="1758189"/>
            <a:ext cx="5484857" cy="340519"/>
          </a:xfrm>
          <a:prstGeom prst="roundRect">
            <a:avLst/>
          </a:prstGeom>
          <a:solidFill>
            <a:schemeClr val="accent5">
              <a:lumMod val="20000"/>
              <a:lumOff val="80000"/>
            </a:schemeClr>
          </a:solidFill>
        </p:spPr>
        <p:txBody>
          <a:bodyPr wrap="square" rtlCol="0">
            <a:spAutoFit/>
          </a:bodyPr>
          <a:lstStyle/>
          <a:p>
            <a:pPr algn="ctr"/>
            <a:r>
              <a:rPr kumimoji="1" lang="zh-CN" altLang="en-US" sz="1400" b="1" dirty="0">
                <a:solidFill>
                  <a:srgbClr val="404040"/>
                </a:solidFill>
              </a:rPr>
              <a:t>线上</a:t>
            </a:r>
            <a:endParaRPr kumimoji="1" lang="zh-CN" altLang="en-US" sz="1400" b="1" dirty="0">
              <a:solidFill>
                <a:srgbClr val="404040"/>
              </a:solidFill>
            </a:endParaRPr>
          </a:p>
        </p:txBody>
      </p:sp>
      <p:sp>
        <p:nvSpPr>
          <p:cNvPr id="55" name="文本框 54"/>
          <p:cNvSpPr txBox="1"/>
          <p:nvPr/>
        </p:nvSpPr>
        <p:spPr>
          <a:xfrm>
            <a:off x="7172689" y="1725379"/>
            <a:ext cx="3804126" cy="340519"/>
          </a:xfrm>
          <a:prstGeom prst="roundRect">
            <a:avLst/>
          </a:prstGeom>
          <a:solidFill>
            <a:schemeClr val="accent1">
              <a:lumMod val="20000"/>
              <a:lumOff val="80000"/>
            </a:schemeClr>
          </a:solidFill>
        </p:spPr>
        <p:txBody>
          <a:bodyPr wrap="square" rtlCol="0">
            <a:spAutoFit/>
          </a:bodyPr>
          <a:lstStyle/>
          <a:p>
            <a:pPr algn="ctr"/>
            <a:r>
              <a:rPr kumimoji="1" lang="zh-CN" altLang="en-US" sz="1400" b="1" dirty="0">
                <a:solidFill>
                  <a:srgbClr val="404040"/>
                </a:solidFill>
              </a:rPr>
              <a:t>线下</a:t>
            </a:r>
            <a:endParaRPr kumimoji="1" lang="zh-CN" altLang="en-US" sz="1400" b="1" dirty="0">
              <a:solidFill>
                <a:srgbClr val="404040"/>
              </a:solidFill>
            </a:endParaRPr>
          </a:p>
        </p:txBody>
      </p:sp>
      <p:grpSp>
        <p:nvGrpSpPr>
          <p:cNvPr id="59" name="组合 58"/>
          <p:cNvGrpSpPr/>
          <p:nvPr/>
        </p:nvGrpSpPr>
        <p:grpSpPr>
          <a:xfrm>
            <a:off x="1163619" y="3558154"/>
            <a:ext cx="5484857" cy="1458594"/>
            <a:chOff x="1163619" y="3749676"/>
            <a:chExt cx="5484857" cy="1458594"/>
          </a:xfrm>
        </p:grpSpPr>
        <p:grpSp>
          <p:nvGrpSpPr>
            <p:cNvPr id="56" name="组合 55"/>
            <p:cNvGrpSpPr/>
            <p:nvPr/>
          </p:nvGrpSpPr>
          <p:grpSpPr>
            <a:xfrm>
              <a:off x="1163619" y="3749676"/>
              <a:ext cx="5484857" cy="1458594"/>
              <a:chOff x="1163619" y="3638886"/>
              <a:chExt cx="5484857" cy="1367790"/>
            </a:xfrm>
          </p:grpSpPr>
          <p:sp>
            <p:nvSpPr>
              <p:cNvPr id="14" name="圆角矩形 13"/>
              <p:cNvSpPr/>
              <p:nvPr>
                <p:custDataLst>
                  <p:tags r:id="rId13"/>
                </p:custDataLst>
              </p:nvPr>
            </p:nvSpPr>
            <p:spPr>
              <a:xfrm>
                <a:off x="1163619" y="3638886"/>
                <a:ext cx="5484857" cy="1367790"/>
              </a:xfrm>
              <a:prstGeom prst="roundRect">
                <a:avLst>
                  <a:gd name="adj" fmla="val 12755"/>
                </a:avLst>
              </a:prstGeom>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              主动式健康干预方案</a:t>
                </a:r>
                <a:endParaRPr lang="en-US" altLang="zh-CN" b="1" dirty="0"/>
              </a:p>
              <a:p>
                <a:pPr algn="ctr"/>
                <a:r>
                  <a:rPr lang="en-US" altLang="zh-CN" sz="1800" b="1" kern="0" dirty="0">
                    <a:solidFill>
                      <a:schemeClr val="bg2">
                        <a:lumMod val="25000"/>
                      </a:schemeClr>
                    </a:solidFill>
                    <a:effectLst/>
                  </a:rPr>
                  <a:t>——</a:t>
                </a:r>
                <a:r>
                  <a:rPr lang="zh-CN" altLang="zh-CN" sz="1800" b="1" kern="0" dirty="0">
                    <a:solidFill>
                      <a:schemeClr val="bg2">
                        <a:lumMod val="25000"/>
                      </a:schemeClr>
                    </a:solidFill>
                    <a:effectLst/>
                  </a:rPr>
                  <a:t>健康评估及改善建议</a:t>
                </a:r>
                <a:endParaRPr lang="en-US" altLang="zh-CN" b="1" dirty="0"/>
              </a:p>
              <a:p>
                <a:pPr algn="l"/>
                <a:endParaRPr lang="en-US" altLang="zh-CN" b="1" dirty="0"/>
              </a:p>
              <a:p>
                <a:pPr algn="l"/>
                <a:endParaRPr lang="en-US" altLang="zh-CN" b="1" dirty="0"/>
              </a:p>
              <a:p>
                <a:pPr algn="l"/>
                <a:endParaRPr lang="en-US" altLang="zh-CN" b="1" dirty="0"/>
              </a:p>
            </p:txBody>
          </p:sp>
          <p:sp>
            <p:nvSpPr>
              <p:cNvPr id="48" name="六边形 47"/>
              <p:cNvSpPr/>
              <p:nvPr/>
            </p:nvSpPr>
            <p:spPr>
              <a:xfrm>
                <a:off x="1454331" y="4370615"/>
                <a:ext cx="945969" cy="361406"/>
              </a:xfrm>
              <a:prstGeom prst="hexagon">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zh-CN" altLang="en-US" sz="1000" dirty="0"/>
                  <a:t>定制化量表评估</a:t>
                </a:r>
                <a:endParaRPr kumimoji="1" lang="zh-CN" altLang="en-US" sz="1000" dirty="0"/>
              </a:p>
            </p:txBody>
          </p:sp>
          <p:sp>
            <p:nvSpPr>
              <p:cNvPr id="49" name="六边形 48"/>
              <p:cNvSpPr/>
              <p:nvPr/>
            </p:nvSpPr>
            <p:spPr>
              <a:xfrm>
                <a:off x="2417699" y="4370706"/>
                <a:ext cx="680720" cy="361406"/>
              </a:xfrm>
              <a:prstGeom prst="hexagon">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zh-CN" altLang="en-US" sz="1000" dirty="0"/>
                  <a:t>运动处方</a:t>
                </a:r>
                <a:endParaRPr kumimoji="1" lang="zh-CN" altLang="en-US" sz="1000" dirty="0"/>
              </a:p>
            </p:txBody>
          </p:sp>
          <p:sp>
            <p:nvSpPr>
              <p:cNvPr id="50" name="六边形 49"/>
              <p:cNvSpPr/>
              <p:nvPr/>
            </p:nvSpPr>
            <p:spPr>
              <a:xfrm>
                <a:off x="3115818" y="4370614"/>
                <a:ext cx="680720" cy="361406"/>
              </a:xfrm>
              <a:prstGeom prst="hexagon">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zh-CN" altLang="en-US" sz="1000" dirty="0"/>
                  <a:t>心理处方</a:t>
                </a:r>
                <a:endParaRPr kumimoji="1" lang="zh-CN" altLang="en-US" sz="1000" dirty="0"/>
              </a:p>
            </p:txBody>
          </p:sp>
          <p:sp>
            <p:nvSpPr>
              <p:cNvPr id="51" name="六边形 50"/>
              <p:cNvSpPr/>
              <p:nvPr/>
            </p:nvSpPr>
            <p:spPr>
              <a:xfrm>
                <a:off x="3796538" y="4365777"/>
                <a:ext cx="680720" cy="361406"/>
              </a:xfrm>
              <a:prstGeom prst="hexagon">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zh-CN" altLang="en-US" sz="1000" dirty="0"/>
                  <a:t>营养处方</a:t>
                </a:r>
                <a:endParaRPr kumimoji="1" lang="zh-CN" altLang="en-US" sz="1000" dirty="0"/>
              </a:p>
            </p:txBody>
          </p:sp>
          <p:sp>
            <p:nvSpPr>
              <p:cNvPr id="52" name="六边形 51"/>
              <p:cNvSpPr/>
              <p:nvPr/>
            </p:nvSpPr>
            <p:spPr>
              <a:xfrm>
                <a:off x="4494657" y="4365777"/>
                <a:ext cx="680720" cy="361406"/>
              </a:xfrm>
              <a:prstGeom prst="hexagon">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zh-CN" altLang="en-US" sz="1000" dirty="0"/>
                  <a:t>睡眠处方</a:t>
                </a:r>
                <a:endParaRPr kumimoji="1" lang="zh-CN" altLang="en-US" sz="1000" dirty="0"/>
              </a:p>
            </p:txBody>
          </p:sp>
        </p:grpSp>
        <p:pic>
          <p:nvPicPr>
            <p:cNvPr id="57" name="图片 56" descr="cancel-authorization"/>
            <p:cNvPicPr>
              <a:picLocks noChangeAspect="1"/>
            </p:cNvPicPr>
            <p:nvPr>
              <p:custDataLst>
                <p:tags r:id="rId14"/>
              </p:custDataLst>
            </p:nvPr>
          </p:nvPicPr>
          <p:blipFill>
            <a:blip r:embed="rId15"/>
            <a:stretch>
              <a:fillRect/>
            </a:stretch>
          </p:blipFill>
          <p:spPr>
            <a:xfrm>
              <a:off x="5692457" y="4210901"/>
              <a:ext cx="661670" cy="661670"/>
            </a:xfrm>
            <a:prstGeom prst="rect">
              <a:avLst/>
            </a:prstGeom>
          </p:spPr>
        </p:pic>
      </p:grpSp>
      <p:grpSp>
        <p:nvGrpSpPr>
          <p:cNvPr id="60" name="组合 59"/>
          <p:cNvGrpSpPr/>
          <p:nvPr/>
        </p:nvGrpSpPr>
        <p:grpSpPr>
          <a:xfrm>
            <a:off x="7230426" y="2149723"/>
            <a:ext cx="3746389" cy="2867025"/>
            <a:chOff x="7230426" y="2341245"/>
            <a:chExt cx="3746389" cy="2867025"/>
          </a:xfrm>
        </p:grpSpPr>
        <p:grpSp>
          <p:nvGrpSpPr>
            <p:cNvPr id="18" name="组合 17"/>
            <p:cNvGrpSpPr/>
            <p:nvPr/>
          </p:nvGrpSpPr>
          <p:grpSpPr>
            <a:xfrm>
              <a:off x="7230426" y="2341245"/>
              <a:ext cx="3746389" cy="2867025"/>
              <a:chOff x="7054213" y="2415540"/>
              <a:chExt cx="3746389" cy="2867025"/>
            </a:xfrm>
          </p:grpSpPr>
          <p:sp>
            <p:nvSpPr>
              <p:cNvPr id="19" name="圆角矩形 18"/>
              <p:cNvSpPr/>
              <p:nvPr>
                <p:custDataLst>
                  <p:tags r:id="rId16"/>
                </p:custDataLst>
              </p:nvPr>
            </p:nvSpPr>
            <p:spPr>
              <a:xfrm>
                <a:off x="7054213" y="2415540"/>
                <a:ext cx="1880871" cy="91948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一般门诊预约</a:t>
                </a:r>
                <a:endParaRPr lang="zh-CN" altLang="en-US" b="1" dirty="0"/>
              </a:p>
              <a:p>
                <a:pPr algn="l"/>
                <a:endParaRPr lang="zh-CN" altLang="en-US" b="1" dirty="0"/>
              </a:p>
            </p:txBody>
          </p:sp>
          <p:grpSp>
            <p:nvGrpSpPr>
              <p:cNvPr id="20" name="组合 19"/>
              <p:cNvGrpSpPr/>
              <p:nvPr/>
            </p:nvGrpSpPr>
            <p:grpSpPr>
              <a:xfrm>
                <a:off x="9011920" y="2415540"/>
                <a:ext cx="1788682" cy="2867025"/>
                <a:chOff x="9011920" y="2415540"/>
                <a:chExt cx="1788682" cy="2867025"/>
              </a:xfrm>
            </p:grpSpPr>
            <p:sp>
              <p:nvSpPr>
                <p:cNvPr id="23" name="圆角矩形 22"/>
                <p:cNvSpPr/>
                <p:nvPr>
                  <p:custDataLst>
                    <p:tags r:id="rId17"/>
                  </p:custDataLst>
                </p:nvPr>
              </p:nvSpPr>
              <p:spPr>
                <a:xfrm>
                  <a:off x="9011920" y="2415540"/>
                  <a:ext cx="1788682" cy="1418590"/>
                </a:xfrm>
                <a:prstGeom prst="roundRect">
                  <a:avLst>
                    <a:gd name="adj" fmla="val 12755"/>
                  </a:avLst>
                </a:prstGeom>
                <a:gradFill>
                  <a:gsLst>
                    <a:gs pos="6000">
                      <a:schemeClr val="accent1">
                        <a:lumMod val="50000"/>
                      </a:schemeClr>
                    </a:gs>
                    <a:gs pos="100000">
                      <a:schemeClr val="accent1"/>
                    </a:gs>
                  </a:gsLst>
                </a:gradFill>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住院加速服务（专家）</a:t>
                  </a:r>
                  <a:endParaRPr lang="zh-CN" altLang="en-US" b="1" dirty="0"/>
                </a:p>
                <a:p>
                  <a:pPr algn="l"/>
                  <a:endParaRPr lang="zh-CN" altLang="en-US" b="1" dirty="0"/>
                </a:p>
                <a:p>
                  <a:pPr algn="l"/>
                  <a:endParaRPr lang="zh-CN" altLang="en-US" b="1" dirty="0"/>
                </a:p>
              </p:txBody>
            </p:sp>
            <p:pic>
              <p:nvPicPr>
                <p:cNvPr id="24" name="图片 23" descr="住院服务"/>
                <p:cNvPicPr>
                  <a:picLocks noChangeAspect="1"/>
                </p:cNvPicPr>
                <p:nvPr>
                  <p:custDataLst>
                    <p:tags r:id="rId18"/>
                  </p:custDataLst>
                </p:nvPr>
              </p:nvPicPr>
              <p:blipFill>
                <a:blip r:embed="rId19"/>
                <a:stretch>
                  <a:fillRect/>
                </a:stretch>
              </p:blipFill>
              <p:spPr>
                <a:xfrm>
                  <a:off x="10004519" y="3025205"/>
                  <a:ext cx="754380" cy="754380"/>
                </a:xfrm>
                <a:prstGeom prst="rect">
                  <a:avLst/>
                </a:prstGeom>
              </p:spPr>
            </p:pic>
            <p:sp>
              <p:nvSpPr>
                <p:cNvPr id="25" name="圆角矩形 24"/>
                <p:cNvSpPr/>
                <p:nvPr>
                  <p:custDataLst>
                    <p:tags r:id="rId20"/>
                  </p:custDataLst>
                </p:nvPr>
              </p:nvSpPr>
              <p:spPr>
                <a:xfrm>
                  <a:off x="9011920" y="3914140"/>
                  <a:ext cx="1788682" cy="1368425"/>
                </a:xfrm>
                <a:prstGeom prst="roundRect">
                  <a:avLst>
                    <a:gd name="adj" fmla="val 12755"/>
                  </a:avLst>
                </a:prstGeom>
                <a:gradFill>
                  <a:gsLst>
                    <a:gs pos="0">
                      <a:schemeClr val="accent1">
                        <a:lumMod val="50000"/>
                      </a:schemeClr>
                    </a:gs>
                    <a:gs pos="100000">
                      <a:schemeClr val="accent1"/>
                    </a:gs>
                  </a:gsLst>
                </a:gradFill>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t>就医陪诊</a:t>
                  </a:r>
                  <a:endParaRPr lang="zh-CN" altLang="en-US" b="1" dirty="0"/>
                </a:p>
                <a:p>
                  <a:pPr algn="l"/>
                  <a:endParaRPr lang="zh-CN" altLang="en-US" b="1" dirty="0"/>
                </a:p>
              </p:txBody>
            </p:sp>
          </p:grpSp>
          <p:sp>
            <p:nvSpPr>
              <p:cNvPr id="21" name="圆角矩形 20"/>
              <p:cNvSpPr/>
              <p:nvPr>
                <p:custDataLst>
                  <p:tags r:id="rId21"/>
                </p:custDataLst>
              </p:nvPr>
            </p:nvSpPr>
            <p:spPr>
              <a:xfrm>
                <a:off x="7054213" y="3385820"/>
                <a:ext cx="1880871" cy="91948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sym typeface="+mn-ea"/>
                  </a:rPr>
                  <a:t>专家门诊预约</a:t>
                </a:r>
                <a:endParaRPr lang="zh-CN" altLang="en-US" b="1" dirty="0"/>
              </a:p>
              <a:p>
                <a:pPr algn="l"/>
                <a:endParaRPr lang="zh-CN" altLang="en-US" b="1" dirty="0"/>
              </a:p>
            </p:txBody>
          </p:sp>
          <p:sp>
            <p:nvSpPr>
              <p:cNvPr id="22" name="圆角矩形 21"/>
              <p:cNvSpPr/>
              <p:nvPr>
                <p:custDataLst>
                  <p:tags r:id="rId22"/>
                </p:custDataLst>
              </p:nvPr>
            </p:nvSpPr>
            <p:spPr>
              <a:xfrm>
                <a:off x="7054213" y="4356100"/>
                <a:ext cx="1880871" cy="919480"/>
              </a:xfrm>
              <a:prstGeom prst="roundRect">
                <a:avLst>
                  <a:gd name="adj" fmla="val 12755"/>
                </a:avLst>
              </a:prstGeom>
              <a:gradFill>
                <a:gsLst>
                  <a:gs pos="0">
                    <a:schemeClr val="accent1">
                      <a:lumMod val="60000"/>
                      <a:lumOff val="40000"/>
                    </a:schemeClr>
                  </a:gs>
                  <a:gs pos="100000">
                    <a:schemeClr val="accent1">
                      <a:lumMod val="50000"/>
                    </a:schemeClr>
                  </a:gs>
                </a:gsLst>
              </a:gradFill>
            </p:spPr>
            <p:style>
              <a:lnRef idx="0">
                <a:srgbClr val="FFFFFF"/>
              </a:lnRef>
              <a:fillRef idx="3">
                <a:schemeClr val="accent1"/>
              </a:fillRef>
              <a:effectRef idx="0">
                <a:srgbClr val="FFFFFF"/>
              </a:effectRef>
              <a:fontRef idx="minor">
                <a:schemeClr val="lt1"/>
              </a:fontRef>
            </p:style>
            <p:txBody>
              <a:bodyPr rtlCol="0" anchor="ctr"/>
              <a:lstStyle/>
              <a:p>
                <a:pPr algn="l"/>
                <a:r>
                  <a:rPr lang="zh-CN" altLang="en-US" b="1" dirty="0">
                    <a:sym typeface="+mn-ea"/>
                  </a:rPr>
                  <a:t>国内多学科会诊</a:t>
                </a:r>
                <a:endParaRPr lang="zh-CN" altLang="en-US" b="1" dirty="0"/>
              </a:p>
            </p:txBody>
          </p:sp>
        </p:grpSp>
        <p:pic>
          <p:nvPicPr>
            <p:cNvPr id="58" name="图片 57" descr="家人"/>
            <p:cNvPicPr>
              <a:picLocks noChangeAspect="1"/>
            </p:cNvPicPr>
            <p:nvPr>
              <p:custDataLst>
                <p:tags r:id="rId23"/>
              </p:custDataLst>
            </p:nvPr>
          </p:nvPicPr>
          <p:blipFill>
            <a:blip r:embed="rId24"/>
            <a:stretch>
              <a:fillRect/>
            </a:stretch>
          </p:blipFill>
          <p:spPr>
            <a:xfrm>
              <a:off x="10180732" y="4375696"/>
              <a:ext cx="702233" cy="669236"/>
            </a:xfrm>
            <a:prstGeom prst="rect">
              <a:avLst/>
            </a:prstGeom>
          </p:spPr>
        </p:pic>
      </p:grpSp>
      <p:grpSp>
        <p:nvGrpSpPr>
          <p:cNvPr id="3" name="组合 2"/>
          <p:cNvGrpSpPr/>
          <p:nvPr/>
        </p:nvGrpSpPr>
        <p:grpSpPr>
          <a:xfrm>
            <a:off x="9747456" y="239132"/>
            <a:ext cx="2122194" cy="758825"/>
            <a:chOff x="1171867" y="1885113"/>
            <a:chExt cx="2122194" cy="758825"/>
          </a:xfrm>
        </p:grpSpPr>
        <p:sp>
          <p:nvSpPr>
            <p:cNvPr id="10" name="矩形: 圆角 81"/>
            <p:cNvSpPr/>
            <p:nvPr/>
          </p:nvSpPr>
          <p:spPr>
            <a:xfrm>
              <a:off x="1171867" y="1885113"/>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13" name="图形 12" descr="运行 纯色填充"/>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471632" y="1936476"/>
              <a:ext cx="657451" cy="657451"/>
            </a:xfrm>
            <a:prstGeom prst="rect">
              <a:avLst/>
            </a:prstGeom>
          </p:spPr>
        </p:pic>
        <p:sp>
          <p:nvSpPr>
            <p:cNvPr id="15" name="文本框 14"/>
            <p:cNvSpPr txBox="1"/>
            <p:nvPr/>
          </p:nvSpPr>
          <p:spPr>
            <a:xfrm>
              <a:off x="2125732" y="2032494"/>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cxnSp>
        <p:nvCxnSpPr>
          <p:cNvPr id="26" name="直接连接符 25"/>
          <p:cNvCxnSpPr/>
          <p:nvPr>
            <p:custDataLst>
              <p:tags r:id="rId27"/>
            </p:custDataLst>
          </p:nvPr>
        </p:nvCxnSpPr>
        <p:spPr>
          <a:xfrm>
            <a:off x="309251" y="1224424"/>
            <a:ext cx="4091934"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28"/>
            </p:custDataLst>
          </p:nvPr>
        </p:nvSpPr>
        <p:spPr>
          <a:xfrm>
            <a:off x="254633" y="747395"/>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附：华星保重大疾病保障计划</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33" name="文本框 32"/>
          <p:cNvSpPr txBox="1"/>
          <p:nvPr/>
        </p:nvSpPr>
        <p:spPr>
          <a:xfrm>
            <a:off x="1243792" y="3088067"/>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43" name="文本框 42"/>
          <p:cNvSpPr txBox="1"/>
          <p:nvPr/>
        </p:nvSpPr>
        <p:spPr>
          <a:xfrm>
            <a:off x="3080725" y="3106916"/>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44" name="文本框 43"/>
          <p:cNvSpPr txBox="1"/>
          <p:nvPr/>
        </p:nvSpPr>
        <p:spPr>
          <a:xfrm>
            <a:off x="5102959" y="3099311"/>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47" name="文本框 46"/>
          <p:cNvSpPr txBox="1"/>
          <p:nvPr/>
        </p:nvSpPr>
        <p:spPr>
          <a:xfrm>
            <a:off x="5371100" y="3648323"/>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61" name="文本框 60"/>
          <p:cNvSpPr txBox="1"/>
          <p:nvPr/>
        </p:nvSpPr>
        <p:spPr>
          <a:xfrm>
            <a:off x="7979255" y="2745606"/>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62" name="文本框 61"/>
          <p:cNvSpPr txBox="1"/>
          <p:nvPr/>
        </p:nvSpPr>
        <p:spPr>
          <a:xfrm>
            <a:off x="8009135" y="3745643"/>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63" name="文本框 62"/>
          <p:cNvSpPr txBox="1"/>
          <p:nvPr/>
        </p:nvSpPr>
        <p:spPr>
          <a:xfrm>
            <a:off x="8021102" y="4697756"/>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64" name="文本框 63"/>
          <p:cNvSpPr txBox="1"/>
          <p:nvPr/>
        </p:nvSpPr>
        <p:spPr>
          <a:xfrm>
            <a:off x="9216242" y="3043501"/>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
        <p:nvSpPr>
          <p:cNvPr id="65" name="文本框 64"/>
          <p:cNvSpPr txBox="1"/>
          <p:nvPr/>
        </p:nvSpPr>
        <p:spPr>
          <a:xfrm>
            <a:off x="9184803" y="4415236"/>
            <a:ext cx="1178996" cy="261610"/>
          </a:xfrm>
          <a:prstGeom prst="rect">
            <a:avLst/>
          </a:prstGeom>
          <a:noFill/>
        </p:spPr>
        <p:txBody>
          <a:bodyPr wrap="square">
            <a:spAutoFit/>
          </a:bodyPr>
          <a:lstStyle/>
          <a:p>
            <a:r>
              <a:rPr lang="en-US" altLang="zh-CN" sz="1100" b="1" dirty="0">
                <a:solidFill>
                  <a:schemeClr val="bg1"/>
                </a:solidFill>
              </a:rPr>
              <a:t>(1</a:t>
            </a:r>
            <a:r>
              <a:rPr lang="zh-CN" altLang="en-US" sz="1100" b="1" dirty="0">
                <a:solidFill>
                  <a:schemeClr val="bg1"/>
                </a:solidFill>
              </a:rPr>
              <a:t>次</a:t>
            </a:r>
            <a:r>
              <a:rPr lang="en-US" altLang="zh-CN" sz="1100" b="1" dirty="0">
                <a:solidFill>
                  <a:schemeClr val="bg1"/>
                </a:solidFill>
              </a:rPr>
              <a:t>/</a:t>
            </a:r>
            <a:r>
              <a:rPr lang="zh-CN" altLang="en-US" sz="1100" b="1" dirty="0">
                <a:solidFill>
                  <a:schemeClr val="bg1"/>
                </a:solidFill>
              </a:rPr>
              <a:t>保单年度）</a:t>
            </a:r>
            <a:endParaRPr lang="zh-CN" altLang="en-US" sz="11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24"/>
          <p:cNvSpPr/>
          <p:nvPr/>
        </p:nvSpPr>
        <p:spPr>
          <a:xfrm>
            <a:off x="513080" y="2237740"/>
            <a:ext cx="6029325" cy="405955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 name="文本框 4"/>
          <p:cNvSpPr txBox="1"/>
          <p:nvPr/>
        </p:nvSpPr>
        <p:spPr>
          <a:xfrm>
            <a:off x="232410" y="833755"/>
            <a:ext cx="6687778"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已病人群：小病可报（可选</a:t>
            </a:r>
            <a:r>
              <a:rPr kumimoji="1" lang="zh-CN" altLang="en-US" sz="2400" b="1" dirty="0">
                <a:gradFill>
                  <a:gsLst>
                    <a:gs pos="0">
                      <a:srgbClr val="4874CB"/>
                    </a:gs>
                    <a:gs pos="100000">
                      <a:srgbClr val="30C0B4"/>
                    </a:gs>
                  </a:gsLst>
                  <a:lin ang="5400000" scaled="1"/>
                </a:gradFill>
                <a:latin typeface="微软雅黑" panose="020B0503020204020204" pitchFamily="34" charset="-122"/>
                <a:sym typeface="+mn-ea"/>
              </a:rPr>
              <a:t>附加险</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5928736"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631" name="图表 630"/>
          <p:cNvGraphicFramePr/>
          <p:nvPr/>
        </p:nvGraphicFramePr>
        <p:xfrm>
          <a:off x="-605488" y="3549984"/>
          <a:ext cx="3458457" cy="1188640"/>
        </p:xfrm>
        <a:graphic>
          <a:graphicData uri="http://schemas.openxmlformats.org/drawingml/2006/chart">
            <c:chart xmlns:c="http://schemas.openxmlformats.org/drawingml/2006/chart" xmlns:r="http://schemas.openxmlformats.org/officeDocument/2006/relationships" r:id="rId1"/>
          </a:graphicData>
        </a:graphic>
      </p:graphicFrame>
      <p:sp>
        <p:nvSpPr>
          <p:cNvPr id="9" name="矩形: 圆角 8"/>
          <p:cNvSpPr/>
          <p:nvPr/>
        </p:nvSpPr>
        <p:spPr>
          <a:xfrm>
            <a:off x="941451" y="1740246"/>
            <a:ext cx="5373240"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微软雅黑" panose="020B0503020204020204" pitchFamily="34" charset="-122"/>
                <a:cs typeface="微软雅黑" panose="020B0503020204020204" pitchFamily="34" charset="-122"/>
                <a:sym typeface="+mn-ea"/>
              </a:rPr>
              <a:t>非标人群友好，</a:t>
            </a:r>
            <a:r>
              <a:rPr lang="en-US" altLang="zh-CN" sz="2000" b="1" dirty="0">
                <a:solidFill>
                  <a:schemeClr val="bg1"/>
                </a:solidFill>
                <a:latin typeface="微软雅黑" panose="020B0503020204020204" pitchFamily="34" charset="-122"/>
                <a:cs typeface="微软雅黑" panose="020B0503020204020204" pitchFamily="34" charset="-122"/>
                <a:sym typeface="+mn-ea"/>
              </a:rPr>
              <a:t>20</a:t>
            </a:r>
            <a:r>
              <a:rPr lang="zh-CN" altLang="en-US" sz="2000" b="1" dirty="0">
                <a:solidFill>
                  <a:schemeClr val="bg1"/>
                </a:solidFill>
                <a:latin typeface="微软雅黑" panose="020B0503020204020204" pitchFamily="34" charset="-122"/>
                <a:cs typeface="微软雅黑" panose="020B0503020204020204" pitchFamily="34" charset="-122"/>
                <a:sym typeface="+mn-ea"/>
              </a:rPr>
              <a:t>年保证续保的中端医疗</a:t>
            </a:r>
            <a:endParaRPr lang="zh-CN" altLang="en-US" sz="2000" b="1" dirty="0">
              <a:solidFill>
                <a:schemeClr val="bg1"/>
              </a:solidFill>
              <a:latin typeface="微软雅黑" panose="020B0503020204020204" pitchFamily="34" charset="-122"/>
              <a:cs typeface="微软雅黑" panose="020B0503020204020204" pitchFamily="34" charset="-122"/>
              <a:sym typeface="+mn-ea"/>
            </a:endParaRPr>
          </a:p>
        </p:txBody>
      </p:sp>
      <p:cxnSp>
        <p:nvCxnSpPr>
          <p:cNvPr id="4" name="直接连接符 3"/>
          <p:cNvCxnSpPr/>
          <p:nvPr/>
        </p:nvCxnSpPr>
        <p:spPr>
          <a:xfrm>
            <a:off x="1144905" y="6411595"/>
            <a:ext cx="9862185" cy="0"/>
          </a:xfrm>
          <a:prstGeom prst="line">
            <a:avLst/>
          </a:prstGeom>
          <a:ln w="28575" cmpd="dbl">
            <a:solidFill>
              <a:schemeClr val="accent5"/>
            </a:solidFill>
            <a:prstDash val="sysDot"/>
          </a:ln>
          <a:effectLst/>
        </p:spPr>
        <p:style>
          <a:lnRef idx="2">
            <a:schemeClr val="accent1"/>
          </a:lnRef>
          <a:fillRef idx="0">
            <a:schemeClr val="accent1"/>
          </a:fillRef>
          <a:effectRef idx="1">
            <a:schemeClr val="accent1"/>
          </a:effectRef>
          <a:fontRef idx="minor">
            <a:schemeClr val="tx1"/>
          </a:fontRef>
        </p:style>
      </p:cxnSp>
      <p:sp>
        <p:nvSpPr>
          <p:cNvPr id="16" name="文本框 15"/>
          <p:cNvSpPr txBox="1"/>
          <p:nvPr/>
        </p:nvSpPr>
        <p:spPr>
          <a:xfrm>
            <a:off x="688975" y="2395220"/>
            <a:ext cx="5795645" cy="3569335"/>
          </a:xfrm>
          <a:prstGeom prst="rect">
            <a:avLst/>
          </a:prstGeom>
          <a:noFill/>
          <a:ln w="12700">
            <a:noFill/>
          </a:ln>
          <a:extLst>
            <a:ext uri="{909E8E84-426E-40DD-AFC4-6F175D3DCCD1}">
              <a14:hiddenFill xmlns:a14="http://schemas.microsoft.com/office/drawing/2010/main">
                <a:solidFill>
                  <a:schemeClr val="bg1"/>
                </a:solidFill>
              </a14:hiddenFill>
            </a:ext>
          </a:extLst>
        </p:spPr>
        <p:txBody>
          <a:bodyPr wrap="square" rtlCol="0">
            <a:spAutoFit/>
          </a:bodyPr>
          <a:lstStyle/>
          <a:p>
            <a:pPr marL="171450" indent="-171450">
              <a:lnSpc>
                <a:spcPct val="150000"/>
              </a:lnSpc>
              <a:spcAft>
                <a:spcPts val="1200"/>
              </a:spcAft>
              <a:buFont typeface="Arial" panose="020B0604020202020204" pitchFamily="34" charset="0"/>
              <a:buChar char="•"/>
            </a:pPr>
            <a:r>
              <a:rPr lang="zh-CN" altLang="en-US" sz="1600" b="1" dirty="0">
                <a:solidFill>
                  <a:schemeClr val="tx1">
                    <a:lumMod val="75000"/>
                    <a:lumOff val="25000"/>
                  </a:schemeClr>
                </a:solidFill>
                <a:latin typeface="微软雅黑" panose="020B0503020204020204" pitchFamily="34" charset="-122"/>
                <a:cs typeface="Arial" panose="020B0604020202020204" pitchFamily="34" charset="0"/>
                <a:sym typeface="+mn-lt"/>
              </a:rPr>
              <a:t>次标友好：</a:t>
            </a:r>
            <a:r>
              <a:rPr lang="zh-CN" altLang="en-US" sz="1600" dirty="0">
                <a:solidFill>
                  <a:schemeClr val="tx1">
                    <a:lumMod val="75000"/>
                    <a:lumOff val="25000"/>
                  </a:schemeClr>
                </a:solidFill>
                <a:latin typeface="微软雅黑" panose="020B0503020204020204" pitchFamily="34" charset="-122"/>
                <a:cs typeface="Arial" panose="020B0604020202020204" pitchFamily="34" charset="0"/>
                <a:sym typeface="+mn-lt"/>
              </a:rPr>
              <a:t>能买主险就能买附加险，不需要额外健告</a:t>
            </a:r>
            <a:endParaRPr lang="en-US" altLang="zh-CN" sz="1600" dirty="0">
              <a:solidFill>
                <a:schemeClr val="tx1">
                  <a:lumMod val="75000"/>
                  <a:lumOff val="25000"/>
                </a:schemeClr>
              </a:solidFill>
              <a:latin typeface="微软雅黑" panose="020B0503020204020204" pitchFamily="34" charset="-122"/>
              <a:cs typeface="Arial" panose="020B0604020202020204" pitchFamily="34" charset="0"/>
              <a:sym typeface="+mn-lt"/>
            </a:endParaRPr>
          </a:p>
          <a:p>
            <a:pPr marL="171450" indent="-171450">
              <a:lnSpc>
                <a:spcPct val="150000"/>
              </a:lnSpc>
              <a:spcAft>
                <a:spcPts val="1200"/>
              </a:spcAft>
              <a:buFont typeface="Arial" panose="020B0604020202020204" pitchFamily="34" charset="0"/>
              <a:buChar cha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0</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免赔：</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a:spcAft>
                <a:spcPts val="12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一般医疗责任：</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万以下最高报销</a:t>
            </a:r>
            <a:r>
              <a:rPr lang="en-US" altLang="zh-CN"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mn-lt"/>
              </a:rPr>
              <a:t>60%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万以上报销</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100%</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a:spcAft>
                <a:spcPts val="12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其他责任：最高报销</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rPr>
              <a:t>100%</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mn-lt"/>
            </a:endParaRPr>
          </a:p>
          <a:p>
            <a:pPr marL="171450" indent="-171450">
              <a:lnSpc>
                <a:spcPct val="150000"/>
              </a:lnSpc>
              <a:spcAft>
                <a:spcPts val="1200"/>
              </a:spcAft>
              <a:buFont typeface="Arial" panose="020B0604020202020204" pitchFamily="34" charset="0"/>
              <a:buChar char="•"/>
            </a:pPr>
            <a:r>
              <a:rPr lang="zh-CN" altLang="en-US" sz="1600" b="1" dirty="0">
                <a:solidFill>
                  <a:schemeClr val="tx1">
                    <a:lumMod val="75000"/>
                    <a:lumOff val="25000"/>
                  </a:schemeClr>
                </a:solidFill>
                <a:latin typeface="微软雅黑" panose="020B0503020204020204" pitchFamily="34" charset="-122"/>
                <a:cs typeface="Arial" panose="020B0604020202020204" pitchFamily="34" charset="0"/>
                <a:sym typeface="+mn-lt"/>
              </a:rPr>
              <a:t>重疾特需也能保：</a:t>
            </a:r>
            <a:r>
              <a:rPr lang="zh-CN" altLang="en-US" sz="1600" dirty="0">
                <a:solidFill>
                  <a:schemeClr val="tx1">
                    <a:lumMod val="75000"/>
                    <a:lumOff val="25000"/>
                  </a:schemeClr>
                </a:solidFill>
                <a:latin typeface="微软雅黑" panose="020B0503020204020204" pitchFamily="34" charset="-122"/>
                <a:cs typeface="Arial" panose="020B0604020202020204" pitchFamily="34" charset="0"/>
                <a:sym typeface="+mn-lt"/>
              </a:rPr>
              <a:t>罹患重疾后，主险先一次性大额赔付，附加险再报销医疗费，特需部也能报</a:t>
            </a:r>
            <a:endParaRPr lang="en-US" altLang="zh-CN" sz="1600" dirty="0">
              <a:solidFill>
                <a:schemeClr val="tx1">
                  <a:lumMod val="75000"/>
                  <a:lumOff val="25000"/>
                </a:schemeClr>
              </a:solidFill>
              <a:latin typeface="微软雅黑" panose="020B0503020204020204" pitchFamily="34" charset="-122"/>
              <a:cs typeface="Arial" panose="020B0604020202020204" pitchFamily="34" charset="0"/>
              <a:sym typeface="+mn-lt"/>
            </a:endParaRPr>
          </a:p>
          <a:p>
            <a:pPr marL="171450" indent="-171450">
              <a:lnSpc>
                <a:spcPct val="150000"/>
              </a:lnSpc>
              <a:spcAft>
                <a:spcPts val="1200"/>
              </a:spcAft>
              <a:buFont typeface="Arial" panose="020B0604020202020204" pitchFamily="34" charset="0"/>
              <a:buChar char="•"/>
            </a:pPr>
            <a:r>
              <a:rPr lang="en-US" altLang="zh-CN" sz="1600" b="1" dirty="0">
                <a:solidFill>
                  <a:schemeClr val="tx1">
                    <a:lumMod val="75000"/>
                    <a:lumOff val="25000"/>
                  </a:schemeClr>
                </a:solidFill>
                <a:latin typeface="微软雅黑" panose="020B0503020204020204" pitchFamily="34" charset="-122"/>
                <a:cs typeface="Arial" panose="020B0604020202020204" pitchFamily="34" charset="0"/>
                <a:sym typeface="+mn-lt"/>
              </a:rPr>
              <a:t>20</a:t>
            </a:r>
            <a:r>
              <a:rPr lang="zh-CN" altLang="en-US" sz="1600" b="1" dirty="0">
                <a:solidFill>
                  <a:schemeClr val="tx1">
                    <a:lumMod val="75000"/>
                    <a:lumOff val="25000"/>
                  </a:schemeClr>
                </a:solidFill>
                <a:latin typeface="微软雅黑" panose="020B0503020204020204" pitchFamily="34" charset="-122"/>
                <a:cs typeface="Arial" panose="020B0604020202020204" pitchFamily="34" charset="0"/>
                <a:sym typeface="+mn-lt"/>
              </a:rPr>
              <a:t>年保证续保：</a:t>
            </a:r>
            <a:r>
              <a:rPr lang="zh-CN" altLang="en-US" sz="1600" dirty="0">
                <a:solidFill>
                  <a:schemeClr val="tx1">
                    <a:lumMod val="75000"/>
                    <a:lumOff val="25000"/>
                  </a:schemeClr>
                </a:solidFill>
                <a:latin typeface="微软雅黑" panose="020B0503020204020204" pitchFamily="34" charset="-122"/>
                <a:cs typeface="Arial" panose="020B0604020202020204" pitchFamily="34" charset="0"/>
                <a:sym typeface="+mn-lt"/>
              </a:rPr>
              <a:t>保证续保期间内，每年最高报销住院医疗</a:t>
            </a:r>
            <a:r>
              <a:rPr lang="en-US" altLang="zh-CN" sz="1600" b="1" dirty="0">
                <a:solidFill>
                  <a:srgbClr val="C00000"/>
                </a:solidFill>
                <a:latin typeface="微软雅黑" panose="020B0503020204020204" pitchFamily="34" charset="-122"/>
                <a:cs typeface="Arial" panose="020B0604020202020204" pitchFamily="34" charset="0"/>
                <a:sym typeface="+mn-lt"/>
              </a:rPr>
              <a:t>200</a:t>
            </a:r>
            <a:r>
              <a:rPr lang="zh-CN" altLang="en-US" sz="1600" b="1" dirty="0">
                <a:solidFill>
                  <a:srgbClr val="C00000"/>
                </a:solidFill>
                <a:latin typeface="微软雅黑" panose="020B0503020204020204" pitchFamily="34" charset="-122"/>
                <a:cs typeface="Arial" panose="020B0604020202020204" pitchFamily="34" charset="0"/>
                <a:sym typeface="+mn-lt"/>
              </a:rPr>
              <a:t>万元</a:t>
            </a:r>
            <a:r>
              <a:rPr lang="zh-CN" altLang="en-US" sz="1600" dirty="0">
                <a:solidFill>
                  <a:schemeClr val="tx1">
                    <a:lumMod val="75000"/>
                    <a:lumOff val="25000"/>
                  </a:schemeClr>
                </a:solidFill>
                <a:latin typeface="微软雅黑" panose="020B0503020204020204" pitchFamily="34" charset="-122"/>
                <a:cs typeface="Arial" panose="020B0604020202020204" pitchFamily="34" charset="0"/>
                <a:sym typeface="+mn-lt"/>
              </a:rPr>
              <a:t>，保证续保期间内总赔付限额</a:t>
            </a:r>
            <a:r>
              <a:rPr lang="en-US" altLang="zh-CN" sz="1600" b="1" dirty="0">
                <a:solidFill>
                  <a:srgbClr val="C00000"/>
                </a:solidFill>
                <a:latin typeface="微软雅黑" panose="020B0503020204020204" pitchFamily="34" charset="-122"/>
                <a:cs typeface="Arial" panose="020B0604020202020204" pitchFamily="34" charset="0"/>
                <a:sym typeface="+mn-lt"/>
              </a:rPr>
              <a:t>800</a:t>
            </a:r>
            <a:r>
              <a:rPr lang="zh-CN" altLang="en-US" sz="1600" b="1" dirty="0">
                <a:solidFill>
                  <a:srgbClr val="C00000"/>
                </a:solidFill>
                <a:latin typeface="微软雅黑" panose="020B0503020204020204" pitchFamily="34" charset="-122"/>
                <a:cs typeface="Arial" panose="020B0604020202020204" pitchFamily="34" charset="0"/>
                <a:sym typeface="+mn-lt"/>
              </a:rPr>
              <a:t>万元</a:t>
            </a:r>
            <a:endParaRPr lang="zh-CN" altLang="en-US" sz="1600" b="1" dirty="0">
              <a:solidFill>
                <a:srgbClr val="C00000"/>
              </a:solidFill>
              <a:latin typeface="微软雅黑" panose="020B0503020204020204" pitchFamily="34" charset="-122"/>
              <a:cs typeface="Arial" panose="020B0604020202020204" pitchFamily="34" charset="0"/>
              <a:sym typeface="+mn-lt"/>
            </a:endParaRPr>
          </a:p>
        </p:txBody>
      </p:sp>
      <p:grpSp>
        <p:nvGrpSpPr>
          <p:cNvPr id="3" name="组合 2"/>
          <p:cNvGrpSpPr/>
          <p:nvPr/>
        </p:nvGrpSpPr>
        <p:grpSpPr>
          <a:xfrm>
            <a:off x="10112744" y="221694"/>
            <a:ext cx="1657571" cy="707581"/>
            <a:chOff x="5201855" y="1894793"/>
            <a:chExt cx="1657571" cy="707581"/>
          </a:xfrm>
        </p:grpSpPr>
        <p:pic>
          <p:nvPicPr>
            <p:cNvPr id="8" name="图形 7" descr="药品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01855" y="1894793"/>
              <a:ext cx="707581" cy="707581"/>
            </a:xfrm>
            <a:prstGeom prst="rect">
              <a:avLst/>
            </a:prstGeom>
          </p:spPr>
        </p:pic>
        <p:sp>
          <p:nvSpPr>
            <p:cNvPr id="10" name="文本框 9"/>
            <p:cNvSpPr txBox="1"/>
            <p:nvPr/>
          </p:nvSpPr>
          <p:spPr>
            <a:xfrm>
              <a:off x="5833478" y="1986973"/>
              <a:ext cx="1025948" cy="523220"/>
            </a:xfrm>
            <a:prstGeom prst="rect">
              <a:avLst/>
            </a:prstGeom>
            <a:noFill/>
          </p:spPr>
          <p:txBody>
            <a:bodyPr wrap="square">
              <a:spAutoFit/>
            </a:bodyPr>
            <a:lstStyle/>
            <a:p>
              <a:r>
                <a:rPr lang="zh-CN" altLang="en-US" sz="2800" b="1" dirty="0">
                  <a:solidFill>
                    <a:schemeClr val="bg1"/>
                  </a:solidFill>
                  <a:latin typeface="+mn-ea"/>
                </a:rPr>
                <a:t>已病</a:t>
              </a:r>
              <a:endParaRPr lang="zh-CN" altLang="en-US" sz="2800" b="1" dirty="0">
                <a:solidFill>
                  <a:schemeClr val="bg1"/>
                </a:solidFill>
              </a:endParaRPr>
            </a:p>
          </p:txBody>
        </p:sp>
      </p:grpSp>
      <p:grpSp>
        <p:nvGrpSpPr>
          <p:cNvPr id="11" name="组合 10"/>
          <p:cNvGrpSpPr/>
          <p:nvPr/>
        </p:nvGrpSpPr>
        <p:grpSpPr>
          <a:xfrm>
            <a:off x="9770357" y="284283"/>
            <a:ext cx="2122193" cy="758825"/>
            <a:chOff x="4926508" y="1873056"/>
            <a:chExt cx="2122193" cy="758825"/>
          </a:xfrm>
        </p:grpSpPr>
        <p:sp>
          <p:nvSpPr>
            <p:cNvPr id="12" name="矩形: 圆角 81"/>
            <p:cNvSpPr/>
            <p:nvPr/>
          </p:nvSpPr>
          <p:spPr>
            <a:xfrm>
              <a:off x="4926508" y="1873056"/>
              <a:ext cx="2122193"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13" name="图形 12" descr="药品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01855" y="1894793"/>
              <a:ext cx="707581" cy="707581"/>
            </a:xfrm>
            <a:prstGeom prst="rect">
              <a:avLst/>
            </a:prstGeom>
          </p:spPr>
        </p:pic>
        <p:sp>
          <p:nvSpPr>
            <p:cNvPr id="14" name="文本框 13"/>
            <p:cNvSpPr txBox="1"/>
            <p:nvPr/>
          </p:nvSpPr>
          <p:spPr>
            <a:xfrm>
              <a:off x="5833478" y="1986973"/>
              <a:ext cx="1025948" cy="523220"/>
            </a:xfrm>
            <a:prstGeom prst="rect">
              <a:avLst/>
            </a:prstGeom>
            <a:noFill/>
          </p:spPr>
          <p:txBody>
            <a:bodyPr wrap="square">
              <a:spAutoFit/>
            </a:bodyPr>
            <a:lstStyle/>
            <a:p>
              <a:r>
                <a:rPr lang="zh-CN" altLang="en-US" sz="2800" b="1" dirty="0">
                  <a:solidFill>
                    <a:schemeClr val="bg1"/>
                  </a:solidFill>
                  <a:latin typeface="+mn-ea"/>
                </a:rPr>
                <a:t>已病</a:t>
              </a:r>
              <a:endParaRPr lang="zh-CN" altLang="en-US" sz="2800" b="1" dirty="0">
                <a:solidFill>
                  <a:schemeClr val="bg1"/>
                </a:solidFill>
              </a:endParaRPr>
            </a:p>
          </p:txBody>
        </p:sp>
      </p:grpSp>
      <p:graphicFrame>
        <p:nvGraphicFramePr>
          <p:cNvPr id="15" name="表格 14"/>
          <p:cNvGraphicFramePr>
            <a:graphicFrameLocks noGrp="1"/>
          </p:cNvGraphicFramePr>
          <p:nvPr/>
        </p:nvGraphicFramePr>
        <p:xfrm>
          <a:off x="6792894" y="1806191"/>
          <a:ext cx="4833620" cy="4345305"/>
        </p:xfrm>
        <a:graphic>
          <a:graphicData uri="http://schemas.openxmlformats.org/drawingml/2006/table">
            <a:tbl>
              <a:tblPr firstRow="1" bandRow="1">
                <a:tableStyleId>{6DBEB125-4AF6-473C-9D52-1B7B10F2E491}</a:tableStyleId>
              </a:tblPr>
              <a:tblGrid>
                <a:gridCol w="3032125"/>
                <a:gridCol w="1801495"/>
              </a:tblGrid>
              <a:tr h="238125">
                <a:tc gridSpan="2">
                  <a:txBody>
                    <a:bodyPr/>
                    <a:lstStyle/>
                    <a:p>
                      <a:pPr algn="ctr" fontAlgn="ctr">
                        <a:lnSpc>
                          <a:spcPct val="120000"/>
                        </a:lnSpc>
                        <a:buNone/>
                      </a:pPr>
                      <a:r>
                        <a:rPr lang="zh-CN" altLang="en-US" sz="1200" kern="0" spc="120" dirty="0">
                          <a:effectLst/>
                          <a:latin typeface="微软雅黑" panose="020B0503020204020204" pitchFamily="34" charset="-122"/>
                          <a:ea typeface="微软雅黑" panose="020B0503020204020204" pitchFamily="34" charset="-122"/>
                        </a:rPr>
                        <a:t>保险计划表</a:t>
                      </a:r>
                      <a:endParaRPr lang="zh-CN" altLang="en-US" sz="1200" kern="0" spc="120" dirty="0">
                        <a:effectLst/>
                        <a:latin typeface="微软雅黑" panose="020B0503020204020204" pitchFamily="34" charset="-122"/>
                        <a:ea typeface="微软雅黑" panose="020B0503020204020204" pitchFamily="34" charset="-122"/>
                      </a:endParaRPr>
                    </a:p>
                  </a:txBody>
                  <a:tcPr marL="25400" marR="25400" marT="6350" marB="6350" anchor="ctr"/>
                </a:tc>
                <a:tc hMerge="1">
                  <a:tcPr marL="68580" marR="68580" marT="0" marB="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年免赔额</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en-US" sz="1000" kern="0" dirty="0">
                          <a:effectLst/>
                          <a:latin typeface="微软雅黑" panose="020B0503020204020204" pitchFamily="34" charset="-122"/>
                          <a:ea typeface="微软雅黑" panose="020B0503020204020204" pitchFamily="34" charset="-122"/>
                        </a:rPr>
                        <a:t>0</a:t>
                      </a:r>
                      <a:endParaRPr lang="en-US" altLang="en-US" sz="1000" kern="0" dirty="0">
                        <a:effectLst/>
                        <a:latin typeface="微软雅黑" panose="020B0503020204020204" pitchFamily="34" charset="-122"/>
                        <a:ea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保证续保期间内总赔付限额</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800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保险期间内赔付限额</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一般住院医疗保险金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年限额</a:t>
                      </a:r>
                      <a:r>
                        <a:rPr lang="en-US" altLang="zh-CN" sz="1000" kern="0" dirty="0">
                          <a:effectLst/>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0660">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重大疾病住院医疗保险金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年限额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a:effectLst/>
                          <a:latin typeface="微软雅黑" panose="020B0503020204020204" pitchFamily="34" charset="-122"/>
                          <a:ea typeface="微软雅黑" panose="020B0503020204020204" pitchFamily="34" charset="-122"/>
                        </a:rPr>
                        <a:t>质子重离子医疗保险金</a:t>
                      </a:r>
                      <a:endParaRPr lang="zh-CN" altLang="en-US" sz="1000" b="1" kern="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保证续保期间内限额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cs typeface="微软雅黑" panose="020B0503020204020204" pitchFamily="34" charset="-122"/>
                        </a:rPr>
                        <a:t>恶性肿瘤</a:t>
                      </a:r>
                      <a:r>
                        <a:rPr lang="en-US" sz="1000" b="1"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1" kern="0" dirty="0">
                          <a:effectLst/>
                          <a:latin typeface="微软雅黑" panose="020B0503020204020204" pitchFamily="34" charset="-122"/>
                          <a:ea typeface="微软雅黑" panose="020B0503020204020204" pitchFamily="34" charset="-122"/>
                          <a:cs typeface="微软雅黑" panose="020B0503020204020204" pitchFamily="34" charset="-122"/>
                        </a:rPr>
                        <a:t>重度基因检测费用</a:t>
                      </a:r>
                      <a:endParaRPr lang="zh-CN" altLang="en-US" sz="1000" b="1"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年限额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3000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57721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住院期间外购药品及外购医疗器械费用医疗保险金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在“一般住院医疗保险金”、“重大疾病住院医疗保险金”赔付限额下赔付</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38925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重大疾病康复医疗保险金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年限额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万，门诊次限额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500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元，</a:t>
                      </a:r>
                      <a:endParaRPr lang="en-US" altLang="zh-CN"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住院日限额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20129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恶性肿瘤特定药品费用医疗保险金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保证续保期间内限额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1141730">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重大疾病住院或重症监护病房住院津贴保险金责任</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①重大疾病住院日额：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元</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天；②重症监护病房住院日额：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元</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天；两项住院津贴不可兼得，若同时发生以较高者为准。每个保险期间累计赔付日数以</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日为限。</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r h="389255">
                <a:tc>
                  <a:txBody>
                    <a:bodyPr/>
                    <a:lstStyle/>
                    <a:p>
                      <a:pPr marL="0" algn="l" defTabSz="914400" rtl="0" eaLnBrk="1" fontAlgn="ctr" latinLnBrk="0" hangingPunct="1">
                        <a:lnSpc>
                          <a:spcPct val="120000"/>
                        </a:lnSpc>
                        <a:buNone/>
                      </a:pPr>
                      <a:r>
                        <a:rPr lang="zh-CN" altLang="en-US" sz="1000" b="1" kern="0" dirty="0">
                          <a:effectLst/>
                          <a:latin typeface="微软雅黑" panose="020B0503020204020204" pitchFamily="34" charset="-122"/>
                          <a:ea typeface="微软雅黑" panose="020B0503020204020204" pitchFamily="34" charset="-122"/>
                        </a:rPr>
                        <a:t>重大疾病异地转诊公共交通费用以及住宿费用保险金</a:t>
                      </a:r>
                      <a:endParaRPr lang="zh-CN" altLang="en-US" sz="1000" b="1" kern="0" dirty="0">
                        <a:effectLst/>
                        <a:latin typeface="微软雅黑" panose="020B0503020204020204" pitchFamily="34" charset="-122"/>
                        <a:ea typeface="微软雅黑" panose="020B0503020204020204" pitchFamily="34" charset="-122"/>
                      </a:endParaRPr>
                    </a:p>
                  </a:txBody>
                  <a:tcPr marL="25400" marR="25400" marT="6350" marB="6350" anchor="ctr"/>
                </a:tc>
                <a:tc>
                  <a:txBody>
                    <a:bodyPr/>
                    <a:lstStyle/>
                    <a:p>
                      <a:pPr marL="0" algn="ctr" defTabSz="914400" rtl="0" eaLnBrk="1" fontAlgn="ctr" latinLnBrk="0" hangingPunct="1">
                        <a:lnSpc>
                          <a:spcPct val="120000"/>
                        </a:lnSpc>
                        <a:buNone/>
                      </a:pP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年限额</a:t>
                      </a:r>
                      <a:r>
                        <a:rPr 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anchor="ctr"/>
                </a:tc>
              </a:tr>
            </a:tbl>
          </a:graphicData>
        </a:graphic>
      </p:graphicFrame>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2720" y="1718506"/>
            <a:ext cx="9862185" cy="0"/>
          </a:xfrm>
          <a:prstGeom prst="line">
            <a:avLst/>
          </a:prstGeom>
          <a:ln w="28575" cmpd="dbl">
            <a:solidFill>
              <a:schemeClr val="accent5"/>
            </a:solidFill>
            <a:prstDash val="sysDot"/>
          </a:ln>
          <a:effectLst/>
        </p:spPr>
        <p:style>
          <a:lnRef idx="2">
            <a:schemeClr val="accent1"/>
          </a:lnRef>
          <a:fillRef idx="0">
            <a:schemeClr val="accent1"/>
          </a:fillRef>
          <a:effectRef idx="1">
            <a:schemeClr val="accent1"/>
          </a:effectRef>
          <a:fontRef idx="minor">
            <a:schemeClr val="tx1"/>
          </a:fontRef>
        </p:style>
      </p:cxnSp>
      <p:sp>
        <p:nvSpPr>
          <p:cNvPr id="9" name="矩形: 圆角 8"/>
          <p:cNvSpPr/>
          <p:nvPr/>
        </p:nvSpPr>
        <p:spPr>
          <a:xfrm>
            <a:off x="111892" y="1476572"/>
            <a:ext cx="3913057"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mn-ea"/>
                <a:cs typeface="微软雅黑" panose="020B0503020204020204" pitchFamily="34" charset="-122"/>
                <a:sym typeface="+mn-ea"/>
              </a:rPr>
              <a:t>必选责任对比</a:t>
            </a:r>
            <a:endParaRPr lang="zh-CN" altLang="en-US" sz="2000" b="1" dirty="0">
              <a:solidFill>
                <a:schemeClr val="bg1"/>
              </a:solidFill>
              <a:latin typeface="+mn-ea"/>
              <a:cs typeface="微软雅黑" panose="020B0503020204020204" pitchFamily="34" charset="-122"/>
              <a:sym typeface="+mn-ea"/>
            </a:endParaRPr>
          </a:p>
        </p:txBody>
      </p:sp>
      <p:graphicFrame>
        <p:nvGraphicFramePr>
          <p:cNvPr id="4" name="表格 3"/>
          <p:cNvGraphicFramePr>
            <a:graphicFrameLocks noGrp="1"/>
          </p:cNvGraphicFramePr>
          <p:nvPr/>
        </p:nvGraphicFramePr>
        <p:xfrm>
          <a:off x="111893" y="2098066"/>
          <a:ext cx="3913057" cy="4038773"/>
        </p:xfrm>
        <a:graphic>
          <a:graphicData uri="http://schemas.openxmlformats.org/drawingml/2006/table">
            <a:tbl>
              <a:tblPr firstRow="1" firstCol="1" bandRow="1">
                <a:tableStyleId>{BDBED569-4797-4DF1-A0F4-6AAB3CD982D8}</a:tableStyleId>
              </a:tblPr>
              <a:tblGrid>
                <a:gridCol w="916903"/>
                <a:gridCol w="911716"/>
                <a:gridCol w="1130709"/>
                <a:gridCol w="953729"/>
              </a:tblGrid>
              <a:tr h="370600">
                <a:tc>
                  <a:txBody>
                    <a:bodyPr/>
                    <a:lstStyle/>
                    <a:p>
                      <a:pPr algn="ctr" fontAlgn="ctr">
                        <a:buNone/>
                      </a:pPr>
                      <a:r>
                        <a:rPr lang="zh-CN" sz="1400" b="1" kern="0" dirty="0">
                          <a:effectLst/>
                          <a:latin typeface="+mn-ea"/>
                          <a:ea typeface="+mn-ea"/>
                        </a:rPr>
                        <a:t>产品</a:t>
                      </a:r>
                      <a:endParaRPr lang="zh-CN" sz="1400" b="1"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r>
                        <a:rPr lang="zh-CN" altLang="en-US" sz="1400" b="1" kern="0" dirty="0">
                          <a:effectLst/>
                          <a:latin typeface="+mn-ea"/>
                          <a:ea typeface="+mn-ea"/>
                          <a:cs typeface="Times New Roman" panose="02020603050405020304" pitchFamily="18" charset="0"/>
                        </a:rPr>
                        <a:t>瑞星保</a:t>
                      </a:r>
                      <a:endParaRPr lang="zh-CN" sz="1400" b="1" kern="100" dirty="0">
                        <a:effectLst/>
                        <a:latin typeface="+mn-ea"/>
                        <a:ea typeface="+mn-ea"/>
                        <a:cs typeface="Times New Roman" panose="02020603050405020304" pitchFamily="18" charset="0"/>
                      </a:endParaRPr>
                    </a:p>
                  </a:txBody>
                  <a:tcPr marL="68580" marR="68580" marT="0" marB="0" anchor="ct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r>
                        <a:rPr lang="zh-CN" altLang="en-US" sz="1400" b="1" kern="100">
                          <a:effectLst/>
                          <a:latin typeface="+mn-ea"/>
                          <a:ea typeface="+mn-ea"/>
                          <a:cs typeface="Times New Roman" panose="02020603050405020304" pitchFamily="18" charset="0"/>
                        </a:rPr>
                        <a:t>医联有盟</a:t>
                      </a:r>
                      <a:endParaRPr lang="zh-CN" sz="1400" b="1" kern="100" dirty="0">
                        <a:effectLst/>
                        <a:latin typeface="+mn-ea"/>
                        <a:ea typeface="+mn-ea"/>
                        <a:cs typeface="Times New Roman" panose="02020603050405020304" pitchFamily="18" charset="0"/>
                      </a:endParaRPr>
                    </a:p>
                  </a:txBody>
                  <a:tcPr marL="68580" marR="68580" marT="0" marB="0" anchor="ctr">
                    <a:lnR w="12700" cmpd="sng">
                      <a:noFill/>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endParaRPr lang="zh-CN" sz="1400" b="1"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254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zh-CN" altLang="en-US" sz="1400" kern="0" dirty="0">
                          <a:effectLst/>
                          <a:latin typeface="+mn-ea"/>
                          <a:ea typeface="+mn-ea"/>
                        </a:rPr>
                        <a:t>定价利率</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tcPr>
                </a:tc>
                <a:tc>
                  <a:txBody>
                    <a:bodyPr/>
                    <a:lstStyle/>
                    <a:p>
                      <a:pPr algn="ctr" fontAlgn="ctr">
                        <a:buNone/>
                      </a:pPr>
                      <a:r>
                        <a:rPr lang="en-US" altLang="zh-CN" sz="1400" kern="0" dirty="0">
                          <a:effectLst/>
                          <a:latin typeface="+mn-ea"/>
                          <a:ea typeface="+mn-ea"/>
                        </a:rPr>
                        <a:t>2.5%</a:t>
                      </a:r>
                      <a:endParaRPr lang="zh-CN" sz="1400" kern="100" dirty="0">
                        <a:effectLst/>
                        <a:latin typeface="+mn-ea"/>
                        <a:ea typeface="+mn-ea"/>
                        <a:cs typeface="Times New Roman" panose="02020603050405020304" pitchFamily="18" charset="0"/>
                      </a:endParaRPr>
                    </a:p>
                  </a:txBody>
                  <a:tcPr marL="68580" marR="68580" marT="0" marB="0" anchor="ctr">
                    <a:lnT w="28575" cap="flat" cmpd="sng" algn="ctr">
                      <a:solidFill>
                        <a:schemeClr val="accent5"/>
                      </a:solidFill>
                      <a:prstDash val="solid"/>
                      <a:round/>
                      <a:headEnd type="none" w="med" len="med"/>
                      <a:tailEnd type="none" w="med" len="med"/>
                    </a:lnT>
                  </a:tcPr>
                </a:tc>
                <a:tc>
                  <a:txBody>
                    <a:bodyPr/>
                    <a:lstStyle/>
                    <a:p>
                      <a:pPr algn="ctr" fontAlgn="ctr">
                        <a:buNone/>
                      </a:pPr>
                      <a:r>
                        <a:rPr lang="en-US" altLang="zh-CN" sz="1400" kern="0">
                          <a:effectLst/>
                          <a:latin typeface="+mn-ea"/>
                          <a:ea typeface="+mn-ea"/>
                        </a:rPr>
                        <a:t>2.0%</a:t>
                      </a:r>
                      <a:endParaRPr lang="zh-CN" sz="1400" kern="100" dirty="0">
                        <a:effectLst/>
                        <a:latin typeface="+mn-ea"/>
                        <a:ea typeface="+mn-ea"/>
                        <a:cs typeface="Times New Roman" panose="02020603050405020304" pitchFamily="18" charset="0"/>
                      </a:endParaRPr>
                    </a:p>
                  </a:txBody>
                  <a:tcPr marL="68580" marR="68580" marT="0" marB="0" anchor="ctr">
                    <a:lnR w="12700" cmpd="sng">
                      <a:noFill/>
                    </a:lnR>
                    <a:lnT w="28575" cap="flat" cmpd="sng" algn="ctr">
                      <a:solidFill>
                        <a:schemeClr val="accent5"/>
                      </a:solidFill>
                      <a:prstDash val="solid"/>
                      <a:round/>
                      <a:headEnd type="none" w="med" len="med"/>
                      <a:tailEnd type="none" w="med" len="med"/>
                    </a:lnT>
                  </a:tcPr>
                </a:tc>
                <a:tc>
                  <a:txBody>
                    <a:bodyPr/>
                    <a:lstStyle/>
                    <a:p>
                      <a:pPr algn="ctr" fontAlgn="ctr">
                        <a:buNone/>
                      </a:pPr>
                      <a:endParaRPr lang="zh-CN" sz="1400"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1017853">
                <a:tc>
                  <a:txBody>
                    <a:bodyPr/>
                    <a:lstStyle/>
                    <a:p>
                      <a:pPr algn="ctr" fontAlgn="ctr">
                        <a:buNone/>
                      </a:pPr>
                      <a:r>
                        <a:rPr lang="zh-CN" altLang="en-US" sz="1400" kern="0" dirty="0">
                          <a:effectLst/>
                          <a:latin typeface="+mn-ea"/>
                          <a:ea typeface="+mn-ea"/>
                        </a:rPr>
                        <a:t>责任</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fontAlgn="ctr">
                        <a:buNone/>
                      </a:pPr>
                      <a:r>
                        <a:rPr lang="zh-CN" sz="1400" kern="0" dirty="0">
                          <a:effectLst/>
                          <a:latin typeface="+mn-ea"/>
                          <a:ea typeface="+mn-ea"/>
                        </a:rPr>
                        <a:t>重疾</a:t>
                      </a:r>
                      <a:endParaRPr lang="en-US" altLang="zh-CN" sz="1400" kern="0" dirty="0">
                        <a:effectLst/>
                        <a:latin typeface="+mn-ea"/>
                        <a:ea typeface="+mn-ea"/>
                      </a:endParaRPr>
                    </a:p>
                    <a:p>
                      <a:pPr algn="ctr" fontAlgn="ctr">
                        <a:buNone/>
                      </a:pPr>
                      <a:r>
                        <a:rPr lang="en-US" sz="1400" kern="0" dirty="0">
                          <a:solidFill>
                            <a:srgbClr val="00B050"/>
                          </a:solidFill>
                          <a:effectLst/>
                          <a:latin typeface="+mn-ea"/>
                          <a:ea typeface="+mn-ea"/>
                        </a:rPr>
                        <a:t>+</a:t>
                      </a:r>
                      <a:r>
                        <a:rPr lang="zh-CN" altLang="en-US" sz="1400" kern="0" dirty="0">
                          <a:solidFill>
                            <a:srgbClr val="00B050"/>
                          </a:solidFill>
                          <a:effectLst/>
                          <a:latin typeface="+mn-ea"/>
                          <a:ea typeface="+mn-ea"/>
                        </a:rPr>
                        <a:t>轻中症</a:t>
                      </a:r>
                      <a:endParaRPr lang="en-US" altLang="zh-CN" sz="1400" kern="0" dirty="0">
                        <a:solidFill>
                          <a:srgbClr val="00B050"/>
                        </a:solidFill>
                        <a:effectLst/>
                        <a:latin typeface="+mn-ea"/>
                        <a:ea typeface="+mn-ea"/>
                      </a:endParaRPr>
                    </a:p>
                    <a:p>
                      <a:pPr algn="ctr" fontAlgn="ctr">
                        <a:buNone/>
                      </a:pPr>
                      <a:r>
                        <a:rPr lang="en-US" altLang="zh-CN" sz="1400" kern="0" dirty="0">
                          <a:effectLst/>
                          <a:latin typeface="+mn-ea"/>
                          <a:ea typeface="+mn-ea"/>
                        </a:rPr>
                        <a:t>+</a:t>
                      </a:r>
                      <a:r>
                        <a:rPr lang="zh-CN" altLang="en-US" sz="1400" kern="0" dirty="0">
                          <a:effectLst/>
                          <a:latin typeface="+mn-ea"/>
                          <a:ea typeface="+mn-ea"/>
                        </a:rPr>
                        <a:t>豁免</a:t>
                      </a:r>
                      <a:endParaRPr lang="en-US" altLang="zh-CN" sz="1400" kern="0" dirty="0">
                        <a:effectLst/>
                        <a:latin typeface="+mn-ea"/>
                        <a:ea typeface="+mn-ea"/>
                      </a:endParaRPr>
                    </a:p>
                  </a:txBody>
                  <a:tcPr marL="68580" marR="68580" marT="0" marB="0" anchor="ctr">
                    <a:lnR w="12700" cap="flat" cmpd="sng" algn="ctr">
                      <a:solidFill>
                        <a:schemeClr val="accent5"/>
                      </a:solidFill>
                      <a:prstDash val="solid"/>
                      <a:round/>
                      <a:headEnd type="none" w="med" len="med"/>
                      <a:tailEnd type="none" w="med" len="med"/>
                    </a:lnR>
                  </a:tcPr>
                </a:tc>
                <a:tc>
                  <a:txBody>
                    <a:bodyPr/>
                    <a:lstStyle/>
                    <a:p>
                      <a:pPr algn="ctr" fontAlgn="ctr">
                        <a:buNone/>
                      </a:pPr>
                      <a:r>
                        <a:rPr lang="zh-CN" altLang="zh-CN" sz="1400" kern="0" dirty="0">
                          <a:effectLst/>
                          <a:latin typeface="+mn-ea"/>
                          <a:ea typeface="+mn-ea"/>
                        </a:rPr>
                        <a:t>重疾</a:t>
                      </a:r>
                      <a:endParaRPr lang="en-US" altLang="zh-CN" sz="1400" kern="0" dirty="0">
                        <a:effectLst/>
                        <a:latin typeface="+mn-ea"/>
                        <a:ea typeface="+mn-ea"/>
                      </a:endParaRPr>
                    </a:p>
                    <a:p>
                      <a:pPr algn="ctr" fontAlgn="ctr">
                        <a:buNone/>
                      </a:pPr>
                      <a:r>
                        <a:rPr lang="en-US" altLang="zh-CN" sz="1400" kern="0" dirty="0">
                          <a:solidFill>
                            <a:schemeClr val="accent6"/>
                          </a:solidFill>
                          <a:effectLst/>
                          <a:latin typeface="+mn-ea"/>
                          <a:ea typeface="+mn-ea"/>
                        </a:rPr>
                        <a:t>+</a:t>
                      </a:r>
                      <a:r>
                        <a:rPr lang="zh-CN" altLang="en-US" sz="1400" kern="0" dirty="0">
                          <a:solidFill>
                            <a:schemeClr val="accent6"/>
                          </a:solidFill>
                          <a:effectLst/>
                          <a:latin typeface="+mn-ea"/>
                          <a:ea typeface="+mn-ea"/>
                        </a:rPr>
                        <a:t>医疗账户</a:t>
                      </a:r>
                      <a:endParaRPr lang="en-US" altLang="zh-CN" sz="1400" kern="0" dirty="0">
                        <a:solidFill>
                          <a:schemeClr val="accent6"/>
                        </a:solidFill>
                        <a:effectLst/>
                        <a:latin typeface="+mn-ea"/>
                        <a:ea typeface="+mn-ea"/>
                      </a:endParaRPr>
                    </a:p>
                    <a:p>
                      <a:pPr algn="ctr" fontAlgn="ctr">
                        <a:buNone/>
                      </a:pPr>
                      <a:r>
                        <a:rPr lang="en-US" altLang="zh-CN" sz="1400" kern="0" dirty="0">
                          <a:effectLst/>
                          <a:latin typeface="+mn-ea"/>
                          <a:ea typeface="+mn-ea"/>
                        </a:rPr>
                        <a:t>+</a:t>
                      </a:r>
                      <a:r>
                        <a:rPr lang="zh-CN" altLang="en-US" sz="1400" kern="0" dirty="0">
                          <a:effectLst/>
                          <a:latin typeface="+mn-ea"/>
                          <a:ea typeface="+mn-ea"/>
                        </a:rPr>
                        <a:t>豁免</a:t>
                      </a:r>
                      <a:endParaRPr lang="en-US" altLang="zh-CN" sz="1400" kern="0" dirty="0">
                        <a:effectLst/>
                        <a:latin typeface="+mn-ea"/>
                        <a:ea typeface="+mn-ea"/>
                      </a:endParaRPr>
                    </a:p>
                  </a:txBody>
                  <a:tcPr marL="68580" marR="68580" marT="0" marB="0" anchor="ctr">
                    <a:lnL w="12700" cap="flat" cmpd="sng" algn="ctr">
                      <a:solidFill>
                        <a:schemeClr val="accent5"/>
                      </a:solidFill>
                      <a:prstDash val="solid"/>
                      <a:round/>
                      <a:headEnd type="none" w="med" len="med"/>
                      <a:tailEnd type="none" w="med" len="med"/>
                    </a:lnL>
                    <a:lnR w="12700" cmpd="sng">
                      <a:noFill/>
                    </a:lnR>
                  </a:tcPr>
                </a:tc>
                <a:tc>
                  <a:txBody>
                    <a:bodyPr/>
                    <a:lstStyle/>
                    <a:p>
                      <a:pPr algn="ctr" fontAlgn="ctr">
                        <a:buNone/>
                      </a:pPr>
                      <a:endParaRPr lang="zh-CN" altLang="zh-CN" sz="1400"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64586">
                <a:tc gridSpan="3">
                  <a:txBody>
                    <a:bodyPr/>
                    <a:lstStyle/>
                    <a:p>
                      <a:pPr algn="ctr" fontAlgn="ctr">
                        <a:buNone/>
                      </a:pPr>
                      <a:r>
                        <a:rPr lang="zh-CN" altLang="en-US" sz="1400" kern="100" dirty="0">
                          <a:effectLst/>
                          <a:latin typeface="+mn-ea"/>
                          <a:ea typeface="+mn-ea"/>
                          <a:cs typeface="Times New Roman" panose="02020603050405020304" pitchFamily="18" charset="0"/>
                        </a:rPr>
                        <a:t>费率比较：</a:t>
                      </a:r>
                      <a:r>
                        <a:rPr lang="en-US" altLang="zh-CN" sz="1400" kern="100" dirty="0">
                          <a:effectLst/>
                          <a:latin typeface="+mn-ea"/>
                          <a:ea typeface="+mn-ea"/>
                          <a:cs typeface="Times New Roman" panose="02020603050405020304" pitchFamily="18" charset="0"/>
                        </a:rPr>
                        <a:t>10</a:t>
                      </a:r>
                      <a:r>
                        <a:rPr lang="zh-CN" altLang="en-US" sz="1400" kern="100" dirty="0">
                          <a:effectLst/>
                          <a:latin typeface="+mn-ea"/>
                          <a:ea typeface="+mn-ea"/>
                          <a:cs typeface="Times New Roman" panose="02020603050405020304" pitchFamily="18" charset="0"/>
                        </a:rPr>
                        <a:t>万保额，</a:t>
                      </a:r>
                      <a:r>
                        <a:rPr lang="en-US" altLang="zh-CN" sz="1400" kern="100" dirty="0">
                          <a:effectLst/>
                          <a:latin typeface="+mn-ea"/>
                          <a:ea typeface="+mn-ea"/>
                          <a:cs typeface="Times New Roman" panose="02020603050405020304" pitchFamily="18" charset="0"/>
                        </a:rPr>
                        <a:t>20</a:t>
                      </a:r>
                      <a:r>
                        <a:rPr lang="zh-CN" altLang="en-US" sz="1400" kern="100" dirty="0">
                          <a:effectLst/>
                          <a:latin typeface="+mn-ea"/>
                          <a:ea typeface="+mn-ea"/>
                          <a:cs typeface="Times New Roman" panose="02020603050405020304" pitchFamily="18" charset="0"/>
                        </a:rPr>
                        <a:t>年交</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hMerge="1">
                  <a:tcPr marL="68580" marR="68580" marT="0" marB="0" anchor="ctr">
                    <a:lnL w="12700" cmpd="sng">
                      <a:noFill/>
                    </a:lnL>
                    <a:lnR w="12700" cmpd="sng">
                      <a:noFill/>
                    </a:lnR>
                  </a:tcPr>
                </a:tc>
                <a:tc hMerge="1">
                  <a:tcPr/>
                </a:tc>
                <a:tc>
                  <a:txBody>
                    <a:bodyPr/>
                    <a:lstStyle/>
                    <a:p>
                      <a:pPr algn="ctr" fontAlgn="ctr">
                        <a:buNone/>
                      </a:pPr>
                      <a:r>
                        <a:rPr lang="zh-CN" altLang="en-US" sz="1400" b="1" kern="100" dirty="0">
                          <a:solidFill>
                            <a:schemeClr val="accent6"/>
                          </a:solidFill>
                          <a:effectLst/>
                          <a:latin typeface="+mn-ea"/>
                          <a:ea typeface="+mn-ea"/>
                          <a:cs typeface="Times New Roman" panose="02020603050405020304" pitchFamily="18" charset="0"/>
                        </a:rPr>
                        <a:t>医联有盟</a:t>
                      </a:r>
                      <a:r>
                        <a:rPr lang="en-US" altLang="zh-CN" sz="1400" b="1" kern="100" dirty="0">
                          <a:solidFill>
                            <a:schemeClr val="accent6"/>
                          </a:solidFill>
                          <a:effectLst/>
                          <a:latin typeface="+mn-ea"/>
                          <a:ea typeface="+mn-ea"/>
                          <a:cs typeface="Times New Roman" panose="02020603050405020304" pitchFamily="18" charset="0"/>
                        </a:rPr>
                        <a:t>/</a:t>
                      </a:r>
                      <a:r>
                        <a:rPr lang="zh-CN" altLang="en-US" sz="1400" b="1" kern="100" dirty="0">
                          <a:solidFill>
                            <a:schemeClr val="accent6"/>
                          </a:solidFill>
                          <a:effectLst/>
                          <a:latin typeface="+mn-ea"/>
                          <a:ea typeface="+mn-ea"/>
                          <a:cs typeface="Times New Roman" panose="02020603050405020304" pitchFamily="18" charset="0"/>
                        </a:rPr>
                        <a:t>瑞星保</a:t>
                      </a:r>
                      <a:endParaRPr lang="zh-CN" altLang="zh-CN" sz="1400" b="1" kern="100" dirty="0">
                        <a:solidFill>
                          <a:schemeClr val="accent6"/>
                        </a:solidFill>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30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2902</a:t>
                      </a:r>
                      <a:endParaRPr lang="en-US" altLang="zh-CN" sz="1400" kern="0" dirty="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2730</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94%</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35</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3110</a:t>
                      </a:r>
                      <a:endParaRPr lang="en-US" altLang="zh-CN" sz="1400" kern="0" dirty="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2905</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93%</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40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3318</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3089</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93%</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45</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3521</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3272</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93%</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50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3740</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3461</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93%</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
        <p:nvSpPr>
          <p:cNvPr id="8" name="文本框 7"/>
          <p:cNvSpPr txBox="1"/>
          <p:nvPr/>
        </p:nvSpPr>
        <p:spPr>
          <a:xfrm>
            <a:off x="312720" y="6304478"/>
            <a:ext cx="9768900" cy="307777"/>
          </a:xfrm>
          <a:prstGeom prst="rect">
            <a:avLst/>
          </a:prstGeom>
          <a:noFill/>
          <a:ln w="12700">
            <a:noFill/>
          </a:ln>
          <a:extLst>
            <a:ext uri="{909E8E84-426E-40DD-AFC4-6F175D3DCCD1}">
              <a14:hiddenFill xmlns:a14="http://schemas.microsoft.com/office/drawing/2010/main">
                <a:solidFill>
                  <a:schemeClr val="bg1"/>
                </a:solidFill>
              </a14:hiddenFill>
            </a:ext>
          </a:extLst>
        </p:spPr>
        <p:txBody>
          <a:bodyPr wrap="square" rtlCol="0">
            <a:spAutoFit/>
          </a:bodyPr>
          <a:lstStyle/>
          <a:p>
            <a:r>
              <a:rPr lang="zh-CN" altLang="en-US" sz="1400" i="1" dirty="0">
                <a:latin typeface="微软雅黑" panose="020B0503020204020204" pitchFamily="34" charset="-122"/>
                <a:cs typeface="Arial" panose="020B0604020202020204" pitchFamily="34" charset="0"/>
                <a:sym typeface="+mn-lt"/>
              </a:rPr>
              <a:t>定价利率切换，管理式重疾</a:t>
            </a:r>
            <a:r>
              <a:rPr lang="zh-CN" altLang="en-US" sz="1400" i="1" dirty="0">
                <a:latin typeface="微软雅黑" panose="020B0503020204020204" pitchFamily="34" charset="-122"/>
                <a:ea typeface="微软雅黑" panose="020B0503020204020204" pitchFamily="34" charset="-122"/>
                <a:cs typeface="Arial" panose="020B0604020202020204" pitchFamily="34" charset="0"/>
                <a:sym typeface="+mn-lt"/>
              </a:rPr>
              <a:t>必选责任</a:t>
            </a:r>
            <a:r>
              <a:rPr lang="zh-CN" altLang="en-US" sz="1400" b="1" i="1"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rPr>
              <a:t>降价</a:t>
            </a:r>
            <a:r>
              <a:rPr lang="en-US" altLang="zh-CN" sz="1400" b="1" i="1"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rPr>
              <a:t>6%-8%</a:t>
            </a:r>
            <a:r>
              <a:rPr lang="zh-CN" altLang="en-US" sz="1400" i="1" dirty="0">
                <a:latin typeface="微软雅黑" panose="020B0503020204020204" pitchFamily="34" charset="-122"/>
                <a:cs typeface="Arial" panose="020B0604020202020204" pitchFamily="34" charset="0"/>
                <a:sym typeface="+mn-lt"/>
              </a:rPr>
              <a:t>，必选责任</a:t>
            </a:r>
            <a:r>
              <a:rPr lang="en-US" altLang="zh-CN" sz="1400" i="1" dirty="0">
                <a:latin typeface="微软雅黑" panose="020B0503020204020204" pitchFamily="34" charset="-122"/>
                <a:cs typeface="Arial" panose="020B0604020202020204" pitchFamily="34" charset="0"/>
                <a:sym typeface="+mn-lt"/>
              </a:rPr>
              <a:t>+</a:t>
            </a:r>
            <a:r>
              <a:rPr lang="zh-CN" altLang="en-US" sz="1400" i="1" dirty="0">
                <a:latin typeface="微软雅黑" panose="020B0503020204020204" pitchFamily="34" charset="-122"/>
                <a:cs typeface="Arial" panose="020B0604020202020204" pitchFamily="34" charset="0"/>
                <a:sym typeface="+mn-lt"/>
              </a:rPr>
              <a:t>身故</a:t>
            </a:r>
            <a:r>
              <a:rPr lang="zh-CN" altLang="en-US" sz="1400" b="1" i="1"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rPr>
              <a:t>价格基本不变</a:t>
            </a:r>
            <a:endParaRPr lang="en-US" altLang="zh-CN" sz="1400" b="1" i="1" dirty="0">
              <a:solidFill>
                <a:schemeClr val="accent6"/>
              </a:solidFill>
              <a:latin typeface="微软雅黑" panose="020B0503020204020204" pitchFamily="34" charset="-122"/>
              <a:ea typeface="微软雅黑" panose="020B0503020204020204" pitchFamily="34" charset="-122"/>
              <a:cs typeface="Arial" panose="020B0604020202020204" pitchFamily="34" charset="0"/>
              <a:sym typeface="+mn-lt"/>
            </a:endParaRPr>
          </a:p>
        </p:txBody>
      </p:sp>
      <p:sp>
        <p:nvSpPr>
          <p:cNvPr id="13" name="矩形: 圆角 12"/>
          <p:cNvSpPr/>
          <p:nvPr/>
        </p:nvSpPr>
        <p:spPr>
          <a:xfrm>
            <a:off x="4329751" y="1476572"/>
            <a:ext cx="4153309"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mn-ea"/>
                <a:cs typeface="微软雅黑" panose="020B0503020204020204" pitchFamily="34" charset="-122"/>
                <a:sym typeface="+mn-ea"/>
              </a:rPr>
              <a:t>必选责任</a:t>
            </a:r>
            <a:r>
              <a:rPr lang="en-US" altLang="zh-CN" sz="2000" b="1" dirty="0">
                <a:solidFill>
                  <a:schemeClr val="bg1"/>
                </a:solidFill>
                <a:latin typeface="+mn-ea"/>
                <a:cs typeface="微软雅黑" panose="020B0503020204020204" pitchFamily="34" charset="-122"/>
                <a:sym typeface="+mn-ea"/>
              </a:rPr>
              <a:t>+</a:t>
            </a:r>
            <a:r>
              <a:rPr lang="zh-CN" altLang="en-US" sz="2000" b="1" dirty="0">
                <a:solidFill>
                  <a:schemeClr val="bg1"/>
                </a:solidFill>
                <a:latin typeface="+mn-ea"/>
                <a:cs typeface="微软雅黑" panose="020B0503020204020204" pitchFamily="34" charset="-122"/>
                <a:sym typeface="+mn-ea"/>
              </a:rPr>
              <a:t>身故对比</a:t>
            </a:r>
            <a:endParaRPr lang="zh-CN" altLang="en-US" sz="2000" b="1" dirty="0">
              <a:solidFill>
                <a:schemeClr val="bg1"/>
              </a:solidFill>
              <a:latin typeface="+mn-ea"/>
              <a:cs typeface="微软雅黑" panose="020B0503020204020204" pitchFamily="34" charset="-122"/>
              <a:sym typeface="+mn-ea"/>
            </a:endParaRPr>
          </a:p>
        </p:txBody>
      </p:sp>
      <p:graphicFrame>
        <p:nvGraphicFramePr>
          <p:cNvPr id="3" name="表格 2"/>
          <p:cNvGraphicFramePr>
            <a:graphicFrameLocks noGrp="1"/>
          </p:cNvGraphicFramePr>
          <p:nvPr/>
        </p:nvGraphicFramePr>
        <p:xfrm>
          <a:off x="4329751" y="2098066"/>
          <a:ext cx="4153309" cy="4038773"/>
        </p:xfrm>
        <a:graphic>
          <a:graphicData uri="http://schemas.openxmlformats.org/drawingml/2006/table">
            <a:tbl>
              <a:tblPr firstRow="1" firstCol="1" bandRow="1">
                <a:tableStyleId>{BDBED569-4797-4DF1-A0F4-6AAB3CD982D8}</a:tableStyleId>
              </a:tblPr>
              <a:tblGrid>
                <a:gridCol w="916903"/>
                <a:gridCol w="1064706"/>
                <a:gridCol w="1206500"/>
                <a:gridCol w="965200"/>
              </a:tblGrid>
              <a:tr h="370600">
                <a:tc>
                  <a:txBody>
                    <a:bodyPr/>
                    <a:lstStyle/>
                    <a:p>
                      <a:pPr algn="ctr" fontAlgn="ctr">
                        <a:buNone/>
                      </a:pPr>
                      <a:r>
                        <a:rPr lang="zh-CN" sz="1400" b="1" kern="0" dirty="0">
                          <a:effectLst/>
                          <a:latin typeface="+mn-ea"/>
                          <a:ea typeface="+mn-ea"/>
                        </a:rPr>
                        <a:t>产品</a:t>
                      </a:r>
                      <a:endParaRPr lang="zh-CN" sz="1400" b="1"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r>
                        <a:rPr lang="zh-CN" altLang="en-US" sz="1400" b="1" kern="0" dirty="0">
                          <a:effectLst/>
                          <a:latin typeface="+mn-ea"/>
                          <a:ea typeface="+mn-ea"/>
                          <a:cs typeface="Times New Roman" panose="02020603050405020304" pitchFamily="18" charset="0"/>
                        </a:rPr>
                        <a:t>瑞星保</a:t>
                      </a:r>
                      <a:endParaRPr lang="zh-CN" sz="1400" b="1" kern="100" dirty="0">
                        <a:effectLst/>
                        <a:latin typeface="+mn-ea"/>
                        <a:ea typeface="+mn-ea"/>
                        <a:cs typeface="Times New Roman" panose="02020603050405020304" pitchFamily="18" charset="0"/>
                      </a:endParaRPr>
                    </a:p>
                  </a:txBody>
                  <a:tcPr marL="68580" marR="68580" marT="0" marB="0" anchor="ct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r>
                        <a:rPr lang="zh-CN" altLang="en-US" sz="1400" b="1" kern="100">
                          <a:effectLst/>
                          <a:latin typeface="+mn-ea"/>
                          <a:ea typeface="+mn-ea"/>
                          <a:cs typeface="Times New Roman" panose="02020603050405020304" pitchFamily="18" charset="0"/>
                        </a:rPr>
                        <a:t>医联有盟</a:t>
                      </a:r>
                      <a:endParaRPr lang="zh-CN" altLang="zh-CN" sz="1400" b="1" kern="100" dirty="0">
                        <a:effectLst/>
                        <a:latin typeface="+mn-ea"/>
                        <a:ea typeface="+mn-ea"/>
                        <a:cs typeface="Times New Roman" panose="02020603050405020304" pitchFamily="18" charset="0"/>
                      </a:endParaRPr>
                    </a:p>
                  </a:txBody>
                  <a:tcPr marL="68580" marR="68580" marT="0" marB="0" anchor="ctr">
                    <a:lnR w="12700" cmpd="sng">
                      <a:noFill/>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endParaRPr lang="zh-CN" sz="1400" b="1"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254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zh-CN" altLang="en-US" sz="1400" kern="0" dirty="0">
                          <a:effectLst/>
                          <a:latin typeface="+mn-ea"/>
                          <a:ea typeface="+mn-ea"/>
                        </a:rPr>
                        <a:t>定价利率</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tcPr>
                </a:tc>
                <a:tc>
                  <a:txBody>
                    <a:bodyPr/>
                    <a:lstStyle/>
                    <a:p>
                      <a:pPr algn="ctr" fontAlgn="ctr">
                        <a:buNone/>
                      </a:pPr>
                      <a:r>
                        <a:rPr lang="en-US" altLang="zh-CN" sz="1400" kern="0" dirty="0">
                          <a:effectLst/>
                          <a:latin typeface="+mn-ea"/>
                          <a:ea typeface="+mn-ea"/>
                        </a:rPr>
                        <a:t>2.5%</a:t>
                      </a:r>
                      <a:endParaRPr lang="zh-CN" sz="1400" kern="100" dirty="0">
                        <a:effectLst/>
                        <a:latin typeface="+mn-ea"/>
                        <a:ea typeface="+mn-ea"/>
                        <a:cs typeface="Times New Roman" panose="02020603050405020304" pitchFamily="18" charset="0"/>
                      </a:endParaRPr>
                    </a:p>
                  </a:txBody>
                  <a:tcPr marL="68580" marR="68580" marT="0" marB="0" anchor="ctr">
                    <a:lnT w="28575" cap="flat" cmpd="sng" algn="ctr">
                      <a:solidFill>
                        <a:schemeClr val="accent5"/>
                      </a:solidFill>
                      <a:prstDash val="solid"/>
                      <a:round/>
                      <a:headEnd type="none" w="med" len="med"/>
                      <a:tailEnd type="none" w="med" len="med"/>
                    </a:lnT>
                  </a:tcPr>
                </a:tc>
                <a:tc>
                  <a:txBody>
                    <a:bodyPr/>
                    <a:lstStyle/>
                    <a:p>
                      <a:pPr algn="ctr" fontAlgn="ctr">
                        <a:buNone/>
                      </a:pPr>
                      <a:r>
                        <a:rPr lang="en-US" altLang="zh-CN" sz="1400" kern="0">
                          <a:effectLst/>
                          <a:latin typeface="+mn-ea"/>
                          <a:ea typeface="+mn-ea"/>
                        </a:rPr>
                        <a:t>2.0%</a:t>
                      </a:r>
                      <a:endParaRPr lang="zh-CN" sz="1400" kern="100" dirty="0">
                        <a:effectLst/>
                        <a:latin typeface="+mn-ea"/>
                        <a:ea typeface="+mn-ea"/>
                        <a:cs typeface="Times New Roman" panose="02020603050405020304" pitchFamily="18" charset="0"/>
                      </a:endParaRPr>
                    </a:p>
                  </a:txBody>
                  <a:tcPr marL="68580" marR="68580" marT="0" marB="0" anchor="ctr">
                    <a:lnR w="12700" cmpd="sng">
                      <a:noFill/>
                    </a:lnR>
                    <a:lnT w="28575" cap="flat" cmpd="sng" algn="ctr">
                      <a:solidFill>
                        <a:schemeClr val="accent5"/>
                      </a:solidFill>
                      <a:prstDash val="solid"/>
                      <a:round/>
                      <a:headEnd type="none" w="med" len="med"/>
                      <a:tailEnd type="none" w="med" len="med"/>
                    </a:lnT>
                  </a:tcPr>
                </a:tc>
                <a:tc>
                  <a:txBody>
                    <a:bodyPr/>
                    <a:lstStyle/>
                    <a:p>
                      <a:pPr algn="ctr" fontAlgn="ctr">
                        <a:buNone/>
                      </a:pPr>
                      <a:endParaRPr lang="zh-CN" sz="1400"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1017853">
                <a:tc>
                  <a:txBody>
                    <a:bodyPr/>
                    <a:lstStyle/>
                    <a:p>
                      <a:pPr algn="ctr" fontAlgn="ctr">
                        <a:buNone/>
                      </a:pPr>
                      <a:r>
                        <a:rPr lang="zh-CN" altLang="en-US" sz="1400" kern="0" dirty="0">
                          <a:effectLst/>
                          <a:latin typeface="+mn-ea"/>
                          <a:ea typeface="+mn-ea"/>
                        </a:rPr>
                        <a:t>责任</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fontAlgn="ctr">
                        <a:buNone/>
                      </a:pPr>
                      <a:r>
                        <a:rPr lang="zh-CN" sz="1400" kern="0" dirty="0">
                          <a:effectLst/>
                          <a:latin typeface="+mn-ea"/>
                          <a:ea typeface="+mn-ea"/>
                        </a:rPr>
                        <a:t>重疾</a:t>
                      </a:r>
                      <a:endParaRPr lang="en-US" altLang="zh-CN" sz="1400" kern="0" dirty="0">
                        <a:effectLst/>
                        <a:latin typeface="+mn-ea"/>
                        <a:ea typeface="+mn-ea"/>
                      </a:endParaRPr>
                    </a:p>
                    <a:p>
                      <a:pPr algn="ctr" fontAlgn="ctr">
                        <a:buNone/>
                      </a:pPr>
                      <a:r>
                        <a:rPr lang="en-US" sz="1400" kern="0" dirty="0">
                          <a:solidFill>
                            <a:srgbClr val="00B050"/>
                          </a:solidFill>
                          <a:effectLst/>
                          <a:latin typeface="+mn-ea"/>
                          <a:ea typeface="+mn-ea"/>
                        </a:rPr>
                        <a:t>+</a:t>
                      </a:r>
                      <a:r>
                        <a:rPr lang="zh-CN" altLang="en-US" sz="1400" kern="0" dirty="0">
                          <a:solidFill>
                            <a:srgbClr val="00B050"/>
                          </a:solidFill>
                          <a:effectLst/>
                          <a:latin typeface="+mn-ea"/>
                          <a:ea typeface="+mn-ea"/>
                        </a:rPr>
                        <a:t>轻中症</a:t>
                      </a:r>
                      <a:endParaRPr lang="en-US" altLang="zh-CN" sz="1400" kern="0" dirty="0">
                        <a:solidFill>
                          <a:srgbClr val="00B050"/>
                        </a:solidFill>
                        <a:effectLst/>
                        <a:latin typeface="+mn-ea"/>
                        <a:ea typeface="+mn-ea"/>
                      </a:endParaRPr>
                    </a:p>
                    <a:p>
                      <a:pPr algn="ctr" fontAlgn="ctr">
                        <a:buNone/>
                      </a:pPr>
                      <a:r>
                        <a:rPr lang="en-US" altLang="zh-CN" sz="1400" kern="0" dirty="0">
                          <a:effectLst/>
                          <a:latin typeface="+mn-ea"/>
                          <a:ea typeface="+mn-ea"/>
                        </a:rPr>
                        <a:t>+</a:t>
                      </a:r>
                      <a:r>
                        <a:rPr lang="zh-CN" altLang="en-US" sz="1400" kern="0" dirty="0">
                          <a:effectLst/>
                          <a:latin typeface="+mn-ea"/>
                          <a:ea typeface="+mn-ea"/>
                        </a:rPr>
                        <a:t>豁免</a:t>
                      </a:r>
                      <a:endParaRPr lang="en-US" altLang="zh-CN" sz="1400" kern="0" dirty="0">
                        <a:effectLst/>
                        <a:latin typeface="+mn-ea"/>
                        <a:ea typeface="+mn-ea"/>
                      </a:endParaRPr>
                    </a:p>
                    <a:p>
                      <a:pPr algn="ctr" fontAlgn="ctr">
                        <a:buNone/>
                      </a:pPr>
                      <a:r>
                        <a:rPr lang="en-US" altLang="zh-CN" sz="1400" kern="0" dirty="0">
                          <a:solidFill>
                            <a:schemeClr val="accent1"/>
                          </a:solidFill>
                          <a:effectLst/>
                          <a:latin typeface="+mn-ea"/>
                          <a:ea typeface="+mn-ea"/>
                        </a:rPr>
                        <a:t>+</a:t>
                      </a:r>
                      <a:r>
                        <a:rPr lang="zh-CN" altLang="en-US" sz="1400" kern="0" dirty="0">
                          <a:solidFill>
                            <a:schemeClr val="accent1"/>
                          </a:solidFill>
                          <a:effectLst/>
                          <a:latin typeface="+mn-ea"/>
                          <a:ea typeface="+mn-ea"/>
                        </a:rPr>
                        <a:t>身故</a:t>
                      </a:r>
                      <a:r>
                        <a:rPr lang="en-US" altLang="zh-CN" sz="1400" kern="0" dirty="0">
                          <a:solidFill>
                            <a:schemeClr val="accent1"/>
                          </a:solidFill>
                          <a:effectLst/>
                          <a:latin typeface="+mn-ea"/>
                          <a:ea typeface="+mn-ea"/>
                        </a:rPr>
                        <a:t>/</a:t>
                      </a:r>
                      <a:r>
                        <a:rPr lang="zh-CN" altLang="en-US" sz="1400" kern="0" dirty="0">
                          <a:solidFill>
                            <a:schemeClr val="accent1"/>
                          </a:solidFill>
                          <a:effectLst/>
                          <a:latin typeface="+mn-ea"/>
                          <a:ea typeface="+mn-ea"/>
                        </a:rPr>
                        <a:t>全残</a:t>
                      </a:r>
                      <a:endParaRPr lang="en-US" altLang="zh-CN" sz="1400" kern="0" dirty="0">
                        <a:solidFill>
                          <a:schemeClr val="accent1"/>
                        </a:solidFill>
                        <a:effectLst/>
                        <a:latin typeface="+mn-ea"/>
                        <a:ea typeface="+mn-ea"/>
                      </a:endParaRPr>
                    </a:p>
                  </a:txBody>
                  <a:tcPr marL="68580" marR="68580" marT="0" marB="0" anchor="ctr">
                    <a:lnR w="12700" cap="flat" cmpd="sng" algn="ctr">
                      <a:solidFill>
                        <a:schemeClr val="accent5"/>
                      </a:solidFill>
                      <a:prstDash val="solid"/>
                      <a:round/>
                      <a:headEnd type="none" w="med" len="med"/>
                      <a:tailEnd type="none" w="med" len="med"/>
                    </a:lnR>
                  </a:tcPr>
                </a:tc>
                <a:tc>
                  <a:txBody>
                    <a:bodyPr/>
                    <a:lstStyle/>
                    <a:p>
                      <a:pPr algn="ctr" fontAlgn="ctr">
                        <a:buNone/>
                      </a:pPr>
                      <a:r>
                        <a:rPr lang="zh-CN" altLang="zh-CN" sz="1400" kern="0" dirty="0">
                          <a:effectLst/>
                          <a:latin typeface="+mn-ea"/>
                          <a:ea typeface="+mn-ea"/>
                        </a:rPr>
                        <a:t>重疾</a:t>
                      </a:r>
                      <a:endParaRPr lang="en-US" altLang="zh-CN" sz="1400" kern="0" dirty="0">
                        <a:effectLst/>
                        <a:latin typeface="+mn-ea"/>
                        <a:ea typeface="+mn-ea"/>
                      </a:endParaRPr>
                    </a:p>
                    <a:p>
                      <a:pPr algn="ctr" fontAlgn="ctr">
                        <a:buNone/>
                      </a:pPr>
                      <a:r>
                        <a:rPr lang="en-US" altLang="zh-CN" sz="1400" kern="0" dirty="0">
                          <a:solidFill>
                            <a:schemeClr val="accent6"/>
                          </a:solidFill>
                          <a:effectLst/>
                          <a:latin typeface="+mn-ea"/>
                          <a:ea typeface="+mn-ea"/>
                        </a:rPr>
                        <a:t>+</a:t>
                      </a:r>
                      <a:r>
                        <a:rPr lang="zh-CN" altLang="en-US" sz="1400" kern="0" dirty="0">
                          <a:solidFill>
                            <a:schemeClr val="accent6"/>
                          </a:solidFill>
                          <a:effectLst/>
                          <a:latin typeface="+mn-ea"/>
                          <a:ea typeface="+mn-ea"/>
                        </a:rPr>
                        <a:t>医疗账户</a:t>
                      </a:r>
                      <a:endParaRPr lang="en-US" altLang="zh-CN" sz="1400" kern="0" dirty="0">
                        <a:solidFill>
                          <a:schemeClr val="accent6"/>
                        </a:solidFill>
                        <a:effectLst/>
                        <a:latin typeface="+mn-ea"/>
                        <a:ea typeface="+mn-ea"/>
                      </a:endParaRPr>
                    </a:p>
                    <a:p>
                      <a:pPr algn="ctr" fontAlgn="ctr">
                        <a:buNone/>
                      </a:pPr>
                      <a:r>
                        <a:rPr lang="en-US" altLang="zh-CN" sz="1400" kern="0" dirty="0">
                          <a:effectLst/>
                          <a:latin typeface="+mn-ea"/>
                          <a:ea typeface="+mn-ea"/>
                        </a:rPr>
                        <a:t>+</a:t>
                      </a:r>
                      <a:r>
                        <a:rPr lang="zh-CN" altLang="en-US" sz="1400" kern="0" dirty="0">
                          <a:effectLst/>
                          <a:latin typeface="+mn-ea"/>
                          <a:ea typeface="+mn-ea"/>
                        </a:rPr>
                        <a:t>豁免</a:t>
                      </a:r>
                      <a:endParaRPr lang="en-US" altLang="zh-CN" sz="1400" kern="0" dirty="0">
                        <a:effectLst/>
                        <a:latin typeface="+mn-ea"/>
                        <a:ea typeface="+mn-ea"/>
                      </a:endParaRPr>
                    </a:p>
                    <a:p>
                      <a:pPr algn="ctr" fontAlgn="ctr">
                        <a:buNone/>
                      </a:pPr>
                      <a:r>
                        <a:rPr lang="en-US" altLang="zh-CN" sz="1400" kern="0" dirty="0">
                          <a:solidFill>
                            <a:schemeClr val="accent1"/>
                          </a:solidFill>
                          <a:effectLst/>
                          <a:latin typeface="+mn-ea"/>
                          <a:ea typeface="+mn-ea"/>
                        </a:rPr>
                        <a:t>+</a:t>
                      </a:r>
                      <a:r>
                        <a:rPr lang="zh-CN" altLang="en-US" sz="1400" kern="0" dirty="0">
                          <a:solidFill>
                            <a:schemeClr val="accent1"/>
                          </a:solidFill>
                          <a:effectLst/>
                          <a:latin typeface="+mn-ea"/>
                          <a:ea typeface="+mn-ea"/>
                        </a:rPr>
                        <a:t>身故</a:t>
                      </a:r>
                      <a:r>
                        <a:rPr lang="en-US" altLang="zh-CN" sz="1400" kern="0" dirty="0">
                          <a:solidFill>
                            <a:schemeClr val="accent1"/>
                          </a:solidFill>
                          <a:effectLst/>
                          <a:latin typeface="+mn-ea"/>
                          <a:ea typeface="+mn-ea"/>
                        </a:rPr>
                        <a:t>/</a:t>
                      </a:r>
                      <a:r>
                        <a:rPr lang="zh-CN" altLang="en-US" sz="1400" kern="0" dirty="0">
                          <a:solidFill>
                            <a:schemeClr val="accent1"/>
                          </a:solidFill>
                          <a:effectLst/>
                          <a:latin typeface="+mn-ea"/>
                          <a:ea typeface="+mn-ea"/>
                        </a:rPr>
                        <a:t>全残</a:t>
                      </a:r>
                      <a:endParaRPr lang="zh-CN" altLang="en-US" sz="1400" kern="0" dirty="0">
                        <a:solidFill>
                          <a:schemeClr val="accent1"/>
                        </a:solidFill>
                        <a:effectLst/>
                        <a:latin typeface="+mn-ea"/>
                        <a:ea typeface="+mn-ea"/>
                      </a:endParaRPr>
                    </a:p>
                  </a:txBody>
                  <a:tcPr marL="68580" marR="68580" marT="0" marB="0" anchor="ctr">
                    <a:lnL w="12700" cap="flat" cmpd="sng" algn="ctr">
                      <a:solidFill>
                        <a:schemeClr val="accent5"/>
                      </a:solidFill>
                      <a:prstDash val="solid"/>
                      <a:round/>
                      <a:headEnd type="none" w="med" len="med"/>
                      <a:tailEnd type="none" w="med" len="med"/>
                    </a:lnL>
                    <a:lnR w="12700" cmpd="sng">
                      <a:noFill/>
                    </a:lnR>
                  </a:tcPr>
                </a:tc>
                <a:tc>
                  <a:txBody>
                    <a:bodyPr/>
                    <a:lstStyle/>
                    <a:p>
                      <a:pPr algn="ctr" fontAlgn="ctr">
                        <a:buNone/>
                      </a:pPr>
                      <a:endParaRPr lang="zh-CN" altLang="zh-CN" sz="1400" kern="100" dirty="0">
                        <a:effectLst/>
                        <a:latin typeface="+mn-ea"/>
                        <a:ea typeface="+mn-ea"/>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64586">
                <a:tc gridSpan="3">
                  <a:txBody>
                    <a:bodyPr/>
                    <a:lstStyle/>
                    <a:p>
                      <a:pPr algn="ctr" fontAlgn="ctr">
                        <a:buNone/>
                      </a:pPr>
                      <a:r>
                        <a:rPr lang="zh-CN" altLang="en-US" sz="1400" kern="100" dirty="0">
                          <a:effectLst/>
                          <a:latin typeface="+mn-ea"/>
                          <a:ea typeface="+mn-ea"/>
                          <a:cs typeface="Times New Roman" panose="02020603050405020304" pitchFamily="18" charset="0"/>
                        </a:rPr>
                        <a:t>费率比较：</a:t>
                      </a:r>
                      <a:r>
                        <a:rPr lang="en-US" altLang="zh-CN" sz="1400" kern="100" dirty="0">
                          <a:effectLst/>
                          <a:latin typeface="+mn-ea"/>
                          <a:ea typeface="+mn-ea"/>
                          <a:cs typeface="Times New Roman" panose="02020603050405020304" pitchFamily="18" charset="0"/>
                        </a:rPr>
                        <a:t>10</a:t>
                      </a:r>
                      <a:r>
                        <a:rPr lang="zh-CN" altLang="en-US" sz="1400" kern="100" dirty="0">
                          <a:effectLst/>
                          <a:latin typeface="+mn-ea"/>
                          <a:ea typeface="+mn-ea"/>
                          <a:cs typeface="Times New Roman" panose="02020603050405020304" pitchFamily="18" charset="0"/>
                        </a:rPr>
                        <a:t>万保额，</a:t>
                      </a:r>
                      <a:r>
                        <a:rPr lang="en-US" altLang="zh-CN" sz="1400" kern="100" dirty="0">
                          <a:effectLst/>
                          <a:latin typeface="+mn-ea"/>
                          <a:ea typeface="+mn-ea"/>
                          <a:cs typeface="Times New Roman" panose="02020603050405020304" pitchFamily="18" charset="0"/>
                        </a:rPr>
                        <a:t>20</a:t>
                      </a:r>
                      <a:r>
                        <a:rPr lang="zh-CN" altLang="en-US" sz="1400" kern="100" dirty="0">
                          <a:effectLst/>
                          <a:latin typeface="+mn-ea"/>
                          <a:ea typeface="+mn-ea"/>
                          <a:cs typeface="Times New Roman" panose="02020603050405020304" pitchFamily="18" charset="0"/>
                        </a:rPr>
                        <a:t>年交</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hMerge="1">
                  <a:tcPr marL="68580" marR="68580" marT="0" marB="0" anchor="ctr">
                    <a:lnL w="12700" cmpd="sng">
                      <a:noFill/>
                    </a:lnL>
                    <a:lnR w="12700" cmpd="sng">
                      <a:noFill/>
                    </a:lnR>
                  </a:tcPr>
                </a:tc>
                <a:tc hMerge="1">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fontAlgn="ctr">
                        <a:buNone/>
                      </a:pPr>
                      <a:r>
                        <a:rPr lang="zh-CN" altLang="en-US" sz="1400" b="1" kern="100" dirty="0">
                          <a:solidFill>
                            <a:schemeClr val="accent6"/>
                          </a:solidFill>
                          <a:effectLst/>
                          <a:latin typeface="+mn-ea"/>
                          <a:ea typeface="+mn-ea"/>
                          <a:cs typeface="Times New Roman" panose="02020603050405020304" pitchFamily="18" charset="0"/>
                        </a:rPr>
                        <a:t>医联有盟</a:t>
                      </a:r>
                      <a:r>
                        <a:rPr lang="en-US" altLang="zh-CN" sz="1400" b="1" kern="100" dirty="0">
                          <a:solidFill>
                            <a:schemeClr val="accent6"/>
                          </a:solidFill>
                          <a:effectLst/>
                          <a:latin typeface="+mn-ea"/>
                          <a:ea typeface="+mn-ea"/>
                          <a:cs typeface="Times New Roman" panose="02020603050405020304" pitchFamily="18" charset="0"/>
                        </a:rPr>
                        <a:t>/</a:t>
                      </a:r>
                      <a:r>
                        <a:rPr lang="zh-CN" altLang="en-US" sz="1400" b="1" kern="100" dirty="0">
                          <a:solidFill>
                            <a:schemeClr val="accent6"/>
                          </a:solidFill>
                          <a:effectLst/>
                          <a:latin typeface="+mn-ea"/>
                          <a:ea typeface="+mn-ea"/>
                          <a:cs typeface="Times New Roman" panose="02020603050405020304" pitchFamily="18" charset="0"/>
                        </a:rPr>
                        <a:t>瑞星保</a:t>
                      </a:r>
                      <a:endParaRPr lang="zh-CN" altLang="zh-CN" sz="1400" b="1" kern="100" dirty="0">
                        <a:solidFill>
                          <a:schemeClr val="accent6"/>
                        </a:solidFill>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30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3681</a:t>
                      </a:r>
                      <a:endParaRPr lang="en-US" altLang="zh-CN" sz="1400" kern="0" dirty="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3751</a:t>
                      </a:r>
                      <a:endParaRPr lang="en-US" altLang="zh-CN" sz="1400" kern="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102%</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35</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4001</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4042</a:t>
                      </a:r>
                      <a:endParaRPr lang="en-US" altLang="zh-CN" sz="1400" kern="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a:solidFill>
                            <a:schemeClr val="accent6"/>
                          </a:solidFill>
                          <a:effectLst/>
                          <a:latin typeface="+mn-ea"/>
                          <a:ea typeface="+mn-ea"/>
                          <a:cs typeface="+mn-cs"/>
                        </a:rPr>
                        <a:t>101%</a:t>
                      </a:r>
                      <a:endParaRPr lang="en-US" altLang="zh-CN" sz="1400" kern="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40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4343</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4364</a:t>
                      </a:r>
                      <a:endParaRPr lang="en-US" altLang="zh-CN" sz="1400" kern="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a:solidFill>
                            <a:schemeClr val="accent6"/>
                          </a:solidFill>
                          <a:effectLst/>
                          <a:latin typeface="+mn-ea"/>
                          <a:ea typeface="+mn-ea"/>
                          <a:cs typeface="+mn-cs"/>
                        </a:rPr>
                        <a:t>100%</a:t>
                      </a:r>
                      <a:endParaRPr lang="en-US" altLang="zh-CN" sz="1400" kern="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45</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4705</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4708</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100%</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370600">
                <a:tc>
                  <a:txBody>
                    <a:bodyPr/>
                    <a:lstStyle/>
                    <a:p>
                      <a:pPr algn="ctr" fontAlgn="ctr">
                        <a:buNone/>
                      </a:pPr>
                      <a:r>
                        <a:rPr lang="en-US" altLang="zh-CN" sz="1400" kern="100" dirty="0">
                          <a:effectLst/>
                          <a:latin typeface="+mn-ea"/>
                          <a:ea typeface="+mn-ea"/>
                        </a:rPr>
                        <a:t>50</a:t>
                      </a:r>
                      <a:r>
                        <a:rPr lang="zh-CN" altLang="en-US" sz="1400" kern="100" dirty="0">
                          <a:effectLst/>
                          <a:latin typeface="+mn-ea"/>
                          <a:ea typeface="+mn-ea"/>
                        </a:rPr>
                        <a:t>女</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a:solidFill>
                            <a:schemeClr val="tx1"/>
                          </a:solidFill>
                          <a:effectLst/>
                          <a:latin typeface="+mn-ea"/>
                          <a:ea typeface="+mn-ea"/>
                          <a:cs typeface="+mn-cs"/>
                        </a:rPr>
                        <a:t>5116</a:t>
                      </a:r>
                      <a:endParaRPr lang="en-US" altLang="zh-CN" sz="1400" kern="0">
                        <a:solidFill>
                          <a:schemeClr val="tx1"/>
                        </a:solidFill>
                        <a:effectLst/>
                        <a:latin typeface="+mn-ea"/>
                        <a:ea typeface="+mn-ea"/>
                        <a:cs typeface="+mn-cs"/>
                      </a:endParaRPr>
                    </a:p>
                  </a:txBody>
                  <a:tcPr marL="6350" marR="6350" marT="6350" marB="0" anchor="ct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5093</a:t>
                      </a:r>
                      <a:endParaRPr lang="en-US" altLang="zh-CN" sz="1400" kern="0" dirty="0">
                        <a:solidFill>
                          <a:schemeClr val="tx1"/>
                        </a:solidFill>
                        <a:effectLst/>
                        <a:latin typeface="+mn-ea"/>
                        <a:ea typeface="+mn-ea"/>
                        <a:cs typeface="+mn-cs"/>
                      </a:endParaRPr>
                    </a:p>
                  </a:txBody>
                  <a:tcPr marL="6350" marR="6350" marT="6350" marB="0" anchor="ctr">
                    <a:lnR w="12700" cmpd="sng">
                      <a:noFill/>
                    </a:lnR>
                  </a:tcPr>
                </a:tc>
                <a:tc>
                  <a:txBody>
                    <a:bodyPr/>
                    <a:lstStyle/>
                    <a:p>
                      <a:pPr marL="0" algn="ctr" defTabSz="914400" rtl="0" eaLnBrk="1" fontAlgn="ctr" latinLnBrk="0" hangingPunct="1">
                        <a:buNone/>
                      </a:pPr>
                      <a:r>
                        <a:rPr lang="en-US" altLang="zh-CN" sz="1400" kern="0" dirty="0">
                          <a:solidFill>
                            <a:schemeClr val="accent6"/>
                          </a:solidFill>
                          <a:effectLst/>
                          <a:latin typeface="+mn-ea"/>
                          <a:ea typeface="+mn-ea"/>
                          <a:cs typeface="+mn-cs"/>
                        </a:rPr>
                        <a:t>100%</a:t>
                      </a:r>
                      <a:endParaRPr lang="en-US" altLang="zh-CN" sz="1400" kern="0" dirty="0">
                        <a:solidFill>
                          <a:schemeClr val="accent6"/>
                        </a:solidFill>
                        <a:effectLst/>
                        <a:latin typeface="+mn-ea"/>
                        <a:ea typeface="+mn-ea"/>
                        <a:cs typeface="+mn-cs"/>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
        <p:nvSpPr>
          <p:cNvPr id="7" name="矩形: 圆角 6"/>
          <p:cNvSpPr/>
          <p:nvPr/>
        </p:nvSpPr>
        <p:spPr>
          <a:xfrm>
            <a:off x="8787861" y="1476572"/>
            <a:ext cx="3332803"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mn-ea"/>
                <a:cs typeface="微软雅黑" panose="020B0503020204020204" pitchFamily="34" charset="-122"/>
                <a:sym typeface="+mn-ea"/>
              </a:rPr>
              <a:t>附加险</a:t>
            </a:r>
            <a:endParaRPr lang="zh-CN" altLang="en-US" sz="2000" b="1" dirty="0">
              <a:solidFill>
                <a:schemeClr val="bg1"/>
              </a:solidFill>
              <a:latin typeface="+mn-ea"/>
              <a:cs typeface="微软雅黑" panose="020B0503020204020204" pitchFamily="34" charset="-122"/>
              <a:sym typeface="+mn-ea"/>
            </a:endParaRPr>
          </a:p>
        </p:txBody>
      </p:sp>
      <p:graphicFrame>
        <p:nvGraphicFramePr>
          <p:cNvPr id="12" name="表格 11"/>
          <p:cNvGraphicFramePr>
            <a:graphicFrameLocks noGrp="1"/>
          </p:cNvGraphicFramePr>
          <p:nvPr/>
        </p:nvGraphicFramePr>
        <p:xfrm>
          <a:off x="8787861" y="2098066"/>
          <a:ext cx="3332803" cy="3976639"/>
        </p:xfrm>
        <a:graphic>
          <a:graphicData uri="http://schemas.openxmlformats.org/drawingml/2006/table">
            <a:tbl>
              <a:tblPr firstRow="1" firstCol="1" bandRow="1">
                <a:tableStyleId>{BDBED569-4797-4DF1-A0F4-6AAB3CD982D8}</a:tableStyleId>
              </a:tblPr>
              <a:tblGrid>
                <a:gridCol w="916903"/>
                <a:gridCol w="2415900"/>
              </a:tblGrid>
              <a:tr h="370600">
                <a:tc>
                  <a:txBody>
                    <a:bodyPr/>
                    <a:lstStyle/>
                    <a:p>
                      <a:pPr algn="ctr" fontAlgn="ctr">
                        <a:buNone/>
                      </a:pPr>
                      <a:r>
                        <a:rPr lang="zh-CN" sz="1400" b="1" kern="0" dirty="0">
                          <a:effectLst/>
                          <a:latin typeface="+mn-ea"/>
                          <a:ea typeface="+mn-ea"/>
                        </a:rPr>
                        <a:t>产品</a:t>
                      </a:r>
                      <a:endParaRPr lang="zh-CN" sz="1400" b="1"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algn="ctr" fontAlgn="ctr">
                        <a:buNone/>
                      </a:pPr>
                      <a:r>
                        <a:rPr lang="zh-CN" altLang="en-US" sz="1400" b="1" kern="0" dirty="0">
                          <a:effectLst/>
                          <a:latin typeface="+mn-ea"/>
                          <a:ea typeface="+mn-ea"/>
                          <a:cs typeface="Times New Roman" panose="02020603050405020304" pitchFamily="18" charset="0"/>
                        </a:rPr>
                        <a:t>医联有盟附加险</a:t>
                      </a:r>
                      <a:endParaRPr lang="zh-CN" sz="1400" b="1" kern="100" dirty="0">
                        <a:effectLst/>
                        <a:latin typeface="+mn-ea"/>
                        <a:ea typeface="+mn-ea"/>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lnT w="28575" cap="flat" cmpd="sng" algn="ctr">
                      <a:solidFill>
                        <a:schemeClr val="accent5"/>
                      </a:solidFill>
                      <a:prstDash val="solid"/>
                      <a:round/>
                      <a:headEnd type="none" w="med" len="med"/>
                      <a:tailEnd type="none" w="med" len="med"/>
                    </a:lnT>
                    <a:lnB w="28575" cap="flat" cmpd="sng" algn="ctr">
                      <a:solidFill>
                        <a:schemeClr val="accent5"/>
                      </a:solidFill>
                      <a:prstDash val="solid"/>
                      <a:round/>
                      <a:headEnd type="none" w="med" len="med"/>
                      <a:tailEnd type="none" w="med" len="med"/>
                    </a:lnB>
                  </a:tcPr>
                </a:tc>
              </a:tr>
              <a:tr h="370600">
                <a:tc>
                  <a:txBody>
                    <a:bodyPr/>
                    <a:lstStyle/>
                    <a:p>
                      <a:pPr algn="ctr" fontAlgn="ctr">
                        <a:buNone/>
                      </a:pPr>
                      <a:r>
                        <a:rPr lang="zh-CN" altLang="en-US" sz="1400" kern="100" dirty="0">
                          <a:effectLst/>
                          <a:latin typeface="+mn-ea"/>
                          <a:ea typeface="+mn-ea"/>
                          <a:cs typeface="Times New Roman" panose="02020603050405020304" pitchFamily="18" charset="0"/>
                        </a:rPr>
                        <a:t>保险期间</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28575" cap="flat" cmpd="sng" algn="ctr">
                      <a:solidFill>
                        <a:schemeClr val="accent5"/>
                      </a:solidFill>
                      <a:prstDash val="solid"/>
                      <a:round/>
                      <a:headEnd type="none" w="med" len="med"/>
                      <a:tailEnd type="none" w="med" len="med"/>
                    </a:lnT>
                  </a:tcPr>
                </a:tc>
                <a:tc>
                  <a:txBody>
                    <a:bodyPr/>
                    <a:lstStyle/>
                    <a:p>
                      <a:pPr algn="ctr" fontAlgn="ctr">
                        <a:buNone/>
                      </a:pPr>
                      <a:r>
                        <a:rPr lang="en-US" altLang="zh-CN" sz="1400" kern="100" dirty="0">
                          <a:effectLst/>
                          <a:latin typeface="+mn-ea"/>
                          <a:ea typeface="+mn-ea"/>
                          <a:cs typeface="Times New Roman" panose="02020603050405020304" pitchFamily="18" charset="0"/>
                        </a:rPr>
                        <a:t>1</a:t>
                      </a:r>
                      <a:r>
                        <a:rPr lang="zh-CN" altLang="en-US" sz="1400" kern="100" dirty="0">
                          <a:effectLst/>
                          <a:latin typeface="+mn-ea"/>
                          <a:ea typeface="+mn-ea"/>
                          <a:cs typeface="Times New Roman" panose="02020603050405020304" pitchFamily="18" charset="0"/>
                        </a:rPr>
                        <a:t>年，保证续保</a:t>
                      </a:r>
                      <a:r>
                        <a:rPr lang="en-US" altLang="zh-CN" sz="1400" kern="100" dirty="0">
                          <a:effectLst/>
                          <a:latin typeface="+mn-ea"/>
                          <a:ea typeface="+mn-ea"/>
                          <a:cs typeface="Times New Roman" panose="02020603050405020304" pitchFamily="18" charset="0"/>
                        </a:rPr>
                        <a:t>20</a:t>
                      </a:r>
                      <a:r>
                        <a:rPr lang="zh-CN" altLang="en-US" sz="1400" kern="100" dirty="0">
                          <a:effectLst/>
                          <a:latin typeface="+mn-ea"/>
                          <a:ea typeface="+mn-ea"/>
                          <a:cs typeface="Times New Roman" panose="02020603050405020304" pitchFamily="18" charset="0"/>
                        </a:rPr>
                        <a:t>年</a:t>
                      </a:r>
                      <a:endParaRPr lang="zh-CN" sz="1400" kern="100" dirty="0">
                        <a:effectLst/>
                        <a:latin typeface="+mn-ea"/>
                        <a:ea typeface="+mn-ea"/>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lnT w="28575" cap="flat" cmpd="sng" algn="ctr">
                      <a:solidFill>
                        <a:schemeClr val="accent5"/>
                      </a:solidFill>
                      <a:prstDash val="solid"/>
                      <a:round/>
                      <a:headEnd type="none" w="med" len="med"/>
                      <a:tailEnd type="none" w="med" len="med"/>
                    </a:lnT>
                  </a:tcPr>
                </a:tc>
              </a:tr>
              <a:tr h="1017853">
                <a:tc>
                  <a:txBody>
                    <a:bodyPr/>
                    <a:lstStyle/>
                    <a:p>
                      <a:pPr algn="ctr" fontAlgn="ctr">
                        <a:buNone/>
                      </a:pPr>
                      <a:r>
                        <a:rPr lang="zh-CN" altLang="en-US" sz="1400" kern="0" dirty="0">
                          <a:effectLst/>
                          <a:latin typeface="+mn-ea"/>
                          <a:ea typeface="+mn-ea"/>
                        </a:rPr>
                        <a:t>责任</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fontAlgn="ctr">
                        <a:buNone/>
                      </a:pPr>
                      <a:r>
                        <a:rPr lang="zh-CN" altLang="en-US" sz="1400" kern="0" dirty="0">
                          <a:solidFill>
                            <a:schemeClr val="tx1"/>
                          </a:solidFill>
                          <a:effectLst/>
                          <a:latin typeface="+mn-ea"/>
                          <a:ea typeface="+mn-ea"/>
                        </a:rPr>
                        <a:t>一般住院普通部（</a:t>
                      </a:r>
                      <a:r>
                        <a:rPr lang="en-US" altLang="zh-CN" sz="1400" kern="0" dirty="0">
                          <a:solidFill>
                            <a:schemeClr val="accent6"/>
                          </a:solidFill>
                          <a:effectLst/>
                          <a:latin typeface="+mn-ea"/>
                          <a:ea typeface="+mn-ea"/>
                        </a:rPr>
                        <a:t>0</a:t>
                      </a:r>
                      <a:r>
                        <a:rPr lang="zh-CN" altLang="en-US" sz="1400" kern="0" dirty="0">
                          <a:solidFill>
                            <a:schemeClr val="accent6"/>
                          </a:solidFill>
                          <a:effectLst/>
                          <a:latin typeface="+mn-ea"/>
                          <a:ea typeface="+mn-ea"/>
                        </a:rPr>
                        <a:t>免赔</a:t>
                      </a:r>
                      <a:r>
                        <a:rPr lang="zh-CN" altLang="en-US" sz="1400" kern="0" dirty="0">
                          <a:solidFill>
                            <a:schemeClr val="tx1"/>
                          </a:solidFill>
                          <a:effectLst/>
                          <a:latin typeface="+mn-ea"/>
                          <a:ea typeface="+mn-ea"/>
                        </a:rPr>
                        <a:t>）</a:t>
                      </a:r>
                      <a:endParaRPr lang="en-US" altLang="zh-CN" sz="1400" kern="0" dirty="0">
                        <a:solidFill>
                          <a:schemeClr val="tx1"/>
                        </a:solidFill>
                        <a:effectLst/>
                        <a:latin typeface="+mn-ea"/>
                        <a:ea typeface="+mn-ea"/>
                      </a:endParaRPr>
                    </a:p>
                    <a:p>
                      <a:pPr algn="ctr" fontAlgn="ctr">
                        <a:buNone/>
                      </a:pPr>
                      <a:r>
                        <a:rPr lang="en-US" altLang="zh-CN" sz="1400" kern="0" dirty="0">
                          <a:solidFill>
                            <a:schemeClr val="tx1"/>
                          </a:solidFill>
                          <a:effectLst/>
                          <a:latin typeface="+mn-ea"/>
                          <a:ea typeface="+mn-ea"/>
                        </a:rPr>
                        <a:t>+</a:t>
                      </a:r>
                      <a:r>
                        <a:rPr lang="zh-CN" altLang="en-US" sz="1400" kern="0" dirty="0">
                          <a:solidFill>
                            <a:schemeClr val="accent6"/>
                          </a:solidFill>
                          <a:effectLst/>
                          <a:latin typeface="+mn-ea"/>
                          <a:ea typeface="+mn-ea"/>
                        </a:rPr>
                        <a:t>重疾住院特需</a:t>
                      </a:r>
                      <a:endParaRPr lang="en-US" altLang="zh-CN" sz="1400" kern="0" dirty="0">
                        <a:solidFill>
                          <a:schemeClr val="accent6"/>
                        </a:solidFill>
                        <a:effectLst/>
                        <a:latin typeface="+mn-ea"/>
                        <a:ea typeface="+mn-ea"/>
                      </a:endParaRPr>
                    </a:p>
                    <a:p>
                      <a:pPr algn="ctr" fontAlgn="ctr">
                        <a:buNone/>
                      </a:pP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质重</a:t>
                      </a: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特药</a:t>
                      </a: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外购药械</a:t>
                      </a: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重疾康复</a:t>
                      </a: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住院津贴</a:t>
                      </a:r>
                      <a:r>
                        <a:rPr lang="en-US" altLang="zh-CN" sz="1400" kern="0" dirty="0">
                          <a:solidFill>
                            <a:schemeClr val="tx1"/>
                          </a:solidFill>
                          <a:effectLst/>
                          <a:latin typeface="+mn-ea"/>
                          <a:ea typeface="+mn-ea"/>
                        </a:rPr>
                        <a:t>/</a:t>
                      </a:r>
                      <a:r>
                        <a:rPr lang="zh-CN" altLang="en-US" sz="1400" kern="0" dirty="0">
                          <a:solidFill>
                            <a:schemeClr val="tx1"/>
                          </a:solidFill>
                          <a:effectLst/>
                          <a:latin typeface="+mn-ea"/>
                          <a:ea typeface="+mn-ea"/>
                        </a:rPr>
                        <a:t>异地转诊</a:t>
                      </a:r>
                      <a:endParaRPr lang="en-US" altLang="zh-CN" sz="1400" kern="0" dirty="0">
                        <a:solidFill>
                          <a:schemeClr val="tx1"/>
                        </a:solidFill>
                        <a:effectLst/>
                        <a:latin typeface="+mn-ea"/>
                        <a:ea typeface="+mn-ea"/>
                      </a:endParaRPr>
                    </a:p>
                  </a:txBody>
                  <a:tcPr marL="68580" marR="68580" marT="0" marB="0" anchor="ctr">
                    <a:lnR w="12700" cap="flat" cmpd="sng" algn="ctr">
                      <a:noFill/>
                      <a:prstDash val="solid"/>
                      <a:round/>
                      <a:headEnd type="none" w="med" len="med"/>
                      <a:tailEnd type="none" w="med" len="med"/>
                    </a:lnR>
                  </a:tcPr>
                </a:tc>
              </a:tr>
              <a:tr h="364586">
                <a:tc gridSpan="2">
                  <a:txBody>
                    <a:bodyPr/>
                    <a:lstStyle/>
                    <a:p>
                      <a:pPr algn="ctr" fontAlgn="ctr">
                        <a:buNone/>
                      </a:pPr>
                      <a:r>
                        <a:rPr lang="zh-CN" altLang="en-US" sz="1800" kern="100" dirty="0">
                          <a:solidFill>
                            <a:srgbClr val="C00000"/>
                          </a:solidFill>
                          <a:effectLst/>
                          <a:latin typeface="+mn-ea"/>
                          <a:ea typeface="+mn-ea"/>
                          <a:cs typeface="Times New Roman" panose="02020603050405020304" pitchFamily="18" charset="0"/>
                        </a:rPr>
                        <a:t>费率未最终确定，预估如下</a:t>
                      </a:r>
                      <a:endParaRPr lang="zh-CN" altLang="en-US" sz="1800" kern="100" dirty="0">
                        <a:solidFill>
                          <a:srgbClr val="C00000"/>
                        </a:solidFill>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hMerge="1">
                  <a:tcPr marL="68580" marR="68580" marT="0" marB="0" anchor="ctr">
                    <a:lnL w="12700" cmpd="sng">
                      <a:noFill/>
                    </a:lnL>
                    <a:lnR w="12700" cmpd="sng">
                      <a:noFill/>
                    </a:lnR>
                  </a:tcPr>
                </a:tc>
              </a:tr>
              <a:tr h="370600">
                <a:tc>
                  <a:txBody>
                    <a:bodyPr/>
                    <a:lstStyle/>
                    <a:p>
                      <a:pPr algn="ctr" fontAlgn="ctr">
                        <a:buNone/>
                      </a:pPr>
                      <a:r>
                        <a:rPr lang="en-US" altLang="zh-CN" sz="1400" kern="100" dirty="0">
                          <a:effectLst/>
                          <a:latin typeface="+mn-ea"/>
                          <a:ea typeface="+mn-ea"/>
                        </a:rPr>
                        <a:t>30</a:t>
                      </a:r>
                      <a:r>
                        <a:rPr lang="zh-CN" altLang="en-US" sz="1400" kern="100" dirty="0">
                          <a:effectLst/>
                          <a:latin typeface="+mn-ea"/>
                          <a:ea typeface="+mn-ea"/>
                        </a:rPr>
                        <a:t>有社保</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565</a:t>
                      </a:r>
                      <a:endParaRPr lang="en-US" altLang="zh-CN" sz="1400" kern="0" dirty="0">
                        <a:solidFill>
                          <a:schemeClr val="tx1"/>
                        </a:solidFill>
                        <a:effectLst/>
                        <a:latin typeface="+mn-ea"/>
                        <a:ea typeface="+mn-ea"/>
                        <a:cs typeface="+mn-cs"/>
                      </a:endParaRPr>
                    </a:p>
                  </a:txBody>
                  <a:tcPr marL="6350" marR="6350" marT="6350" marB="0" anchor="ctr">
                    <a:lnR w="12700" cap="flat" cmpd="sng" algn="ctr">
                      <a:noFill/>
                      <a:prstDash val="solid"/>
                      <a:round/>
                      <a:headEnd type="none" w="med" len="med"/>
                      <a:tailEnd type="none" w="med" len="med"/>
                    </a:lnR>
                  </a:tcPr>
                </a:tc>
              </a:tr>
              <a:tr h="370600">
                <a:tc>
                  <a:txBody>
                    <a:bodyPr/>
                    <a:lstStyle/>
                    <a:p>
                      <a:pPr algn="ctr" fontAlgn="ctr">
                        <a:buNone/>
                      </a:pPr>
                      <a:r>
                        <a:rPr lang="en-US" altLang="zh-CN" sz="1400" kern="100" dirty="0">
                          <a:effectLst/>
                          <a:latin typeface="+mn-ea"/>
                          <a:ea typeface="+mn-ea"/>
                        </a:rPr>
                        <a:t>35</a:t>
                      </a:r>
                      <a:r>
                        <a:rPr lang="zh-CN" altLang="en-US" sz="1400" kern="100" dirty="0">
                          <a:effectLst/>
                          <a:latin typeface="+mn-ea"/>
                          <a:ea typeface="+mn-ea"/>
                        </a:rPr>
                        <a:t>有社保</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858</a:t>
                      </a:r>
                      <a:endParaRPr lang="en-US" altLang="zh-CN" sz="1400" kern="0" dirty="0">
                        <a:solidFill>
                          <a:schemeClr val="tx1"/>
                        </a:solidFill>
                        <a:effectLst/>
                        <a:latin typeface="+mn-ea"/>
                        <a:ea typeface="+mn-ea"/>
                        <a:cs typeface="+mn-cs"/>
                      </a:endParaRPr>
                    </a:p>
                  </a:txBody>
                  <a:tcPr marL="6350" marR="6350" marT="6350" marB="0" anchor="ctr">
                    <a:lnR w="12700" cap="flat" cmpd="sng" algn="ctr">
                      <a:noFill/>
                      <a:prstDash val="solid"/>
                      <a:round/>
                      <a:headEnd type="none" w="med" len="med"/>
                      <a:tailEnd type="none" w="med" len="med"/>
                    </a:lnR>
                  </a:tcPr>
                </a:tc>
              </a:tr>
              <a:tr h="370600">
                <a:tc>
                  <a:txBody>
                    <a:bodyPr/>
                    <a:lstStyle/>
                    <a:p>
                      <a:pPr algn="ctr" fontAlgn="ctr">
                        <a:buNone/>
                      </a:pPr>
                      <a:r>
                        <a:rPr lang="en-US" altLang="zh-CN" sz="1400" kern="100" dirty="0">
                          <a:effectLst/>
                          <a:latin typeface="+mn-ea"/>
                          <a:ea typeface="+mn-ea"/>
                        </a:rPr>
                        <a:t>40</a:t>
                      </a:r>
                      <a:r>
                        <a:rPr lang="zh-CN" altLang="en-US" sz="1400" kern="100" dirty="0">
                          <a:effectLst/>
                          <a:latin typeface="+mn-ea"/>
                          <a:ea typeface="+mn-ea"/>
                        </a:rPr>
                        <a:t>有社保</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998</a:t>
                      </a:r>
                      <a:endParaRPr lang="en-US" altLang="zh-CN" sz="1400" kern="0" dirty="0">
                        <a:solidFill>
                          <a:schemeClr val="tx1"/>
                        </a:solidFill>
                        <a:effectLst/>
                        <a:latin typeface="+mn-ea"/>
                        <a:ea typeface="+mn-ea"/>
                        <a:cs typeface="+mn-cs"/>
                      </a:endParaRPr>
                    </a:p>
                  </a:txBody>
                  <a:tcPr marL="6350" marR="6350" marT="6350" marB="0" anchor="ctr">
                    <a:lnR w="12700" cap="flat" cmpd="sng" algn="ctr">
                      <a:noFill/>
                      <a:prstDash val="solid"/>
                      <a:round/>
                      <a:headEnd type="none" w="med" len="med"/>
                      <a:tailEnd type="none" w="med" len="med"/>
                    </a:lnR>
                  </a:tcPr>
                </a:tc>
              </a:tr>
              <a:tr h="370600">
                <a:tc>
                  <a:txBody>
                    <a:bodyPr/>
                    <a:lstStyle/>
                    <a:p>
                      <a:pPr algn="ctr" fontAlgn="ctr">
                        <a:buNone/>
                      </a:pPr>
                      <a:r>
                        <a:rPr lang="en-US" altLang="zh-CN" sz="1400" kern="100" dirty="0">
                          <a:effectLst/>
                          <a:latin typeface="+mn-ea"/>
                          <a:ea typeface="+mn-ea"/>
                        </a:rPr>
                        <a:t>45</a:t>
                      </a:r>
                      <a:r>
                        <a:rPr lang="zh-CN" altLang="en-US" sz="1400" kern="100" dirty="0">
                          <a:effectLst/>
                          <a:latin typeface="+mn-ea"/>
                          <a:ea typeface="+mn-ea"/>
                        </a:rPr>
                        <a:t>有社保</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1564</a:t>
                      </a:r>
                      <a:endParaRPr lang="en-US" altLang="zh-CN" sz="1400" kern="0" dirty="0">
                        <a:solidFill>
                          <a:schemeClr val="tx1"/>
                        </a:solidFill>
                        <a:effectLst/>
                        <a:latin typeface="+mn-ea"/>
                        <a:ea typeface="+mn-ea"/>
                        <a:cs typeface="+mn-cs"/>
                      </a:endParaRPr>
                    </a:p>
                  </a:txBody>
                  <a:tcPr marL="6350" marR="6350" marT="6350" marB="0" anchor="ctr">
                    <a:lnR w="12700" cap="flat" cmpd="sng" algn="ctr">
                      <a:noFill/>
                      <a:prstDash val="solid"/>
                      <a:round/>
                      <a:headEnd type="none" w="med" len="med"/>
                      <a:tailEnd type="none" w="med" len="med"/>
                    </a:lnR>
                  </a:tcPr>
                </a:tc>
              </a:tr>
              <a:tr h="370600">
                <a:tc>
                  <a:txBody>
                    <a:bodyPr/>
                    <a:lstStyle/>
                    <a:p>
                      <a:pPr algn="ctr" fontAlgn="ctr">
                        <a:buNone/>
                      </a:pPr>
                      <a:r>
                        <a:rPr lang="en-US" altLang="zh-CN" sz="1400" kern="100" dirty="0">
                          <a:effectLst/>
                          <a:latin typeface="+mn-ea"/>
                          <a:ea typeface="+mn-ea"/>
                        </a:rPr>
                        <a:t>50</a:t>
                      </a:r>
                      <a:r>
                        <a:rPr lang="zh-CN" altLang="en-US" sz="1400" kern="100" dirty="0">
                          <a:effectLst/>
                          <a:latin typeface="+mn-ea"/>
                          <a:ea typeface="+mn-ea"/>
                        </a:rPr>
                        <a:t>有社保</a:t>
                      </a:r>
                      <a:endParaRPr lang="zh-CN" sz="1400" kern="100" dirty="0">
                        <a:effectLst/>
                        <a:latin typeface="+mn-ea"/>
                        <a:ea typeface="+mn-ea"/>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algn="ctr" defTabSz="914400" rtl="0" eaLnBrk="1" fontAlgn="ctr" latinLnBrk="0" hangingPunct="1">
                        <a:buNone/>
                      </a:pPr>
                      <a:r>
                        <a:rPr lang="en-US" altLang="zh-CN" sz="1400" kern="0" dirty="0">
                          <a:solidFill>
                            <a:schemeClr val="tx1"/>
                          </a:solidFill>
                          <a:effectLst/>
                          <a:latin typeface="+mn-ea"/>
                          <a:ea typeface="+mn-ea"/>
                          <a:cs typeface="+mn-cs"/>
                        </a:rPr>
                        <a:t>1768</a:t>
                      </a:r>
                      <a:endParaRPr lang="en-US" altLang="zh-CN" sz="1400" kern="0" dirty="0">
                        <a:solidFill>
                          <a:schemeClr val="tx1"/>
                        </a:solidFill>
                        <a:effectLst/>
                        <a:latin typeface="+mn-ea"/>
                        <a:ea typeface="+mn-ea"/>
                        <a:cs typeface="+mn-cs"/>
                      </a:endParaRPr>
                    </a:p>
                  </a:txBody>
                  <a:tcPr marL="6350" marR="6350" marT="6350" marB="0" anchor="ctr">
                    <a:lnR w="12700" cap="flat" cmpd="sng" algn="ctr">
                      <a:noFill/>
                      <a:prstDash val="solid"/>
                      <a:round/>
                      <a:headEnd type="none" w="med" len="med"/>
                      <a:tailEnd type="none" w="med" len="med"/>
                    </a:lnR>
                  </a:tcPr>
                </a:tc>
              </a:tr>
            </a:tbl>
          </a:graphicData>
        </a:graphic>
      </p:graphicFrame>
      <p:sp>
        <p:nvSpPr>
          <p:cNvPr id="10" name="文本框 9"/>
          <p:cNvSpPr txBox="1"/>
          <p:nvPr/>
        </p:nvSpPr>
        <p:spPr>
          <a:xfrm>
            <a:off x="232410" y="833755"/>
            <a:ext cx="7479605" cy="460375"/>
          </a:xfrm>
          <a:prstGeom prst="rect">
            <a:avLst/>
          </a:prstGeom>
          <a:solidFill>
            <a:schemeClr val="bg1"/>
          </a:solidFill>
        </p:spPr>
        <p:txBody>
          <a:bodyPr wrap="square" rtlCol="0">
            <a:spAutoFit/>
          </a:bodyPr>
          <a:lstStyle/>
          <a:p>
            <a:pPr>
              <a:buClrTx/>
              <a:buSzTx/>
              <a:buFontTx/>
            </a:pPr>
            <a:r>
              <a:rPr kumimoji="1" lang="en-US" altLang="zh-CN" sz="2400" b="1" dirty="0">
                <a:gradFill>
                  <a:gsLst>
                    <a:gs pos="0">
                      <a:srgbClr val="4874CB"/>
                    </a:gs>
                    <a:gs pos="100000">
                      <a:srgbClr val="30C0B4"/>
                    </a:gs>
                  </a:gsLst>
                  <a:lin ang="5400000" scaled="1"/>
                </a:gradFill>
                <a:latin typeface="+mn-ea"/>
                <a:sym typeface="+mn-ea"/>
              </a:rPr>
              <a:t> </a:t>
            </a:r>
            <a:r>
              <a:rPr kumimoji="1" lang="zh-CN" altLang="en-US" sz="2400" b="1" dirty="0">
                <a:gradFill>
                  <a:gsLst>
                    <a:gs pos="0">
                      <a:srgbClr val="4874CB"/>
                    </a:gs>
                    <a:gs pos="100000">
                      <a:srgbClr val="30C0B4"/>
                    </a:gs>
                  </a:gsLst>
                  <a:lin ang="5400000" scaled="1"/>
                </a:gradFill>
                <a:latin typeface="+mn-ea"/>
                <a:sym typeface="+mn-ea"/>
              </a:rPr>
              <a:t>大病人群：重疾突发及时雨</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11" name="直接连接符 10"/>
          <p:cNvCxnSpPr/>
          <p:nvPr/>
        </p:nvCxnSpPr>
        <p:spPr>
          <a:xfrm>
            <a:off x="242882" y="1335921"/>
            <a:ext cx="1581026"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14" name="矩形: 圆角 81"/>
          <p:cNvSpPr/>
          <p:nvPr/>
        </p:nvSpPr>
        <p:spPr>
          <a:xfrm>
            <a:off x="9837397" y="182135"/>
            <a:ext cx="2122193"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15" name="图形 14" descr="医学 纯色填充"/>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084761" y="200077"/>
            <a:ext cx="698581" cy="698581"/>
          </a:xfrm>
          <a:prstGeom prst="rect">
            <a:avLst/>
          </a:prstGeom>
        </p:spPr>
      </p:pic>
      <p:sp>
        <p:nvSpPr>
          <p:cNvPr id="16" name="文本框 15"/>
          <p:cNvSpPr txBox="1"/>
          <p:nvPr/>
        </p:nvSpPr>
        <p:spPr>
          <a:xfrm>
            <a:off x="10706567" y="293104"/>
            <a:ext cx="1025948" cy="523220"/>
          </a:xfrm>
          <a:prstGeom prst="rect">
            <a:avLst/>
          </a:prstGeom>
          <a:noFill/>
        </p:spPr>
        <p:txBody>
          <a:bodyPr wrap="square">
            <a:spAutoFit/>
          </a:bodyPr>
          <a:lstStyle/>
          <a:p>
            <a:r>
              <a:rPr lang="zh-CN" altLang="en-US" sz="2800" b="1" dirty="0">
                <a:solidFill>
                  <a:schemeClr val="bg1"/>
                </a:solidFill>
                <a:latin typeface="+mn-ea"/>
              </a:rPr>
              <a:t>大病</a:t>
            </a:r>
            <a:endParaRPr lang="zh-CN" altLang="en-US" sz="2800" b="1" dirty="0">
              <a:solidFill>
                <a:schemeClr val="bg1"/>
              </a:solidFill>
            </a:endParaRPr>
          </a:p>
        </p:txBody>
      </p:sp>
      <p:sp>
        <p:nvSpPr>
          <p:cNvPr id="17" name="灯片编号占位符 1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24"/>
          <p:cNvSpPr/>
          <p:nvPr/>
        </p:nvSpPr>
        <p:spPr>
          <a:xfrm>
            <a:off x="232410" y="1432560"/>
            <a:ext cx="11796395" cy="5312410"/>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 name="文本框 4"/>
          <p:cNvSpPr txBox="1"/>
          <p:nvPr/>
        </p:nvSpPr>
        <p:spPr>
          <a:xfrm>
            <a:off x="232410" y="833755"/>
            <a:ext cx="9296400"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客户旅程图：更人性化</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的健康管理，阻止健康恶化</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6245589"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144905" y="1805705"/>
            <a:ext cx="9862185" cy="0"/>
          </a:xfrm>
          <a:prstGeom prst="line">
            <a:avLst/>
          </a:prstGeom>
          <a:ln w="28575" cmpd="dbl">
            <a:solidFill>
              <a:schemeClr val="accent5"/>
            </a:solidFill>
            <a:prstDash val="sysDot"/>
          </a:ln>
          <a:effectLst/>
        </p:spPr>
        <p:style>
          <a:lnRef idx="2">
            <a:schemeClr val="accent1"/>
          </a:lnRef>
          <a:fillRef idx="0">
            <a:schemeClr val="accent1"/>
          </a:fillRef>
          <a:effectRef idx="1">
            <a:schemeClr val="accent1"/>
          </a:effectRef>
          <a:fontRef idx="minor">
            <a:schemeClr val="tx1"/>
          </a:fontRef>
        </p:style>
      </p:cxnSp>
      <p:sp>
        <p:nvSpPr>
          <p:cNvPr id="9" name="矩形: 圆角 8"/>
          <p:cNvSpPr/>
          <p:nvPr/>
        </p:nvSpPr>
        <p:spPr>
          <a:xfrm>
            <a:off x="2955290" y="1563770"/>
            <a:ext cx="6241415" cy="497840"/>
          </a:xfrm>
          <a:prstGeom prst="roundRect">
            <a:avLst>
              <a:gd name="adj" fmla="val 48086"/>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万保额计划</a:t>
            </a:r>
            <a:r>
              <a:rPr lang="zh-CN" altLang="en-US" sz="2000" b="1" dirty="0">
                <a:solidFill>
                  <a:schemeClr val="bg1"/>
                </a:solidFill>
                <a:latin typeface="微软雅黑" panose="020B0503020204020204" pitchFamily="34" charset="-122"/>
                <a:cs typeface="微软雅黑" panose="020B0503020204020204" pitchFamily="34" charset="-122"/>
                <a:sym typeface="+mn-ea"/>
              </a:rPr>
              <a:t>为例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1" name="Rectangle 30"/>
          <p:cNvSpPr/>
          <p:nvPr/>
        </p:nvSpPr>
        <p:spPr>
          <a:xfrm>
            <a:off x="232410" y="5282750"/>
            <a:ext cx="11732895" cy="873125"/>
          </a:xfrm>
          <a:prstGeom prst="rect">
            <a:avLst/>
          </a:prstGeom>
          <a:solidFill>
            <a:srgbClr val="3B7487">
              <a:alpha val="2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rrow: Pentagon 42"/>
          <p:cNvSpPr/>
          <p:nvPr/>
        </p:nvSpPr>
        <p:spPr>
          <a:xfrm>
            <a:off x="440506" y="5467220"/>
            <a:ext cx="2578334" cy="528320"/>
          </a:xfrm>
          <a:prstGeom prst="homePlate">
            <a:avLst/>
          </a:prstGeom>
          <a:solidFill>
            <a:srgbClr val="00D9D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60960" rIns="108000" bIns="60960" numCol="1" spcCol="0" rtlCol="0" fromWordArt="0" anchor="ctr" anchorCtr="0" forceAA="0" compatLnSpc="1">
            <a:noAutofit/>
          </a:bodyPr>
          <a:lstStyle/>
          <a:p>
            <a:pPr algn="ctr">
              <a:spcAft>
                <a:spcPts val="800"/>
              </a:spcAft>
            </a:pPr>
            <a:r>
              <a:rPr lang="en-US" altLang="zh-CN" sz="2000" dirty="0">
                <a:latin typeface="微软雅黑" panose="020B0503020204020204" pitchFamily="34" charset="-122"/>
                <a:ea typeface="微软雅黑" panose="020B0503020204020204" pitchFamily="34" charset="-122"/>
                <a:cs typeface="+mn-ea"/>
                <a:sym typeface="Arial" panose="020B0604020202020204" pitchFamily="34" charset="0"/>
              </a:rPr>
              <a:t>     </a:t>
            </a:r>
            <a:r>
              <a:rPr lang="zh-CN" altLang="en-US" sz="2000" dirty="0">
                <a:latin typeface="微软雅黑" panose="020B0503020204020204" pitchFamily="34" charset="-122"/>
                <a:ea typeface="微软雅黑" panose="020B0503020204020204" pitchFamily="34" charset="-122"/>
                <a:cs typeface="+mn-ea"/>
                <a:sym typeface="Arial" panose="020B0604020202020204" pitchFamily="34" charset="0"/>
              </a:rPr>
              <a:t>身体健康</a:t>
            </a:r>
            <a:endParaRPr lang="zh-CN" altLang="en-US" sz="20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5" name="Arrow: Chevron 47"/>
          <p:cNvSpPr/>
          <p:nvPr/>
        </p:nvSpPr>
        <p:spPr>
          <a:xfrm>
            <a:off x="5216025" y="5467220"/>
            <a:ext cx="2256491" cy="528320"/>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60960" rIns="108000" bIns="6096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日常就医</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6" name="Arrow: Chevron 48"/>
          <p:cNvSpPr/>
          <p:nvPr/>
        </p:nvSpPr>
        <p:spPr>
          <a:xfrm>
            <a:off x="7277608" y="5467220"/>
            <a:ext cx="2137990" cy="528320"/>
          </a:xfrm>
          <a:prstGeom prst="chevron">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60960" rIns="108000" bIns="6096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轻中症</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7" name="Arrow: Chevron 48"/>
          <p:cNvSpPr/>
          <p:nvPr/>
        </p:nvSpPr>
        <p:spPr>
          <a:xfrm>
            <a:off x="9843789" y="5467220"/>
            <a:ext cx="1719943" cy="528320"/>
          </a:xfrm>
          <a:prstGeom prst="chevron">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重疾</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Arrow: Chevron 47"/>
          <p:cNvSpPr/>
          <p:nvPr/>
        </p:nvSpPr>
        <p:spPr>
          <a:xfrm>
            <a:off x="2861719" y="5467221"/>
            <a:ext cx="2548482" cy="528355"/>
          </a:xfrm>
          <a:prstGeom prst="chevron">
            <a:avLst/>
          </a:prstGeom>
          <a:solidFill>
            <a:srgbClr val="00B0B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60960" rIns="108000" bIns="6096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健康开始恶化</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稻壳儿小白白(http://dwz.cn/Wu2UP)"/>
          <p:cNvSpPr>
            <a:spLocks noEditPoints="1"/>
          </p:cNvSpPr>
          <p:nvPr/>
        </p:nvSpPr>
        <p:spPr bwMode="auto">
          <a:xfrm>
            <a:off x="690088" y="5537619"/>
            <a:ext cx="217672" cy="471587"/>
          </a:xfrm>
          <a:custGeom>
            <a:avLst/>
            <a:gdLst>
              <a:gd name="T0" fmla="*/ 1255971204 w 27"/>
              <a:gd name="T1" fmla="*/ 1403987905 h 47"/>
              <a:gd name="T2" fmla="*/ 1162934531 w 27"/>
              <a:gd name="T3" fmla="*/ 1500815137 h 47"/>
              <a:gd name="T4" fmla="*/ 1023382933 w 27"/>
              <a:gd name="T5" fmla="*/ 1403987905 h 47"/>
              <a:gd name="T6" fmla="*/ 1023382933 w 27"/>
              <a:gd name="T7" fmla="*/ 919858703 h 47"/>
              <a:gd name="T8" fmla="*/ 930346261 w 27"/>
              <a:gd name="T9" fmla="*/ 919858703 h 47"/>
              <a:gd name="T10" fmla="*/ 930346261 w 27"/>
              <a:gd name="T11" fmla="*/ 2130192144 h 47"/>
              <a:gd name="T12" fmla="*/ 790794663 w 27"/>
              <a:gd name="T13" fmla="*/ 2147483646 h 47"/>
              <a:gd name="T14" fmla="*/ 651243065 w 27"/>
              <a:gd name="T15" fmla="*/ 2130192144 h 47"/>
              <a:gd name="T16" fmla="*/ 651243065 w 27"/>
              <a:gd name="T17" fmla="*/ 1500815137 h 47"/>
              <a:gd name="T18" fmla="*/ 604728139 w 27"/>
              <a:gd name="T19" fmla="*/ 1500815137 h 47"/>
              <a:gd name="T20" fmla="*/ 604728139 w 27"/>
              <a:gd name="T21" fmla="*/ 2130192144 h 47"/>
              <a:gd name="T22" fmla="*/ 465176541 w 27"/>
              <a:gd name="T23" fmla="*/ 2147483646 h 47"/>
              <a:gd name="T24" fmla="*/ 325624943 w 27"/>
              <a:gd name="T25" fmla="*/ 2130192144 h 47"/>
              <a:gd name="T26" fmla="*/ 325624943 w 27"/>
              <a:gd name="T27" fmla="*/ 919858703 h 47"/>
              <a:gd name="T28" fmla="*/ 232588270 w 27"/>
              <a:gd name="T29" fmla="*/ 919858703 h 47"/>
              <a:gd name="T30" fmla="*/ 232588270 w 27"/>
              <a:gd name="T31" fmla="*/ 1403987905 h 47"/>
              <a:gd name="T32" fmla="*/ 93036672 w 27"/>
              <a:gd name="T33" fmla="*/ 1500815137 h 47"/>
              <a:gd name="T34" fmla="*/ 0 w 27"/>
              <a:gd name="T35" fmla="*/ 1403987905 h 47"/>
              <a:gd name="T36" fmla="*/ 0 w 27"/>
              <a:gd name="T37" fmla="*/ 871445087 h 47"/>
              <a:gd name="T38" fmla="*/ 232588270 w 27"/>
              <a:gd name="T39" fmla="*/ 580963391 h 47"/>
              <a:gd name="T40" fmla="*/ 1023382933 w 27"/>
              <a:gd name="T41" fmla="*/ 580963391 h 47"/>
              <a:gd name="T42" fmla="*/ 1255971204 w 27"/>
              <a:gd name="T43" fmla="*/ 871445087 h 47"/>
              <a:gd name="T44" fmla="*/ 1255971204 w 27"/>
              <a:gd name="T45" fmla="*/ 1403987905 h 47"/>
              <a:gd name="T46" fmla="*/ 651243065 w 27"/>
              <a:gd name="T47" fmla="*/ 580963391 h 47"/>
              <a:gd name="T48" fmla="*/ 372139869 w 27"/>
              <a:gd name="T49" fmla="*/ 290481696 h 47"/>
              <a:gd name="T50" fmla="*/ 651243065 w 27"/>
              <a:gd name="T51" fmla="*/ 0 h 47"/>
              <a:gd name="T52" fmla="*/ 930346261 w 27"/>
              <a:gd name="T53" fmla="*/ 290481696 h 47"/>
              <a:gd name="T54" fmla="*/ 651243065 w 27"/>
              <a:gd name="T55" fmla="*/ 580963391 h 4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7" h="47">
                <a:moveTo>
                  <a:pt x="27" y="29"/>
                </a:moveTo>
                <a:cubicBezTo>
                  <a:pt x="27" y="30"/>
                  <a:pt x="26" y="31"/>
                  <a:pt x="25" y="31"/>
                </a:cubicBezTo>
                <a:cubicBezTo>
                  <a:pt x="23" y="31"/>
                  <a:pt x="22" y="30"/>
                  <a:pt x="22" y="29"/>
                </a:cubicBezTo>
                <a:cubicBezTo>
                  <a:pt x="22" y="19"/>
                  <a:pt x="22" y="19"/>
                  <a:pt x="22" y="19"/>
                </a:cubicBezTo>
                <a:cubicBezTo>
                  <a:pt x="20" y="19"/>
                  <a:pt x="20" y="19"/>
                  <a:pt x="20" y="19"/>
                </a:cubicBezTo>
                <a:cubicBezTo>
                  <a:pt x="20" y="44"/>
                  <a:pt x="20" y="44"/>
                  <a:pt x="20" y="44"/>
                </a:cubicBezTo>
                <a:cubicBezTo>
                  <a:pt x="20" y="45"/>
                  <a:pt x="19" y="47"/>
                  <a:pt x="17" y="47"/>
                </a:cubicBezTo>
                <a:cubicBezTo>
                  <a:pt x="16" y="47"/>
                  <a:pt x="14" y="45"/>
                  <a:pt x="14" y="44"/>
                </a:cubicBezTo>
                <a:cubicBezTo>
                  <a:pt x="14" y="31"/>
                  <a:pt x="14" y="31"/>
                  <a:pt x="14" y="31"/>
                </a:cubicBezTo>
                <a:cubicBezTo>
                  <a:pt x="13" y="31"/>
                  <a:pt x="13" y="31"/>
                  <a:pt x="13" y="31"/>
                </a:cubicBezTo>
                <a:cubicBezTo>
                  <a:pt x="13" y="44"/>
                  <a:pt x="13" y="44"/>
                  <a:pt x="13" y="44"/>
                </a:cubicBezTo>
                <a:cubicBezTo>
                  <a:pt x="13" y="45"/>
                  <a:pt x="11" y="47"/>
                  <a:pt x="10" y="47"/>
                </a:cubicBezTo>
                <a:cubicBezTo>
                  <a:pt x="8" y="47"/>
                  <a:pt x="7" y="45"/>
                  <a:pt x="7" y="44"/>
                </a:cubicBezTo>
                <a:cubicBezTo>
                  <a:pt x="7" y="19"/>
                  <a:pt x="7" y="19"/>
                  <a:pt x="7" y="19"/>
                </a:cubicBezTo>
                <a:cubicBezTo>
                  <a:pt x="5" y="19"/>
                  <a:pt x="5" y="19"/>
                  <a:pt x="5" y="19"/>
                </a:cubicBezTo>
                <a:cubicBezTo>
                  <a:pt x="5" y="29"/>
                  <a:pt x="5" y="29"/>
                  <a:pt x="5" y="29"/>
                </a:cubicBezTo>
                <a:cubicBezTo>
                  <a:pt x="5" y="30"/>
                  <a:pt x="4" y="31"/>
                  <a:pt x="2" y="31"/>
                </a:cubicBezTo>
                <a:cubicBezTo>
                  <a:pt x="1" y="31"/>
                  <a:pt x="0" y="30"/>
                  <a:pt x="0" y="29"/>
                </a:cubicBezTo>
                <a:cubicBezTo>
                  <a:pt x="0" y="18"/>
                  <a:pt x="0" y="18"/>
                  <a:pt x="0" y="18"/>
                </a:cubicBezTo>
                <a:cubicBezTo>
                  <a:pt x="0" y="15"/>
                  <a:pt x="2" y="12"/>
                  <a:pt x="5" y="12"/>
                </a:cubicBezTo>
                <a:cubicBezTo>
                  <a:pt x="22" y="12"/>
                  <a:pt x="22" y="12"/>
                  <a:pt x="22" y="12"/>
                </a:cubicBezTo>
                <a:cubicBezTo>
                  <a:pt x="25" y="12"/>
                  <a:pt x="27" y="15"/>
                  <a:pt x="27" y="18"/>
                </a:cubicBezTo>
                <a:lnTo>
                  <a:pt x="27" y="29"/>
                </a:lnTo>
                <a:close/>
                <a:moveTo>
                  <a:pt x="14" y="12"/>
                </a:moveTo>
                <a:cubicBezTo>
                  <a:pt x="10" y="12"/>
                  <a:pt x="8" y="9"/>
                  <a:pt x="8" y="6"/>
                </a:cubicBezTo>
                <a:cubicBezTo>
                  <a:pt x="8" y="2"/>
                  <a:pt x="10" y="0"/>
                  <a:pt x="14" y="0"/>
                </a:cubicBezTo>
                <a:cubicBezTo>
                  <a:pt x="17" y="0"/>
                  <a:pt x="20" y="2"/>
                  <a:pt x="20" y="6"/>
                </a:cubicBezTo>
                <a:cubicBezTo>
                  <a:pt x="20" y="9"/>
                  <a:pt x="17" y="12"/>
                  <a:pt x="14" y="12"/>
                </a:cubicBezTo>
                <a:close/>
              </a:path>
            </a:pathLst>
          </a:custGeom>
          <a:solidFill>
            <a:schemeClr val="bg1"/>
          </a:solidFill>
          <a:ln>
            <a:noFill/>
          </a:ln>
        </p:spPr>
        <p:txBody>
          <a:bodyPr lIns="162560" tIns="81280" rIns="162560" bIns="81280"/>
          <a:lstStyle/>
          <a:p>
            <a:endParaRPr lang="zh-CN" altLang="en-US" sz="2000"/>
          </a:p>
        </p:txBody>
      </p:sp>
      <p:sp>
        <p:nvSpPr>
          <p:cNvPr id="3" name="Arrow: Chevron 48"/>
          <p:cNvSpPr/>
          <p:nvPr/>
        </p:nvSpPr>
        <p:spPr>
          <a:xfrm>
            <a:off x="9231567" y="5467220"/>
            <a:ext cx="2332165" cy="528320"/>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60960" rIns="108000" bIns="6096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重疾</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aphicFrame>
        <p:nvGraphicFramePr>
          <p:cNvPr id="15" name="表格 14"/>
          <p:cNvGraphicFramePr>
            <a:graphicFrameLocks noGrp="1"/>
          </p:cNvGraphicFramePr>
          <p:nvPr/>
        </p:nvGraphicFramePr>
        <p:xfrm>
          <a:off x="242882" y="2246080"/>
          <a:ext cx="11538516" cy="2922820"/>
        </p:xfrm>
        <a:graphic>
          <a:graphicData uri="http://schemas.openxmlformats.org/drawingml/2006/table">
            <a:tbl>
              <a:tblPr firstRow="1" bandRow="1">
                <a:tableStyleId>{5C22544A-7EE6-4342-B048-85BDC9FD1C3A}</a:tableStyleId>
              </a:tblPr>
              <a:tblGrid>
                <a:gridCol w="2792418"/>
                <a:gridCol w="2387600"/>
                <a:gridCol w="2019300"/>
                <a:gridCol w="2070100"/>
                <a:gridCol w="2269098"/>
              </a:tblGrid>
              <a:tr h="745266">
                <a:tc>
                  <a:txBody>
                    <a:bodyPr/>
                    <a:lstStyle/>
                    <a:p>
                      <a:pPr algn="l"/>
                      <a:r>
                        <a:rPr lang="zh-CN" altLang="en-US" sz="1400" dirty="0">
                          <a:solidFill>
                            <a:schemeClr val="tx1">
                              <a:lumMod val="75000"/>
                              <a:lumOff val="25000"/>
                            </a:schemeClr>
                          </a:solidFill>
                          <a:latin typeface="+mn-ea"/>
                          <a:ea typeface="+mn-ea"/>
                        </a:rPr>
                        <a:t>普通重疾险</a:t>
                      </a:r>
                      <a:endParaRPr lang="en-US" altLang="zh-CN" sz="1400" dirty="0">
                        <a:solidFill>
                          <a:schemeClr val="tx1">
                            <a:lumMod val="75000"/>
                            <a:lumOff val="2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tx1">
                              <a:lumMod val="75000"/>
                              <a:lumOff val="25000"/>
                            </a:schemeClr>
                          </a:solidFill>
                          <a:latin typeface="+mn-ea"/>
                          <a:ea typeface="+mn-ea"/>
                        </a:rPr>
                        <a:t>次标人群不能投保</a:t>
                      </a:r>
                      <a:endParaRPr lang="zh-CN" altLang="en-US" sz="1400" b="0" dirty="0">
                        <a:solidFill>
                          <a:schemeClr val="tx1">
                            <a:lumMod val="75000"/>
                            <a:lumOff val="2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zh-CN" altLang="en-US" sz="1400" b="0" dirty="0">
                        <a:solidFill>
                          <a:schemeClr val="tx1">
                            <a:lumMod val="75000"/>
                            <a:lumOff val="2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tx1">
                              <a:lumMod val="75000"/>
                              <a:lumOff val="25000"/>
                            </a:schemeClr>
                          </a:solidFill>
                          <a:latin typeface="+mn-ea"/>
                          <a:ea typeface="+mn-ea"/>
                        </a:rPr>
                        <a:t>轻症赔</a:t>
                      </a:r>
                      <a:r>
                        <a:rPr lang="en-US" altLang="zh-CN" sz="1400" b="0" dirty="0">
                          <a:solidFill>
                            <a:schemeClr val="tx1">
                              <a:lumMod val="75000"/>
                              <a:lumOff val="25000"/>
                            </a:schemeClr>
                          </a:solidFill>
                          <a:latin typeface="+mn-ea"/>
                          <a:ea typeface="+mn-ea"/>
                        </a:rPr>
                        <a:t>3</a:t>
                      </a:r>
                      <a:r>
                        <a:rPr lang="zh-CN" altLang="en-US" sz="1400" b="0" dirty="0">
                          <a:solidFill>
                            <a:schemeClr val="tx1">
                              <a:lumMod val="75000"/>
                              <a:lumOff val="25000"/>
                            </a:schemeClr>
                          </a:solidFill>
                          <a:latin typeface="+mn-ea"/>
                          <a:ea typeface="+mn-ea"/>
                        </a:rPr>
                        <a:t>万</a:t>
                      </a:r>
                      <a:endParaRPr lang="en-US" altLang="zh-CN" sz="1400" b="0" dirty="0">
                        <a:solidFill>
                          <a:schemeClr val="tx1">
                            <a:lumMod val="75000"/>
                            <a:lumOff val="25000"/>
                          </a:schemeClr>
                        </a:solidFill>
                        <a:latin typeface="+mn-ea"/>
                        <a:ea typeface="+mn-ea"/>
                      </a:endParaRPr>
                    </a:p>
                    <a:p>
                      <a:pPr algn="l"/>
                      <a:r>
                        <a:rPr lang="zh-CN" altLang="en-US" sz="1400" b="0" dirty="0">
                          <a:solidFill>
                            <a:schemeClr val="tx1">
                              <a:lumMod val="75000"/>
                              <a:lumOff val="25000"/>
                            </a:schemeClr>
                          </a:solidFill>
                          <a:latin typeface="+mn-ea"/>
                          <a:ea typeface="+mn-ea"/>
                        </a:rPr>
                        <a:t>中症赔</a:t>
                      </a:r>
                      <a:r>
                        <a:rPr lang="en-US" altLang="zh-CN" sz="1400" b="0" dirty="0">
                          <a:solidFill>
                            <a:schemeClr val="tx1">
                              <a:lumMod val="75000"/>
                              <a:lumOff val="25000"/>
                            </a:schemeClr>
                          </a:solidFill>
                          <a:latin typeface="+mn-ea"/>
                          <a:ea typeface="+mn-ea"/>
                        </a:rPr>
                        <a:t>6</a:t>
                      </a:r>
                      <a:r>
                        <a:rPr lang="zh-CN" altLang="en-US" sz="1400" b="0" dirty="0">
                          <a:solidFill>
                            <a:schemeClr val="tx1">
                              <a:lumMod val="75000"/>
                              <a:lumOff val="25000"/>
                            </a:schemeClr>
                          </a:solidFill>
                          <a:latin typeface="+mn-ea"/>
                          <a:ea typeface="+mn-ea"/>
                        </a:rPr>
                        <a:t>万</a:t>
                      </a:r>
                      <a:endParaRPr lang="zh-CN" altLang="en-US" sz="1400" b="0" dirty="0">
                        <a:solidFill>
                          <a:schemeClr val="tx1">
                            <a:lumMod val="75000"/>
                            <a:lumOff val="2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tx1">
                              <a:lumMod val="75000"/>
                              <a:lumOff val="25000"/>
                            </a:schemeClr>
                          </a:solidFill>
                          <a:latin typeface="+mn-ea"/>
                          <a:ea typeface="+mn-ea"/>
                        </a:rPr>
                        <a:t>重疾赔</a:t>
                      </a:r>
                      <a:r>
                        <a:rPr lang="en-US" altLang="zh-CN" sz="1400" b="0" dirty="0">
                          <a:solidFill>
                            <a:schemeClr val="tx1">
                              <a:lumMod val="75000"/>
                              <a:lumOff val="25000"/>
                            </a:schemeClr>
                          </a:solidFill>
                          <a:latin typeface="+mn-ea"/>
                          <a:ea typeface="+mn-ea"/>
                        </a:rPr>
                        <a:t>10</a:t>
                      </a:r>
                      <a:r>
                        <a:rPr lang="zh-CN" altLang="en-US" sz="1400" b="0" dirty="0">
                          <a:solidFill>
                            <a:schemeClr val="tx1">
                              <a:lumMod val="75000"/>
                              <a:lumOff val="25000"/>
                            </a:schemeClr>
                          </a:solidFill>
                          <a:latin typeface="+mn-ea"/>
                          <a:ea typeface="+mn-ea"/>
                        </a:rPr>
                        <a:t>万</a:t>
                      </a:r>
                      <a:endParaRPr lang="zh-CN" altLang="en-US" sz="1400" b="0" dirty="0">
                        <a:solidFill>
                          <a:schemeClr val="tx1">
                            <a:lumMod val="75000"/>
                            <a:lumOff val="2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016000">
                <a:tc>
                  <a:txBody>
                    <a:bodyPr/>
                    <a:lstStyle/>
                    <a:p>
                      <a:pPr algn="l"/>
                      <a:r>
                        <a:rPr lang="zh-CN" altLang="en-US" sz="1400" b="1" dirty="0">
                          <a:solidFill>
                            <a:schemeClr val="accent4">
                              <a:lumMod val="75000"/>
                            </a:schemeClr>
                          </a:solidFill>
                          <a:latin typeface="+mn-ea"/>
                          <a:ea typeface="+mn-ea"/>
                        </a:rPr>
                        <a:t>管理式重疾</a:t>
                      </a:r>
                      <a:r>
                        <a:rPr lang="en-US" altLang="zh-CN" sz="1400" b="1" dirty="0">
                          <a:solidFill>
                            <a:schemeClr val="accent4">
                              <a:lumMod val="75000"/>
                            </a:schemeClr>
                          </a:solidFill>
                          <a:latin typeface="+mn-ea"/>
                          <a:ea typeface="+mn-ea"/>
                        </a:rPr>
                        <a:t>1.0</a:t>
                      </a:r>
                      <a:r>
                        <a:rPr lang="zh-CN" altLang="en-US" sz="1400" b="1" dirty="0">
                          <a:solidFill>
                            <a:schemeClr val="accent4">
                              <a:lumMod val="75000"/>
                            </a:schemeClr>
                          </a:solidFill>
                          <a:latin typeface="+mn-ea"/>
                          <a:ea typeface="+mn-ea"/>
                        </a:rPr>
                        <a:t>：</a:t>
                      </a:r>
                      <a:r>
                        <a:rPr lang="zh-CN" altLang="en-US" sz="1400" b="0" dirty="0">
                          <a:solidFill>
                            <a:schemeClr val="accent4">
                              <a:lumMod val="75000"/>
                            </a:schemeClr>
                          </a:solidFill>
                          <a:latin typeface="+mn-ea"/>
                          <a:ea typeface="+mn-ea"/>
                        </a:rPr>
                        <a:t>瑞星保</a:t>
                      </a:r>
                      <a:endParaRPr lang="en-US" altLang="zh-CN" sz="1400" b="0" dirty="0">
                        <a:solidFill>
                          <a:schemeClr val="accent4">
                            <a:lumMod val="7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4">
                              <a:lumMod val="75000"/>
                            </a:schemeClr>
                          </a:solidFill>
                          <a:latin typeface="+mn-ea"/>
                          <a:ea typeface="+mn-ea"/>
                        </a:rPr>
                        <a:t>次标人群也能投保</a:t>
                      </a:r>
                      <a:endParaRPr lang="en-US" altLang="zh-CN" sz="1400" dirty="0">
                        <a:solidFill>
                          <a:schemeClr val="accent4">
                            <a:lumMod val="75000"/>
                          </a:schemeClr>
                        </a:solidFill>
                        <a:latin typeface="+mn-ea"/>
                        <a:ea typeface="+mn-ea"/>
                      </a:endParaRPr>
                    </a:p>
                    <a:p>
                      <a:pPr algn="l"/>
                      <a:r>
                        <a:rPr lang="zh-CN" altLang="en-US" sz="1400" dirty="0">
                          <a:solidFill>
                            <a:schemeClr val="accent4">
                              <a:lumMod val="75000"/>
                            </a:schemeClr>
                          </a:solidFill>
                          <a:latin typeface="+mn-ea"/>
                          <a:ea typeface="+mn-ea"/>
                        </a:rPr>
                        <a:t>瑞金医院健康管理</a:t>
                      </a:r>
                      <a:endParaRPr lang="zh-CN" altLang="en-US" sz="1400" dirty="0">
                        <a:solidFill>
                          <a:schemeClr val="accent4">
                            <a:lumMod val="7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dirty="0">
                          <a:solidFill>
                            <a:schemeClr val="accent4">
                              <a:lumMod val="75000"/>
                            </a:schemeClr>
                          </a:solidFill>
                          <a:latin typeface="+mn-ea"/>
                          <a:ea typeface="+mn-ea"/>
                        </a:rPr>
                        <a:t>瑞金医院资源</a:t>
                      </a:r>
                      <a:endParaRPr lang="zh-CN" altLang="en-US" sz="1400" dirty="0">
                        <a:solidFill>
                          <a:schemeClr val="accent4">
                            <a:lumMod val="7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accent4">
                              <a:lumMod val="75000"/>
                            </a:schemeClr>
                          </a:solidFill>
                          <a:latin typeface="+mn-ea"/>
                          <a:ea typeface="+mn-ea"/>
                        </a:rPr>
                        <a:t>轻症赔</a:t>
                      </a:r>
                      <a:r>
                        <a:rPr lang="en-US" altLang="zh-CN" sz="1400" b="0" dirty="0">
                          <a:solidFill>
                            <a:schemeClr val="accent4">
                              <a:lumMod val="75000"/>
                            </a:schemeClr>
                          </a:solidFill>
                          <a:latin typeface="+mn-ea"/>
                          <a:ea typeface="+mn-ea"/>
                        </a:rPr>
                        <a:t>3</a:t>
                      </a:r>
                      <a:r>
                        <a:rPr lang="zh-CN" altLang="en-US" sz="1400" b="0" dirty="0">
                          <a:solidFill>
                            <a:schemeClr val="accent4">
                              <a:lumMod val="75000"/>
                            </a:schemeClr>
                          </a:solidFill>
                          <a:latin typeface="+mn-ea"/>
                          <a:ea typeface="+mn-ea"/>
                        </a:rPr>
                        <a:t>万</a:t>
                      </a:r>
                      <a:endParaRPr lang="en-US" altLang="zh-CN" sz="1400" b="0" dirty="0">
                        <a:solidFill>
                          <a:schemeClr val="accent4">
                            <a:lumMod val="75000"/>
                          </a:schemeClr>
                        </a:solidFill>
                        <a:latin typeface="+mn-ea"/>
                        <a:ea typeface="+mn-ea"/>
                      </a:endParaRPr>
                    </a:p>
                    <a:p>
                      <a:pPr algn="l"/>
                      <a:r>
                        <a:rPr lang="zh-CN" altLang="en-US" sz="1400" b="0" dirty="0">
                          <a:solidFill>
                            <a:schemeClr val="accent4">
                              <a:lumMod val="75000"/>
                            </a:schemeClr>
                          </a:solidFill>
                          <a:latin typeface="+mn-ea"/>
                          <a:ea typeface="+mn-ea"/>
                        </a:rPr>
                        <a:t>中症赔</a:t>
                      </a:r>
                      <a:r>
                        <a:rPr lang="en-US" altLang="zh-CN" sz="1400" b="0" dirty="0">
                          <a:solidFill>
                            <a:schemeClr val="accent4">
                              <a:lumMod val="75000"/>
                            </a:schemeClr>
                          </a:solidFill>
                          <a:latin typeface="+mn-ea"/>
                          <a:ea typeface="+mn-ea"/>
                        </a:rPr>
                        <a:t>6</a:t>
                      </a:r>
                      <a:r>
                        <a:rPr lang="zh-CN" altLang="en-US" sz="1400" b="0" dirty="0">
                          <a:solidFill>
                            <a:schemeClr val="accent4">
                              <a:lumMod val="75000"/>
                            </a:schemeClr>
                          </a:solidFill>
                          <a:latin typeface="+mn-ea"/>
                          <a:ea typeface="+mn-ea"/>
                        </a:rPr>
                        <a:t>万</a:t>
                      </a:r>
                      <a:endParaRPr lang="en-US" altLang="zh-CN" sz="1400" b="0" dirty="0">
                        <a:solidFill>
                          <a:schemeClr val="accent4">
                            <a:lumMod val="75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4">
                              <a:lumMod val="75000"/>
                            </a:schemeClr>
                          </a:solidFill>
                          <a:latin typeface="+mn-ea"/>
                          <a:ea typeface="+mn-ea"/>
                        </a:rPr>
                        <a:t>瑞金医院资源</a:t>
                      </a:r>
                      <a:endParaRPr lang="zh-CN" altLang="en-US" sz="1400" dirty="0">
                        <a:solidFill>
                          <a:schemeClr val="accent4">
                            <a:lumMod val="7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accent4">
                              <a:lumMod val="75000"/>
                            </a:schemeClr>
                          </a:solidFill>
                          <a:latin typeface="+mn-ea"/>
                          <a:ea typeface="+mn-ea"/>
                        </a:rPr>
                        <a:t>重疾赔</a:t>
                      </a:r>
                      <a:r>
                        <a:rPr lang="en-US" altLang="zh-CN" sz="1400" b="0" dirty="0">
                          <a:solidFill>
                            <a:schemeClr val="accent4">
                              <a:lumMod val="75000"/>
                            </a:schemeClr>
                          </a:solidFill>
                          <a:latin typeface="+mn-ea"/>
                          <a:ea typeface="+mn-ea"/>
                        </a:rPr>
                        <a:t>10</a:t>
                      </a:r>
                      <a:r>
                        <a:rPr lang="zh-CN" altLang="en-US" sz="1400" b="0" dirty="0">
                          <a:solidFill>
                            <a:schemeClr val="accent4">
                              <a:lumMod val="75000"/>
                            </a:schemeClr>
                          </a:solidFill>
                          <a:latin typeface="+mn-ea"/>
                          <a:ea typeface="+mn-ea"/>
                        </a:rPr>
                        <a:t>万</a:t>
                      </a:r>
                      <a:endParaRPr lang="en-US" altLang="zh-CN" sz="1400" b="0" dirty="0">
                        <a:solidFill>
                          <a:schemeClr val="accent4">
                            <a:lumMod val="75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4">
                              <a:lumMod val="75000"/>
                            </a:schemeClr>
                          </a:solidFill>
                          <a:latin typeface="+mn-ea"/>
                          <a:ea typeface="+mn-ea"/>
                        </a:rPr>
                        <a:t>瑞金医院资源</a:t>
                      </a:r>
                      <a:endParaRPr lang="zh-CN" altLang="en-US" sz="1400" dirty="0">
                        <a:solidFill>
                          <a:schemeClr val="accent4">
                            <a:lumMod val="75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161554">
                <a:tc>
                  <a:txBody>
                    <a:bodyPr/>
                    <a:lstStyle/>
                    <a:p>
                      <a:pPr algn="l"/>
                      <a:r>
                        <a:rPr lang="zh-CN" altLang="en-US" sz="1400" b="1" dirty="0">
                          <a:solidFill>
                            <a:schemeClr val="accent5">
                              <a:lumMod val="50000"/>
                            </a:schemeClr>
                          </a:solidFill>
                          <a:latin typeface="+mn-ea"/>
                          <a:ea typeface="+mn-ea"/>
                        </a:rPr>
                        <a:t>管理式重疾</a:t>
                      </a:r>
                      <a:r>
                        <a:rPr lang="en-US" altLang="zh-CN" sz="1400" b="1" dirty="0">
                          <a:solidFill>
                            <a:schemeClr val="accent5">
                              <a:lumMod val="50000"/>
                            </a:schemeClr>
                          </a:solidFill>
                          <a:latin typeface="+mn-ea"/>
                          <a:ea typeface="+mn-ea"/>
                        </a:rPr>
                        <a:t>2.0</a:t>
                      </a:r>
                      <a:r>
                        <a:rPr lang="zh-CN" altLang="en-US" sz="1400" b="1" dirty="0">
                          <a:solidFill>
                            <a:schemeClr val="accent5">
                              <a:lumMod val="50000"/>
                            </a:schemeClr>
                          </a:solidFill>
                          <a:latin typeface="+mn-ea"/>
                          <a:ea typeface="+mn-ea"/>
                        </a:rPr>
                        <a:t>：</a:t>
                      </a:r>
                      <a:r>
                        <a:rPr lang="zh-CN" altLang="en-US" sz="1400" b="0" dirty="0">
                          <a:solidFill>
                            <a:schemeClr val="accent5">
                              <a:lumMod val="50000"/>
                            </a:schemeClr>
                          </a:solidFill>
                          <a:latin typeface="+mn-ea"/>
                          <a:ea typeface="+mn-ea"/>
                        </a:rPr>
                        <a:t>医联有盟</a:t>
                      </a:r>
                      <a:endParaRPr lang="en-US" altLang="zh-CN" sz="1400" b="0" dirty="0">
                        <a:solidFill>
                          <a:schemeClr val="accent5">
                            <a:lumMod val="50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5">
                              <a:lumMod val="50000"/>
                            </a:schemeClr>
                          </a:solidFill>
                          <a:latin typeface="+mn-ea"/>
                          <a:ea typeface="+mn-ea"/>
                        </a:rPr>
                        <a:t>次标人群也能投保</a:t>
                      </a:r>
                      <a:endParaRPr lang="en-US" altLang="zh-CN" sz="1400" dirty="0">
                        <a:solidFill>
                          <a:schemeClr val="accent5">
                            <a:lumMod val="50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5">
                              <a:lumMod val="50000"/>
                            </a:schemeClr>
                          </a:solidFill>
                          <a:latin typeface="+mn-ea"/>
                          <a:ea typeface="+mn-ea"/>
                        </a:rPr>
                        <a:t>瑞金</a:t>
                      </a:r>
                      <a:r>
                        <a:rPr lang="en-US" altLang="zh-CN" sz="1400" dirty="0">
                          <a:solidFill>
                            <a:schemeClr val="accent5">
                              <a:lumMod val="50000"/>
                            </a:schemeClr>
                          </a:solidFill>
                          <a:latin typeface="+mn-ea"/>
                          <a:ea typeface="+mn-ea"/>
                        </a:rPr>
                        <a:t>/</a:t>
                      </a:r>
                      <a:r>
                        <a:rPr lang="zh-CN" altLang="en-US" sz="1400" dirty="0">
                          <a:solidFill>
                            <a:schemeClr val="accent5">
                              <a:lumMod val="50000"/>
                            </a:schemeClr>
                          </a:solidFill>
                          <a:latin typeface="+mn-ea"/>
                          <a:ea typeface="+mn-ea"/>
                        </a:rPr>
                        <a:t>华西医院健康管理</a:t>
                      </a:r>
                      <a:endParaRPr lang="zh-CN" altLang="en-US" sz="1400" dirty="0">
                        <a:solidFill>
                          <a:schemeClr val="accent5">
                            <a:lumMod val="50000"/>
                          </a:schemeClr>
                        </a:solidFill>
                        <a:latin typeface="+mn-ea"/>
                        <a:ea typeface="+mn-ea"/>
                      </a:endParaRPr>
                    </a:p>
                    <a:p>
                      <a:pPr algn="l"/>
                      <a:r>
                        <a:rPr lang="zh-CN" altLang="en-US" sz="1400" dirty="0">
                          <a:solidFill>
                            <a:schemeClr val="accent5">
                              <a:lumMod val="50000"/>
                            </a:schemeClr>
                          </a:solidFill>
                          <a:latin typeface="+mn-ea"/>
                          <a:ea typeface="+mn-ea"/>
                        </a:rPr>
                        <a:t>体检</a:t>
                      </a:r>
                      <a:r>
                        <a:rPr lang="en-US" altLang="zh-CN" sz="1400" dirty="0">
                          <a:solidFill>
                            <a:schemeClr val="accent5">
                              <a:lumMod val="50000"/>
                            </a:schemeClr>
                          </a:solidFill>
                          <a:latin typeface="+mn-ea"/>
                          <a:ea typeface="+mn-ea"/>
                        </a:rPr>
                        <a:t>/</a:t>
                      </a:r>
                      <a:r>
                        <a:rPr lang="zh-CN" altLang="en-US" sz="1400" dirty="0">
                          <a:solidFill>
                            <a:schemeClr val="accent5">
                              <a:lumMod val="50000"/>
                            </a:schemeClr>
                          </a:solidFill>
                          <a:latin typeface="+mn-ea"/>
                          <a:ea typeface="+mn-ea"/>
                        </a:rPr>
                        <a:t>购药可用医疗金</a:t>
                      </a:r>
                      <a:endParaRPr lang="zh-CN" altLang="en-US" sz="1400" dirty="0">
                        <a:solidFill>
                          <a:schemeClr val="accent5">
                            <a:lumMod val="50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dirty="0">
                          <a:solidFill>
                            <a:schemeClr val="accent5">
                              <a:lumMod val="50000"/>
                            </a:schemeClr>
                          </a:solidFill>
                          <a:latin typeface="+mn-ea"/>
                          <a:ea typeface="+mn-ea"/>
                        </a:rPr>
                        <a:t>门诊可用医疗金</a:t>
                      </a:r>
                      <a:endParaRPr lang="en-US" altLang="zh-CN" sz="1400" dirty="0">
                        <a:solidFill>
                          <a:schemeClr val="accent5">
                            <a:lumMod val="50000"/>
                          </a:schemeClr>
                        </a:solidFill>
                        <a:latin typeface="+mn-ea"/>
                        <a:ea typeface="+mn-ea"/>
                      </a:endParaRPr>
                    </a:p>
                    <a:p>
                      <a:pPr algn="l"/>
                      <a:r>
                        <a:rPr lang="zh-CN" altLang="en-US" sz="1400" dirty="0">
                          <a:solidFill>
                            <a:schemeClr val="accent5">
                              <a:lumMod val="50000"/>
                            </a:schemeClr>
                          </a:solidFill>
                          <a:latin typeface="+mn-ea"/>
                          <a:ea typeface="+mn-ea"/>
                        </a:rPr>
                        <a:t>住院报销</a:t>
                      </a:r>
                      <a:r>
                        <a:rPr lang="en-US" altLang="zh-CN" sz="1400" dirty="0">
                          <a:solidFill>
                            <a:schemeClr val="accent5">
                              <a:lumMod val="50000"/>
                            </a:schemeClr>
                          </a:solidFill>
                          <a:latin typeface="+mn-ea"/>
                          <a:ea typeface="+mn-ea"/>
                        </a:rPr>
                        <a:t>200</a:t>
                      </a:r>
                      <a:r>
                        <a:rPr lang="zh-CN" altLang="en-US" sz="1400" dirty="0">
                          <a:solidFill>
                            <a:schemeClr val="accent5">
                              <a:lumMod val="50000"/>
                            </a:schemeClr>
                          </a:solidFill>
                          <a:latin typeface="+mn-ea"/>
                          <a:ea typeface="+mn-ea"/>
                        </a:rPr>
                        <a:t>万</a:t>
                      </a:r>
                      <a:endParaRPr lang="en-US" altLang="zh-CN" sz="1400" dirty="0">
                        <a:solidFill>
                          <a:schemeClr val="accent5">
                            <a:lumMod val="50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5">
                              <a:lumMod val="50000"/>
                            </a:schemeClr>
                          </a:solidFill>
                          <a:latin typeface="+mn-ea"/>
                          <a:ea typeface="+mn-ea"/>
                        </a:rPr>
                        <a:t>瑞金</a:t>
                      </a:r>
                      <a:r>
                        <a:rPr lang="en-US" altLang="zh-CN" sz="1400" dirty="0">
                          <a:solidFill>
                            <a:schemeClr val="accent5">
                              <a:lumMod val="50000"/>
                            </a:schemeClr>
                          </a:solidFill>
                          <a:latin typeface="+mn-ea"/>
                          <a:ea typeface="+mn-ea"/>
                        </a:rPr>
                        <a:t>/</a:t>
                      </a:r>
                      <a:r>
                        <a:rPr lang="zh-CN" altLang="en-US" sz="1400" dirty="0">
                          <a:solidFill>
                            <a:schemeClr val="accent5">
                              <a:lumMod val="50000"/>
                            </a:schemeClr>
                          </a:solidFill>
                          <a:latin typeface="+mn-ea"/>
                          <a:ea typeface="+mn-ea"/>
                        </a:rPr>
                        <a:t>华西医院资源</a:t>
                      </a:r>
                      <a:endParaRPr lang="zh-CN" altLang="en-US" sz="1400" dirty="0">
                        <a:solidFill>
                          <a:schemeClr val="accent5">
                            <a:lumMod val="50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accent5">
                              <a:lumMod val="50000"/>
                            </a:schemeClr>
                          </a:solidFill>
                          <a:latin typeface="+mn-ea"/>
                          <a:ea typeface="+mn-ea"/>
                        </a:rPr>
                        <a:t>轻症赔</a:t>
                      </a:r>
                      <a:r>
                        <a:rPr lang="en-US" altLang="zh-CN" sz="1400" b="0" dirty="0">
                          <a:solidFill>
                            <a:schemeClr val="accent5">
                              <a:lumMod val="50000"/>
                            </a:schemeClr>
                          </a:solidFill>
                          <a:latin typeface="+mn-ea"/>
                          <a:ea typeface="+mn-ea"/>
                        </a:rPr>
                        <a:t>3</a:t>
                      </a:r>
                      <a:r>
                        <a:rPr lang="zh-CN" altLang="en-US" sz="1400" b="0" dirty="0">
                          <a:solidFill>
                            <a:schemeClr val="accent5">
                              <a:lumMod val="50000"/>
                            </a:schemeClr>
                          </a:solidFill>
                          <a:latin typeface="+mn-ea"/>
                          <a:ea typeface="+mn-ea"/>
                        </a:rPr>
                        <a:t>万</a:t>
                      </a:r>
                      <a:endParaRPr lang="en-US" altLang="zh-CN" sz="1400" b="0" dirty="0">
                        <a:solidFill>
                          <a:schemeClr val="accent5">
                            <a:lumMod val="50000"/>
                          </a:schemeClr>
                        </a:solidFill>
                        <a:latin typeface="+mn-ea"/>
                        <a:ea typeface="+mn-ea"/>
                      </a:endParaRPr>
                    </a:p>
                    <a:p>
                      <a:pPr algn="l"/>
                      <a:r>
                        <a:rPr lang="zh-CN" altLang="en-US" sz="1400" b="0" dirty="0">
                          <a:solidFill>
                            <a:schemeClr val="accent5">
                              <a:lumMod val="50000"/>
                            </a:schemeClr>
                          </a:solidFill>
                          <a:latin typeface="+mn-ea"/>
                          <a:ea typeface="+mn-ea"/>
                        </a:rPr>
                        <a:t>中症赔</a:t>
                      </a:r>
                      <a:r>
                        <a:rPr lang="en-US" altLang="zh-CN" sz="1400" b="0" dirty="0">
                          <a:solidFill>
                            <a:schemeClr val="accent5">
                              <a:lumMod val="50000"/>
                            </a:schemeClr>
                          </a:solidFill>
                          <a:latin typeface="+mn-ea"/>
                          <a:ea typeface="+mn-ea"/>
                        </a:rPr>
                        <a:t>6</a:t>
                      </a:r>
                      <a:r>
                        <a:rPr lang="zh-CN" altLang="en-US" sz="1400" b="0" dirty="0">
                          <a:solidFill>
                            <a:schemeClr val="accent5">
                              <a:lumMod val="50000"/>
                            </a:schemeClr>
                          </a:solidFill>
                          <a:latin typeface="+mn-ea"/>
                          <a:ea typeface="+mn-ea"/>
                        </a:rPr>
                        <a:t>万</a:t>
                      </a:r>
                      <a:endParaRPr lang="en-US" altLang="zh-CN" sz="1400" b="0" dirty="0">
                        <a:solidFill>
                          <a:schemeClr val="accent5">
                            <a:lumMod val="50000"/>
                          </a:schemeClr>
                        </a:solidFill>
                        <a:latin typeface="+mn-ea"/>
                        <a:ea typeface="+mn-ea"/>
                      </a:endParaRPr>
                    </a:p>
                    <a:p>
                      <a:pPr algn="l"/>
                      <a:r>
                        <a:rPr lang="zh-CN" altLang="en-US" sz="1400" b="0" dirty="0">
                          <a:solidFill>
                            <a:schemeClr val="accent5">
                              <a:lumMod val="50000"/>
                            </a:schemeClr>
                          </a:solidFill>
                          <a:latin typeface="+mn-ea"/>
                          <a:ea typeface="+mn-ea"/>
                        </a:rPr>
                        <a:t>住院报销</a:t>
                      </a:r>
                      <a:r>
                        <a:rPr lang="en-US" altLang="zh-CN" sz="1400" b="0" dirty="0">
                          <a:solidFill>
                            <a:schemeClr val="accent5">
                              <a:lumMod val="50000"/>
                            </a:schemeClr>
                          </a:solidFill>
                          <a:latin typeface="+mn-ea"/>
                          <a:ea typeface="+mn-ea"/>
                        </a:rPr>
                        <a:t>200</a:t>
                      </a:r>
                      <a:r>
                        <a:rPr lang="zh-CN" altLang="en-US" sz="1400" b="0" dirty="0">
                          <a:solidFill>
                            <a:schemeClr val="accent5">
                              <a:lumMod val="50000"/>
                            </a:schemeClr>
                          </a:solidFill>
                          <a:latin typeface="+mn-ea"/>
                          <a:ea typeface="+mn-ea"/>
                        </a:rPr>
                        <a:t>万</a:t>
                      </a:r>
                      <a:endParaRPr lang="en-US" altLang="zh-CN" sz="1400" b="0" dirty="0">
                        <a:solidFill>
                          <a:schemeClr val="accent5">
                            <a:lumMod val="50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5">
                              <a:lumMod val="50000"/>
                            </a:schemeClr>
                          </a:solidFill>
                          <a:latin typeface="+mn-ea"/>
                          <a:ea typeface="+mn-ea"/>
                        </a:rPr>
                        <a:t>瑞金</a:t>
                      </a:r>
                      <a:r>
                        <a:rPr lang="en-US" altLang="zh-CN" sz="1400" dirty="0">
                          <a:solidFill>
                            <a:schemeClr val="accent5">
                              <a:lumMod val="50000"/>
                            </a:schemeClr>
                          </a:solidFill>
                          <a:latin typeface="+mn-ea"/>
                          <a:ea typeface="+mn-ea"/>
                        </a:rPr>
                        <a:t>/</a:t>
                      </a:r>
                      <a:r>
                        <a:rPr lang="zh-CN" altLang="en-US" sz="1400" dirty="0">
                          <a:solidFill>
                            <a:schemeClr val="accent5">
                              <a:lumMod val="50000"/>
                            </a:schemeClr>
                          </a:solidFill>
                          <a:latin typeface="+mn-ea"/>
                          <a:ea typeface="+mn-ea"/>
                        </a:rPr>
                        <a:t>华西医院资源</a:t>
                      </a:r>
                      <a:endParaRPr lang="zh-CN" altLang="en-US" sz="1400" dirty="0">
                        <a:solidFill>
                          <a:schemeClr val="accent5">
                            <a:lumMod val="50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zh-CN" altLang="en-US" sz="1400" b="0" dirty="0">
                          <a:solidFill>
                            <a:schemeClr val="accent5">
                              <a:lumMod val="50000"/>
                            </a:schemeClr>
                          </a:solidFill>
                          <a:latin typeface="+mn-ea"/>
                          <a:ea typeface="+mn-ea"/>
                        </a:rPr>
                        <a:t>重疾赔</a:t>
                      </a:r>
                      <a:r>
                        <a:rPr lang="en-US" altLang="zh-CN" sz="1400" b="0" dirty="0">
                          <a:solidFill>
                            <a:schemeClr val="accent5">
                              <a:lumMod val="50000"/>
                            </a:schemeClr>
                          </a:solidFill>
                          <a:latin typeface="+mn-ea"/>
                          <a:ea typeface="+mn-ea"/>
                        </a:rPr>
                        <a:t>10</a:t>
                      </a:r>
                      <a:r>
                        <a:rPr lang="zh-CN" altLang="en-US" sz="1400" b="0" dirty="0">
                          <a:solidFill>
                            <a:schemeClr val="accent5">
                              <a:lumMod val="50000"/>
                            </a:schemeClr>
                          </a:solidFill>
                          <a:latin typeface="+mn-ea"/>
                          <a:ea typeface="+mn-ea"/>
                        </a:rPr>
                        <a:t>万</a:t>
                      </a:r>
                      <a:endParaRPr lang="en-US" altLang="zh-CN" sz="1400" b="0" dirty="0">
                        <a:solidFill>
                          <a:schemeClr val="accent5">
                            <a:lumMod val="50000"/>
                          </a:schemeClr>
                        </a:solidFill>
                        <a:latin typeface="+mn-ea"/>
                        <a:ea typeface="+mn-ea"/>
                      </a:endParaRPr>
                    </a:p>
                    <a:p>
                      <a:pPr algn="l"/>
                      <a:r>
                        <a:rPr lang="zh-CN" altLang="en-US" sz="1400" b="0" dirty="0">
                          <a:solidFill>
                            <a:schemeClr val="accent5">
                              <a:lumMod val="50000"/>
                            </a:schemeClr>
                          </a:solidFill>
                          <a:latin typeface="+mn-ea"/>
                          <a:ea typeface="+mn-ea"/>
                        </a:rPr>
                        <a:t>特需住院报销</a:t>
                      </a:r>
                      <a:r>
                        <a:rPr lang="en-US" altLang="zh-CN" sz="1400" b="0" dirty="0">
                          <a:solidFill>
                            <a:schemeClr val="accent5">
                              <a:lumMod val="50000"/>
                            </a:schemeClr>
                          </a:solidFill>
                          <a:latin typeface="+mn-ea"/>
                          <a:ea typeface="+mn-ea"/>
                        </a:rPr>
                        <a:t>200</a:t>
                      </a:r>
                      <a:r>
                        <a:rPr lang="zh-CN" altLang="en-US" sz="1400" b="0" dirty="0">
                          <a:solidFill>
                            <a:schemeClr val="accent5">
                              <a:lumMod val="50000"/>
                            </a:schemeClr>
                          </a:solidFill>
                          <a:latin typeface="+mn-ea"/>
                          <a:ea typeface="+mn-ea"/>
                        </a:rPr>
                        <a:t>万</a:t>
                      </a:r>
                      <a:endParaRPr lang="en-US" altLang="zh-CN" sz="1400" b="0" dirty="0">
                        <a:solidFill>
                          <a:schemeClr val="accent5">
                            <a:lumMod val="50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dirty="0">
                          <a:solidFill>
                            <a:schemeClr val="accent5">
                              <a:lumMod val="50000"/>
                            </a:schemeClr>
                          </a:solidFill>
                          <a:latin typeface="+mn-ea"/>
                          <a:ea typeface="+mn-ea"/>
                        </a:rPr>
                        <a:t>瑞金</a:t>
                      </a:r>
                      <a:r>
                        <a:rPr lang="en-US" altLang="zh-CN" sz="1400" dirty="0">
                          <a:solidFill>
                            <a:schemeClr val="accent5">
                              <a:lumMod val="50000"/>
                            </a:schemeClr>
                          </a:solidFill>
                          <a:latin typeface="+mn-ea"/>
                          <a:ea typeface="+mn-ea"/>
                        </a:rPr>
                        <a:t>/</a:t>
                      </a:r>
                      <a:r>
                        <a:rPr lang="zh-CN" altLang="en-US" sz="1400" dirty="0">
                          <a:solidFill>
                            <a:schemeClr val="accent5">
                              <a:lumMod val="50000"/>
                            </a:schemeClr>
                          </a:solidFill>
                          <a:latin typeface="+mn-ea"/>
                          <a:ea typeface="+mn-ea"/>
                        </a:rPr>
                        <a:t>华西医院资源</a:t>
                      </a:r>
                      <a:endParaRPr lang="zh-CN" altLang="en-US" sz="1400" dirty="0">
                        <a:solidFill>
                          <a:schemeClr val="accent5">
                            <a:lumMod val="50000"/>
                          </a:schemeClr>
                        </a:solidFill>
                        <a:latin typeface="+mn-ea"/>
                        <a:ea typeface="+mn-ea"/>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cxnSp>
        <p:nvCxnSpPr>
          <p:cNvPr id="18" name="Straight Connector 123"/>
          <p:cNvCxnSpPr/>
          <p:nvPr/>
        </p:nvCxnSpPr>
        <p:spPr>
          <a:xfrm>
            <a:off x="5323649" y="3111500"/>
            <a:ext cx="0" cy="352056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9" name="path"/>
          <p:cNvSpPr/>
          <p:nvPr/>
        </p:nvSpPr>
        <p:spPr>
          <a:xfrm rot="10800000" flipV="1">
            <a:off x="5047882" y="6199473"/>
            <a:ext cx="546349" cy="546437"/>
          </a:xfrm>
          <a:custGeom>
            <a:avLst/>
            <a:gdLst/>
            <a:ahLst/>
            <a:cxnLst/>
            <a:rect l="0" t="0" r="0" b="0"/>
            <a:pathLst>
              <a:path w="961" h="645">
                <a:moveTo>
                  <a:pt x="683" y="455"/>
                </a:moveTo>
                <a:cubicBezTo>
                  <a:pt x="671" y="455"/>
                  <a:pt x="660" y="452"/>
                  <a:pt x="652" y="443"/>
                </a:cubicBezTo>
                <a:cubicBezTo>
                  <a:pt x="155" y="62"/>
                  <a:pt x="155" y="62"/>
                  <a:pt x="155" y="62"/>
                </a:cubicBezTo>
                <a:cubicBezTo>
                  <a:pt x="135" y="50"/>
                  <a:pt x="135" y="26"/>
                  <a:pt x="155" y="14"/>
                </a:cubicBezTo>
                <a:cubicBezTo>
                  <a:pt x="170" y="0"/>
                  <a:pt x="201" y="0"/>
                  <a:pt x="217" y="14"/>
                </a:cubicBezTo>
                <a:cubicBezTo>
                  <a:pt x="714" y="395"/>
                  <a:pt x="714" y="395"/>
                  <a:pt x="714" y="395"/>
                </a:cubicBezTo>
                <a:cubicBezTo>
                  <a:pt x="733" y="407"/>
                  <a:pt x="733" y="431"/>
                  <a:pt x="714" y="443"/>
                </a:cubicBezTo>
                <a:cubicBezTo>
                  <a:pt x="706" y="452"/>
                  <a:pt x="695" y="455"/>
                  <a:pt x="683" y="455"/>
                </a:cubicBezTo>
              </a:path>
              <a:path w="961" h="645">
                <a:moveTo>
                  <a:pt x="279" y="455"/>
                </a:moveTo>
                <a:cubicBezTo>
                  <a:pt x="268" y="455"/>
                  <a:pt x="256" y="452"/>
                  <a:pt x="248" y="443"/>
                </a:cubicBezTo>
                <a:cubicBezTo>
                  <a:pt x="229" y="431"/>
                  <a:pt x="229" y="407"/>
                  <a:pt x="248" y="395"/>
                </a:cubicBezTo>
                <a:cubicBezTo>
                  <a:pt x="744" y="14"/>
                  <a:pt x="744" y="14"/>
                  <a:pt x="744" y="14"/>
                </a:cubicBezTo>
                <a:cubicBezTo>
                  <a:pt x="759" y="0"/>
                  <a:pt x="790" y="0"/>
                  <a:pt x="806" y="14"/>
                </a:cubicBezTo>
                <a:cubicBezTo>
                  <a:pt x="825" y="26"/>
                  <a:pt x="825" y="50"/>
                  <a:pt x="806" y="62"/>
                </a:cubicBezTo>
                <a:cubicBezTo>
                  <a:pt x="310" y="443"/>
                  <a:pt x="310" y="443"/>
                  <a:pt x="310" y="443"/>
                </a:cubicBezTo>
                <a:cubicBezTo>
                  <a:pt x="302" y="452"/>
                  <a:pt x="291" y="455"/>
                  <a:pt x="279" y="455"/>
                </a:cubicBezTo>
              </a:path>
              <a:path w="961" h="645">
                <a:moveTo>
                  <a:pt x="791" y="645"/>
                </a:moveTo>
                <a:cubicBezTo>
                  <a:pt x="698" y="645"/>
                  <a:pt x="620" y="585"/>
                  <a:pt x="620" y="514"/>
                </a:cubicBezTo>
                <a:cubicBezTo>
                  <a:pt x="620" y="443"/>
                  <a:pt x="698" y="383"/>
                  <a:pt x="791" y="383"/>
                </a:cubicBezTo>
                <a:cubicBezTo>
                  <a:pt x="884" y="383"/>
                  <a:pt x="961" y="443"/>
                  <a:pt x="961" y="514"/>
                </a:cubicBezTo>
                <a:cubicBezTo>
                  <a:pt x="961" y="585"/>
                  <a:pt x="884" y="645"/>
                  <a:pt x="791" y="645"/>
                </a:cubicBezTo>
                <a:moveTo>
                  <a:pt x="791" y="431"/>
                </a:moveTo>
                <a:cubicBezTo>
                  <a:pt x="733" y="431"/>
                  <a:pt x="682" y="469"/>
                  <a:pt x="682" y="514"/>
                </a:cubicBezTo>
                <a:cubicBezTo>
                  <a:pt x="682" y="559"/>
                  <a:pt x="733" y="597"/>
                  <a:pt x="791" y="597"/>
                </a:cubicBezTo>
                <a:cubicBezTo>
                  <a:pt x="849" y="597"/>
                  <a:pt x="899" y="559"/>
                  <a:pt x="899" y="514"/>
                </a:cubicBezTo>
                <a:cubicBezTo>
                  <a:pt x="899" y="469"/>
                  <a:pt x="849" y="431"/>
                  <a:pt x="791" y="431"/>
                </a:cubicBezTo>
              </a:path>
              <a:path w="961" h="645">
                <a:moveTo>
                  <a:pt x="171" y="645"/>
                </a:moveTo>
                <a:cubicBezTo>
                  <a:pt x="77" y="645"/>
                  <a:pt x="0" y="585"/>
                  <a:pt x="0" y="514"/>
                </a:cubicBezTo>
                <a:cubicBezTo>
                  <a:pt x="0" y="443"/>
                  <a:pt x="77" y="383"/>
                  <a:pt x="171" y="383"/>
                </a:cubicBezTo>
                <a:cubicBezTo>
                  <a:pt x="264" y="383"/>
                  <a:pt x="342" y="443"/>
                  <a:pt x="342" y="514"/>
                </a:cubicBezTo>
                <a:cubicBezTo>
                  <a:pt x="342" y="585"/>
                  <a:pt x="264" y="645"/>
                  <a:pt x="171" y="645"/>
                </a:cubicBezTo>
                <a:moveTo>
                  <a:pt x="171" y="431"/>
                </a:moveTo>
                <a:cubicBezTo>
                  <a:pt x="112" y="431"/>
                  <a:pt x="62" y="469"/>
                  <a:pt x="62" y="514"/>
                </a:cubicBezTo>
                <a:cubicBezTo>
                  <a:pt x="62" y="559"/>
                  <a:pt x="112" y="597"/>
                  <a:pt x="171" y="597"/>
                </a:cubicBezTo>
                <a:cubicBezTo>
                  <a:pt x="229" y="597"/>
                  <a:pt x="280" y="559"/>
                  <a:pt x="280" y="514"/>
                </a:cubicBezTo>
                <a:cubicBezTo>
                  <a:pt x="280" y="469"/>
                  <a:pt x="229" y="431"/>
                  <a:pt x="171" y="431"/>
                </a:cubicBezTo>
              </a:path>
            </a:pathLst>
          </a:custGeom>
          <a:solidFill>
            <a:srgbClr val="C00000"/>
          </a:solidFill>
          <a:ln cap="flat">
            <a:solidFill>
              <a:srgbClr val="C00000"/>
            </a:solidFill>
            <a:miter lim="0"/>
          </a:ln>
        </p:spPr>
        <p:txBody>
          <a:bodyPr rtlCol="0"/>
          <a:lstStyle/>
          <a:p>
            <a:pPr algn="ctr"/>
            <a:endParaRPr lang="zh-CN" altLang="en-US" sz="2400" dirty="0"/>
          </a:p>
        </p:txBody>
      </p:sp>
      <p:cxnSp>
        <p:nvCxnSpPr>
          <p:cNvPr id="21" name="Straight Connector 123"/>
          <p:cNvCxnSpPr/>
          <p:nvPr/>
        </p:nvCxnSpPr>
        <p:spPr>
          <a:xfrm>
            <a:off x="7277608" y="3111500"/>
            <a:ext cx="0" cy="352056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2" name="path"/>
          <p:cNvSpPr/>
          <p:nvPr/>
        </p:nvSpPr>
        <p:spPr>
          <a:xfrm rot="10800000" flipV="1">
            <a:off x="7001841" y="6199473"/>
            <a:ext cx="546349" cy="546437"/>
          </a:xfrm>
          <a:custGeom>
            <a:avLst/>
            <a:gdLst/>
            <a:ahLst/>
            <a:cxnLst/>
            <a:rect l="0" t="0" r="0" b="0"/>
            <a:pathLst>
              <a:path w="961" h="645">
                <a:moveTo>
                  <a:pt x="683" y="455"/>
                </a:moveTo>
                <a:cubicBezTo>
                  <a:pt x="671" y="455"/>
                  <a:pt x="660" y="452"/>
                  <a:pt x="652" y="443"/>
                </a:cubicBezTo>
                <a:cubicBezTo>
                  <a:pt x="155" y="62"/>
                  <a:pt x="155" y="62"/>
                  <a:pt x="155" y="62"/>
                </a:cubicBezTo>
                <a:cubicBezTo>
                  <a:pt x="135" y="50"/>
                  <a:pt x="135" y="26"/>
                  <a:pt x="155" y="14"/>
                </a:cubicBezTo>
                <a:cubicBezTo>
                  <a:pt x="170" y="0"/>
                  <a:pt x="201" y="0"/>
                  <a:pt x="217" y="14"/>
                </a:cubicBezTo>
                <a:cubicBezTo>
                  <a:pt x="714" y="395"/>
                  <a:pt x="714" y="395"/>
                  <a:pt x="714" y="395"/>
                </a:cubicBezTo>
                <a:cubicBezTo>
                  <a:pt x="733" y="407"/>
                  <a:pt x="733" y="431"/>
                  <a:pt x="714" y="443"/>
                </a:cubicBezTo>
                <a:cubicBezTo>
                  <a:pt x="706" y="452"/>
                  <a:pt x="695" y="455"/>
                  <a:pt x="683" y="455"/>
                </a:cubicBezTo>
              </a:path>
              <a:path w="961" h="645">
                <a:moveTo>
                  <a:pt x="279" y="455"/>
                </a:moveTo>
                <a:cubicBezTo>
                  <a:pt x="268" y="455"/>
                  <a:pt x="256" y="452"/>
                  <a:pt x="248" y="443"/>
                </a:cubicBezTo>
                <a:cubicBezTo>
                  <a:pt x="229" y="431"/>
                  <a:pt x="229" y="407"/>
                  <a:pt x="248" y="395"/>
                </a:cubicBezTo>
                <a:cubicBezTo>
                  <a:pt x="744" y="14"/>
                  <a:pt x="744" y="14"/>
                  <a:pt x="744" y="14"/>
                </a:cubicBezTo>
                <a:cubicBezTo>
                  <a:pt x="759" y="0"/>
                  <a:pt x="790" y="0"/>
                  <a:pt x="806" y="14"/>
                </a:cubicBezTo>
                <a:cubicBezTo>
                  <a:pt x="825" y="26"/>
                  <a:pt x="825" y="50"/>
                  <a:pt x="806" y="62"/>
                </a:cubicBezTo>
                <a:cubicBezTo>
                  <a:pt x="310" y="443"/>
                  <a:pt x="310" y="443"/>
                  <a:pt x="310" y="443"/>
                </a:cubicBezTo>
                <a:cubicBezTo>
                  <a:pt x="302" y="452"/>
                  <a:pt x="291" y="455"/>
                  <a:pt x="279" y="455"/>
                </a:cubicBezTo>
              </a:path>
              <a:path w="961" h="645">
                <a:moveTo>
                  <a:pt x="791" y="645"/>
                </a:moveTo>
                <a:cubicBezTo>
                  <a:pt x="698" y="645"/>
                  <a:pt x="620" y="585"/>
                  <a:pt x="620" y="514"/>
                </a:cubicBezTo>
                <a:cubicBezTo>
                  <a:pt x="620" y="443"/>
                  <a:pt x="698" y="383"/>
                  <a:pt x="791" y="383"/>
                </a:cubicBezTo>
                <a:cubicBezTo>
                  <a:pt x="884" y="383"/>
                  <a:pt x="961" y="443"/>
                  <a:pt x="961" y="514"/>
                </a:cubicBezTo>
                <a:cubicBezTo>
                  <a:pt x="961" y="585"/>
                  <a:pt x="884" y="645"/>
                  <a:pt x="791" y="645"/>
                </a:cubicBezTo>
                <a:moveTo>
                  <a:pt x="791" y="431"/>
                </a:moveTo>
                <a:cubicBezTo>
                  <a:pt x="733" y="431"/>
                  <a:pt x="682" y="469"/>
                  <a:pt x="682" y="514"/>
                </a:cubicBezTo>
                <a:cubicBezTo>
                  <a:pt x="682" y="559"/>
                  <a:pt x="733" y="597"/>
                  <a:pt x="791" y="597"/>
                </a:cubicBezTo>
                <a:cubicBezTo>
                  <a:pt x="849" y="597"/>
                  <a:pt x="899" y="559"/>
                  <a:pt x="899" y="514"/>
                </a:cubicBezTo>
                <a:cubicBezTo>
                  <a:pt x="899" y="469"/>
                  <a:pt x="849" y="431"/>
                  <a:pt x="791" y="431"/>
                </a:cubicBezTo>
              </a:path>
              <a:path w="961" h="645">
                <a:moveTo>
                  <a:pt x="171" y="645"/>
                </a:moveTo>
                <a:cubicBezTo>
                  <a:pt x="77" y="645"/>
                  <a:pt x="0" y="585"/>
                  <a:pt x="0" y="514"/>
                </a:cubicBezTo>
                <a:cubicBezTo>
                  <a:pt x="0" y="443"/>
                  <a:pt x="77" y="383"/>
                  <a:pt x="171" y="383"/>
                </a:cubicBezTo>
                <a:cubicBezTo>
                  <a:pt x="264" y="383"/>
                  <a:pt x="342" y="443"/>
                  <a:pt x="342" y="514"/>
                </a:cubicBezTo>
                <a:cubicBezTo>
                  <a:pt x="342" y="585"/>
                  <a:pt x="264" y="645"/>
                  <a:pt x="171" y="645"/>
                </a:cubicBezTo>
                <a:moveTo>
                  <a:pt x="171" y="431"/>
                </a:moveTo>
                <a:cubicBezTo>
                  <a:pt x="112" y="431"/>
                  <a:pt x="62" y="469"/>
                  <a:pt x="62" y="514"/>
                </a:cubicBezTo>
                <a:cubicBezTo>
                  <a:pt x="62" y="559"/>
                  <a:pt x="112" y="597"/>
                  <a:pt x="171" y="597"/>
                </a:cubicBezTo>
                <a:cubicBezTo>
                  <a:pt x="229" y="597"/>
                  <a:pt x="280" y="559"/>
                  <a:pt x="280" y="514"/>
                </a:cubicBezTo>
                <a:cubicBezTo>
                  <a:pt x="280" y="469"/>
                  <a:pt x="229" y="431"/>
                  <a:pt x="171" y="431"/>
                </a:cubicBezTo>
              </a:path>
            </a:pathLst>
          </a:custGeom>
          <a:solidFill>
            <a:srgbClr val="C00000"/>
          </a:solidFill>
          <a:ln cap="flat">
            <a:solidFill>
              <a:srgbClr val="C00000"/>
            </a:solidFill>
            <a:miter lim="0"/>
          </a:ln>
        </p:spPr>
        <p:txBody>
          <a:bodyPr rtlCol="0"/>
          <a:lstStyle/>
          <a:p>
            <a:pPr algn="ctr"/>
            <a:endParaRPr lang="zh-CN" altLang="en-US" sz="2400" dirty="0"/>
          </a:p>
        </p:txBody>
      </p:sp>
      <p:cxnSp>
        <p:nvCxnSpPr>
          <p:cNvPr id="24" name="Straight Connector 123"/>
          <p:cNvCxnSpPr/>
          <p:nvPr/>
        </p:nvCxnSpPr>
        <p:spPr>
          <a:xfrm>
            <a:off x="9258921" y="3111500"/>
            <a:ext cx="0" cy="352056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path"/>
          <p:cNvSpPr/>
          <p:nvPr/>
        </p:nvSpPr>
        <p:spPr>
          <a:xfrm rot="10800000" flipV="1">
            <a:off x="8983154" y="6199473"/>
            <a:ext cx="546349" cy="546437"/>
          </a:xfrm>
          <a:custGeom>
            <a:avLst/>
            <a:gdLst/>
            <a:ahLst/>
            <a:cxnLst/>
            <a:rect l="0" t="0" r="0" b="0"/>
            <a:pathLst>
              <a:path w="961" h="645">
                <a:moveTo>
                  <a:pt x="683" y="455"/>
                </a:moveTo>
                <a:cubicBezTo>
                  <a:pt x="671" y="455"/>
                  <a:pt x="660" y="452"/>
                  <a:pt x="652" y="443"/>
                </a:cubicBezTo>
                <a:cubicBezTo>
                  <a:pt x="155" y="62"/>
                  <a:pt x="155" y="62"/>
                  <a:pt x="155" y="62"/>
                </a:cubicBezTo>
                <a:cubicBezTo>
                  <a:pt x="135" y="50"/>
                  <a:pt x="135" y="26"/>
                  <a:pt x="155" y="14"/>
                </a:cubicBezTo>
                <a:cubicBezTo>
                  <a:pt x="170" y="0"/>
                  <a:pt x="201" y="0"/>
                  <a:pt x="217" y="14"/>
                </a:cubicBezTo>
                <a:cubicBezTo>
                  <a:pt x="714" y="395"/>
                  <a:pt x="714" y="395"/>
                  <a:pt x="714" y="395"/>
                </a:cubicBezTo>
                <a:cubicBezTo>
                  <a:pt x="733" y="407"/>
                  <a:pt x="733" y="431"/>
                  <a:pt x="714" y="443"/>
                </a:cubicBezTo>
                <a:cubicBezTo>
                  <a:pt x="706" y="452"/>
                  <a:pt x="695" y="455"/>
                  <a:pt x="683" y="455"/>
                </a:cubicBezTo>
              </a:path>
              <a:path w="961" h="645">
                <a:moveTo>
                  <a:pt x="279" y="455"/>
                </a:moveTo>
                <a:cubicBezTo>
                  <a:pt x="268" y="455"/>
                  <a:pt x="256" y="452"/>
                  <a:pt x="248" y="443"/>
                </a:cubicBezTo>
                <a:cubicBezTo>
                  <a:pt x="229" y="431"/>
                  <a:pt x="229" y="407"/>
                  <a:pt x="248" y="395"/>
                </a:cubicBezTo>
                <a:cubicBezTo>
                  <a:pt x="744" y="14"/>
                  <a:pt x="744" y="14"/>
                  <a:pt x="744" y="14"/>
                </a:cubicBezTo>
                <a:cubicBezTo>
                  <a:pt x="759" y="0"/>
                  <a:pt x="790" y="0"/>
                  <a:pt x="806" y="14"/>
                </a:cubicBezTo>
                <a:cubicBezTo>
                  <a:pt x="825" y="26"/>
                  <a:pt x="825" y="50"/>
                  <a:pt x="806" y="62"/>
                </a:cubicBezTo>
                <a:cubicBezTo>
                  <a:pt x="310" y="443"/>
                  <a:pt x="310" y="443"/>
                  <a:pt x="310" y="443"/>
                </a:cubicBezTo>
                <a:cubicBezTo>
                  <a:pt x="302" y="452"/>
                  <a:pt x="291" y="455"/>
                  <a:pt x="279" y="455"/>
                </a:cubicBezTo>
              </a:path>
              <a:path w="961" h="645">
                <a:moveTo>
                  <a:pt x="791" y="645"/>
                </a:moveTo>
                <a:cubicBezTo>
                  <a:pt x="698" y="645"/>
                  <a:pt x="620" y="585"/>
                  <a:pt x="620" y="514"/>
                </a:cubicBezTo>
                <a:cubicBezTo>
                  <a:pt x="620" y="443"/>
                  <a:pt x="698" y="383"/>
                  <a:pt x="791" y="383"/>
                </a:cubicBezTo>
                <a:cubicBezTo>
                  <a:pt x="884" y="383"/>
                  <a:pt x="961" y="443"/>
                  <a:pt x="961" y="514"/>
                </a:cubicBezTo>
                <a:cubicBezTo>
                  <a:pt x="961" y="585"/>
                  <a:pt x="884" y="645"/>
                  <a:pt x="791" y="645"/>
                </a:cubicBezTo>
                <a:moveTo>
                  <a:pt x="791" y="431"/>
                </a:moveTo>
                <a:cubicBezTo>
                  <a:pt x="733" y="431"/>
                  <a:pt x="682" y="469"/>
                  <a:pt x="682" y="514"/>
                </a:cubicBezTo>
                <a:cubicBezTo>
                  <a:pt x="682" y="559"/>
                  <a:pt x="733" y="597"/>
                  <a:pt x="791" y="597"/>
                </a:cubicBezTo>
                <a:cubicBezTo>
                  <a:pt x="849" y="597"/>
                  <a:pt x="899" y="559"/>
                  <a:pt x="899" y="514"/>
                </a:cubicBezTo>
                <a:cubicBezTo>
                  <a:pt x="899" y="469"/>
                  <a:pt x="849" y="431"/>
                  <a:pt x="791" y="431"/>
                </a:cubicBezTo>
              </a:path>
              <a:path w="961" h="645">
                <a:moveTo>
                  <a:pt x="171" y="645"/>
                </a:moveTo>
                <a:cubicBezTo>
                  <a:pt x="77" y="645"/>
                  <a:pt x="0" y="585"/>
                  <a:pt x="0" y="514"/>
                </a:cubicBezTo>
                <a:cubicBezTo>
                  <a:pt x="0" y="443"/>
                  <a:pt x="77" y="383"/>
                  <a:pt x="171" y="383"/>
                </a:cubicBezTo>
                <a:cubicBezTo>
                  <a:pt x="264" y="383"/>
                  <a:pt x="342" y="443"/>
                  <a:pt x="342" y="514"/>
                </a:cubicBezTo>
                <a:cubicBezTo>
                  <a:pt x="342" y="585"/>
                  <a:pt x="264" y="645"/>
                  <a:pt x="171" y="645"/>
                </a:cubicBezTo>
                <a:moveTo>
                  <a:pt x="171" y="431"/>
                </a:moveTo>
                <a:cubicBezTo>
                  <a:pt x="112" y="431"/>
                  <a:pt x="62" y="469"/>
                  <a:pt x="62" y="514"/>
                </a:cubicBezTo>
                <a:cubicBezTo>
                  <a:pt x="62" y="559"/>
                  <a:pt x="112" y="597"/>
                  <a:pt x="171" y="597"/>
                </a:cubicBezTo>
                <a:cubicBezTo>
                  <a:pt x="229" y="597"/>
                  <a:pt x="280" y="559"/>
                  <a:pt x="280" y="514"/>
                </a:cubicBezTo>
                <a:cubicBezTo>
                  <a:pt x="280" y="469"/>
                  <a:pt x="229" y="431"/>
                  <a:pt x="171" y="431"/>
                </a:cubicBezTo>
              </a:path>
            </a:pathLst>
          </a:custGeom>
          <a:solidFill>
            <a:srgbClr val="C00000"/>
          </a:solidFill>
          <a:ln cap="flat">
            <a:solidFill>
              <a:srgbClr val="C00000"/>
            </a:solidFill>
            <a:miter lim="0"/>
          </a:ln>
        </p:spPr>
        <p:txBody>
          <a:bodyPr rtlCol="0"/>
          <a:lstStyle/>
          <a:p>
            <a:pPr algn="ct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610995"/>
            <a:ext cx="12198985" cy="3843020"/>
          </a:xfrm>
          <a:prstGeom prst="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nvSpPr>
        <p:spPr>
          <a:xfrm>
            <a:off x="1447165" y="2475230"/>
            <a:ext cx="5457190" cy="583565"/>
          </a:xfrm>
          <a:prstGeom prst="rect">
            <a:avLst/>
          </a:prstGeom>
          <a:noFill/>
        </p:spPr>
        <p:txBody>
          <a:bodyPr wrap="square" rtlCol="0">
            <a:spAutoFit/>
          </a:bodyPr>
          <a:lstStyle/>
          <a:p>
            <a:r>
              <a:rPr lang="en-US" altLang="zh-CN" sz="3200" b="1">
                <a:solidFill>
                  <a:schemeClr val="bg1"/>
                </a:solidFill>
              </a:rPr>
              <a:t>03 </a:t>
            </a:r>
            <a:r>
              <a:rPr lang="zh-CN" altLang="en-US" sz="3200" b="1">
                <a:solidFill>
                  <a:schemeClr val="bg1"/>
                </a:solidFill>
              </a:rPr>
              <a:t>运营规则</a:t>
            </a:r>
            <a:endParaRPr lang="zh-CN" altLang="en-US" sz="3200" b="1">
              <a:solidFill>
                <a:schemeClr val="bg1"/>
              </a:solidFill>
            </a:endParaRPr>
          </a:p>
        </p:txBody>
      </p:sp>
      <p:cxnSp>
        <p:nvCxnSpPr>
          <p:cNvPr id="8" name="直接连接符 7"/>
          <p:cNvCxnSpPr/>
          <p:nvPr/>
        </p:nvCxnSpPr>
        <p:spPr>
          <a:xfrm>
            <a:off x="1566545" y="3390900"/>
            <a:ext cx="1697990" cy="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2" name="图片 1" descr="family"/>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9207500" y="3314065"/>
            <a:ext cx="2146300" cy="1717675"/>
          </a:xfrm>
          <a:prstGeom prst="rect">
            <a:avLst/>
          </a:prstGeom>
        </p:spPr>
      </p:pic>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32416" y="833914"/>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投保规则</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2"/>
            </p:custDataLst>
          </p:nvPr>
        </p:nvCxnSpPr>
        <p:spPr>
          <a:xfrm>
            <a:off x="242882" y="1335921"/>
            <a:ext cx="5561045"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78" name="表格 77"/>
          <p:cNvGraphicFramePr/>
          <p:nvPr>
            <p:custDataLst>
              <p:tags r:id="rId3"/>
            </p:custDataLst>
          </p:nvPr>
        </p:nvGraphicFramePr>
        <p:xfrm>
          <a:off x="398924" y="1586869"/>
          <a:ext cx="11394151" cy="4730446"/>
        </p:xfrm>
        <a:graphic>
          <a:graphicData uri="http://schemas.openxmlformats.org/drawingml/2006/table">
            <a:tbl>
              <a:tblPr firstCol="1" bandRow="1">
                <a:tableStyleId>{6E849148-CA6B-44FE-9B6D-C76BAF7F64D5}</a:tableStyleId>
              </a:tblPr>
              <a:tblGrid>
                <a:gridCol w="1940026"/>
                <a:gridCol w="1617785"/>
                <a:gridCol w="1959085"/>
                <a:gridCol w="1959085"/>
                <a:gridCol w="1959085"/>
                <a:gridCol w="1959085"/>
              </a:tblGrid>
              <a:tr h="1275503">
                <a:tc>
                  <a:txBody>
                    <a:bodyPr/>
                    <a:lstStyle/>
                    <a:p>
                      <a:pPr indent="0" algn="ctr">
                        <a:buNone/>
                      </a:pPr>
                      <a:r>
                        <a:rPr lang="zh-CN" altLang="en-US" sz="1600" dirty="0">
                          <a:latin typeface="微软雅黑" panose="020B0503020204020204" pitchFamily="34" charset="-122"/>
                          <a:ea typeface="微软雅黑" panose="020B0503020204020204" pitchFamily="34" charset="-122"/>
                        </a:rPr>
                        <a:t>投保人</a:t>
                      </a:r>
                      <a:endParaRPr lang="en-US" altLang="zh-CN" sz="1600" dirty="0">
                        <a:latin typeface="微软雅黑" panose="020B0503020204020204" pitchFamily="34" charset="-122"/>
                        <a:ea typeface="微软雅黑" panose="020B0503020204020204" pitchFamily="34" charset="-122"/>
                      </a:endParaRPr>
                    </a:p>
                    <a:p>
                      <a:pPr indent="0" algn="ctr">
                        <a:buNone/>
                      </a:pPr>
                      <a:r>
                        <a:rPr lang="zh-CN" altLang="en-US" sz="1600" dirty="0">
                          <a:latin typeface="微软雅黑" panose="020B0503020204020204" pitchFamily="34" charset="-122"/>
                          <a:ea typeface="微软雅黑" panose="020B0503020204020204" pitchFamily="34" charset="-122"/>
                        </a:rPr>
                        <a:t>资格</a:t>
                      </a:r>
                      <a:endParaRPr lang="zh-CN" altLang="en-US" sz="1600" dirty="0">
                        <a:latin typeface="微软雅黑" panose="020B0503020204020204" pitchFamily="34" charset="-122"/>
                        <a:ea typeface="微软雅黑" panose="020B0503020204020204" pitchFamily="34" charset="-122"/>
                      </a:endParaRPr>
                    </a:p>
                  </a:txBody>
                  <a:tcPr marL="68580" marR="68580" marT="0" marB="0" anchor="ctr"/>
                </a:tc>
                <a:tc gridSpan="5">
                  <a:txBody>
                    <a:bodyPr/>
                    <a:lstStyle/>
                    <a:p>
                      <a:pPr marL="171450" indent="-171450" algn="l">
                        <a:lnSpc>
                          <a:spcPct val="150000"/>
                        </a:lnSpc>
                        <a:buFont typeface="Arial" panose="020B0604020202020204" pitchFamily="34" charset="0"/>
                        <a:buChar char="•"/>
                      </a:pPr>
                      <a:r>
                        <a:rPr sz="1400" dirty="0" err="1">
                          <a:latin typeface="微软雅黑" panose="020B0503020204020204" pitchFamily="34" charset="-122"/>
                          <a:ea typeface="微软雅黑" panose="020B0503020204020204" pitchFamily="34" charset="-122"/>
                          <a:cs typeface="微软雅黑" panose="020B0503020204020204" pitchFamily="34" charset="-122"/>
                        </a:rPr>
                        <a:t>投保人年龄</a:t>
                      </a:r>
                      <a:r>
                        <a:rPr lang="zh-CN" sz="1400" dirty="0">
                          <a:latin typeface="微软雅黑" panose="020B0503020204020204" pitchFamily="34" charset="-122"/>
                          <a:ea typeface="微软雅黑" panose="020B0503020204020204" pitchFamily="34" charset="-122"/>
                          <a:cs typeface="微软雅黑" panose="020B0503020204020204" pitchFamily="34" charset="-122"/>
                        </a:rPr>
                        <a:t>：</a:t>
                      </a:r>
                      <a:r>
                        <a:rPr sz="1400" dirty="0">
                          <a:latin typeface="微软雅黑" panose="020B0503020204020204" pitchFamily="34" charset="-122"/>
                          <a:ea typeface="微软雅黑" panose="020B0503020204020204" pitchFamily="34" charset="-122"/>
                          <a:cs typeface="微软雅黑" panose="020B0503020204020204" pitchFamily="34" charset="-122"/>
                        </a:rPr>
                        <a:t>18周岁（含）</a:t>
                      </a:r>
                      <a:r>
                        <a:rPr lang="en-US" sz="1400" dirty="0">
                          <a:latin typeface="微软雅黑" panose="020B0503020204020204" pitchFamily="34" charset="-122"/>
                          <a:ea typeface="微软雅黑" panose="020B0503020204020204" pitchFamily="34" charset="-122"/>
                          <a:cs typeface="微软雅黑" panose="020B0503020204020204" pitchFamily="34" charset="-122"/>
                        </a:rPr>
                        <a:t>-</a:t>
                      </a:r>
                      <a:r>
                        <a:rPr sz="1400" dirty="0">
                          <a:latin typeface="微软雅黑" panose="020B0503020204020204" pitchFamily="34" charset="-122"/>
                          <a:ea typeface="微软雅黑" panose="020B0503020204020204" pitchFamily="34" charset="-122"/>
                          <a:cs typeface="微软雅黑" panose="020B0503020204020204" pitchFamily="34" charset="-122"/>
                        </a:rPr>
                        <a:t>70周岁（不含）</a:t>
                      </a:r>
                      <a:endParaRPr sz="14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gn="l">
                        <a:lnSpc>
                          <a:spcPct val="150000"/>
                        </a:lnSpc>
                        <a:buFont typeface="Arial" panose="020B0604020202020204" pitchFamily="34" charset="0"/>
                        <a:buChar char="•"/>
                      </a:pPr>
                      <a:r>
                        <a:rPr sz="1400" dirty="0">
                          <a:latin typeface="微软雅黑" panose="020B0503020204020204" pitchFamily="34" charset="-122"/>
                          <a:ea typeface="微软雅黑" panose="020B0503020204020204" pitchFamily="34" charset="-122"/>
                          <a:cs typeface="微软雅黑" panose="020B0503020204020204" pitchFamily="34" charset="-122"/>
                        </a:rPr>
                        <a:t>期交保单，最后一期交费时投保人年龄应小于70周岁（如10年交保单，投保时的投保人年龄应不超过59周岁）。</a:t>
                      </a:r>
                      <a:endParaRPr sz="14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gn="l">
                        <a:lnSpc>
                          <a:spcPct val="150000"/>
                        </a:lnSpc>
                        <a:buFont typeface="Arial" panose="020B0604020202020204" pitchFamily="34" charset="0"/>
                        <a:buChar char="•"/>
                      </a:pPr>
                      <a:r>
                        <a:rPr sz="1400" dirty="0" err="1">
                          <a:latin typeface="微软雅黑" panose="020B0503020204020204" pitchFamily="34" charset="-122"/>
                          <a:ea typeface="微软雅黑" panose="020B0503020204020204" pitchFamily="34" charset="-122"/>
                          <a:cs typeface="微软雅黑" panose="020B0503020204020204" pitchFamily="34" charset="-122"/>
                        </a:rPr>
                        <a:t>投保人</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可以为被保险人本人，</a:t>
                      </a:r>
                      <a:r>
                        <a:rPr lang="zh-CN" sz="1400" dirty="0" err="1">
                          <a:latin typeface="微软雅黑" panose="020B0503020204020204" pitchFamily="34" charset="-122"/>
                          <a:ea typeface="微软雅黑" panose="020B0503020204020204" pitchFamily="34" charset="-122"/>
                          <a:cs typeface="微软雅黑" panose="020B0503020204020204" pitchFamily="34" charset="-122"/>
                        </a:rPr>
                        <a:t>或者</a:t>
                      </a:r>
                      <a:r>
                        <a:rPr sz="1400" dirty="0" err="1">
                          <a:latin typeface="微软雅黑" panose="020B0503020204020204" pitchFamily="34" charset="-122"/>
                          <a:ea typeface="微软雅黑" panose="020B0503020204020204" pitchFamily="34" charset="-122"/>
                          <a:cs typeface="微软雅黑" panose="020B0503020204020204" pitchFamily="34" charset="-122"/>
                        </a:rPr>
                        <a:t>被保险人的父母、子女或配偶</a:t>
                      </a:r>
                      <a:r>
                        <a:rPr sz="1400" dirty="0">
                          <a:latin typeface="微软雅黑" panose="020B0503020204020204" pitchFamily="34" charset="-122"/>
                          <a:ea typeface="微软雅黑" panose="020B0503020204020204" pitchFamily="34" charset="-122"/>
                          <a:cs typeface="微软雅黑" panose="020B0503020204020204" pitchFamily="34" charset="-122"/>
                        </a:rPr>
                        <a:t>。</a:t>
                      </a:r>
                      <a:endParaRPr sz="14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tc hMerge="1">
                  <a:tcPr/>
                </a:tc>
                <a:tc hMerge="1">
                  <a:tcPr/>
                </a:tc>
                <a:tc hMerge="1">
                  <a:tcPr/>
                </a:tc>
                <a:tc hMerge="1">
                  <a:tcPr/>
                </a:tc>
              </a:tr>
              <a:tr h="1217922">
                <a:tc>
                  <a:txBody>
                    <a:bodyPr/>
                    <a:lstStyle/>
                    <a:p>
                      <a:pPr indent="0" algn="ctr">
                        <a:buNone/>
                      </a:pPr>
                      <a:r>
                        <a:rPr lang="zh-CN" altLang="en-US" sz="1600" dirty="0">
                          <a:latin typeface="微软雅黑" panose="020B0503020204020204" pitchFamily="34" charset="-122"/>
                          <a:ea typeface="微软雅黑" panose="020B0503020204020204" pitchFamily="34" charset="-122"/>
                        </a:rPr>
                        <a:t>被保人</a:t>
                      </a:r>
                      <a:endParaRPr lang="en-US" altLang="zh-CN" sz="1600" dirty="0">
                        <a:latin typeface="微软雅黑" panose="020B0503020204020204" pitchFamily="34" charset="-122"/>
                        <a:ea typeface="微软雅黑" panose="020B0503020204020204" pitchFamily="34" charset="-122"/>
                      </a:endParaRPr>
                    </a:p>
                    <a:p>
                      <a:pPr indent="0" algn="ctr">
                        <a:buNone/>
                      </a:pPr>
                      <a:r>
                        <a:rPr lang="zh-CN" altLang="en-US" sz="1600" dirty="0">
                          <a:latin typeface="微软雅黑" panose="020B0503020204020204" pitchFamily="34" charset="-122"/>
                          <a:ea typeface="微软雅黑" panose="020B0503020204020204" pitchFamily="34" charset="-122"/>
                        </a:rPr>
                        <a:t>资格</a:t>
                      </a:r>
                      <a:endParaRPr lang="zh-CN" altLang="en-US" sz="1600" dirty="0">
                        <a:latin typeface="微软雅黑" panose="020B0503020204020204" pitchFamily="34" charset="-122"/>
                        <a:ea typeface="微软雅黑" panose="020B0503020204020204" pitchFamily="34" charset="-122"/>
                      </a:endParaRPr>
                    </a:p>
                  </a:txBody>
                  <a:tcPr marL="68580" marR="68580" marT="0" marB="0" anchor="ctr"/>
                </a:tc>
                <a:tc gridSpan="5">
                  <a:txBody>
                    <a:bodyPr/>
                    <a:lstStyle/>
                    <a:p>
                      <a:pPr marL="171450" indent="-171450" algn="l">
                        <a:lnSpc>
                          <a:spcPct val="150000"/>
                        </a:lnSpc>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天（含）至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周岁（含）之间</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gn="l">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缴费期满时年龄不超过</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70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周岁（含）</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gn="l">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职业：</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类</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tc hMerge="1">
                  <a:tcPr/>
                </a:tc>
                <a:tc hMerge="1">
                  <a:tcPr/>
                </a:tc>
                <a:tc hMerge="1">
                  <a:tcPr/>
                </a:tc>
                <a:tc hMerge="1">
                  <a:tcPr/>
                </a:tc>
              </a:tr>
              <a:tr h="442088">
                <a:tc rowSpan="2">
                  <a:txBody>
                    <a:bodyPr/>
                    <a:lstStyle/>
                    <a:p>
                      <a:pPr indent="0" algn="ctr">
                        <a:buNone/>
                      </a:pPr>
                      <a:r>
                        <a:rPr lang="zh-CN" altLang="en-US" sz="1600" dirty="0">
                          <a:latin typeface="微软雅黑" panose="020B0503020204020204" pitchFamily="34" charset="-122"/>
                          <a:ea typeface="微软雅黑" panose="020B0503020204020204" pitchFamily="34" charset="-122"/>
                        </a:rPr>
                        <a:t>基本特性</a:t>
                      </a:r>
                      <a:endParaRPr lang="zh-CN" altLang="en-US" sz="16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b="1" dirty="0">
                          <a:latin typeface="微软雅黑" panose="020B0503020204020204" pitchFamily="34" charset="-122"/>
                          <a:ea typeface="微软雅黑" panose="020B0503020204020204" pitchFamily="34" charset="-122"/>
                        </a:rPr>
                        <a:t>保险期间</a:t>
                      </a:r>
                      <a:endParaRPr lang="zh-CN" altLang="en-US" sz="1400" b="1"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b="1" dirty="0">
                          <a:latin typeface="微软雅黑" panose="020B0503020204020204" pitchFamily="34" charset="-122"/>
                          <a:ea typeface="微软雅黑" panose="020B0503020204020204" pitchFamily="34" charset="-122"/>
                        </a:rPr>
                        <a:t>缴费期间（年）</a:t>
                      </a:r>
                      <a:endParaRPr lang="zh-CN" altLang="en-US" sz="1400" b="1"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b="1" dirty="0">
                          <a:latin typeface="微软雅黑" panose="020B0503020204020204" pitchFamily="34" charset="-122"/>
                          <a:ea typeface="微软雅黑" panose="020B0503020204020204" pitchFamily="34" charset="-122"/>
                        </a:rPr>
                        <a:t>缴费频次</a:t>
                      </a:r>
                      <a:endParaRPr lang="zh-CN" altLang="en-US" sz="1400" b="1"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b="1" dirty="0">
                          <a:latin typeface="微软雅黑" panose="020B0503020204020204" pitchFamily="34" charset="-122"/>
                          <a:ea typeface="微软雅黑" panose="020B0503020204020204" pitchFamily="34" charset="-122"/>
                        </a:rPr>
                        <a:t>犹豫期</a:t>
                      </a:r>
                      <a:endParaRPr lang="zh-CN" altLang="en-US" sz="1400" b="1"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b="1" dirty="0">
                          <a:latin typeface="微软雅黑" panose="020B0503020204020204" pitchFamily="34" charset="-122"/>
                          <a:ea typeface="微软雅黑" panose="020B0503020204020204" pitchFamily="34" charset="-122"/>
                        </a:rPr>
                        <a:t>等待期</a:t>
                      </a:r>
                      <a:endParaRPr lang="zh-CN" altLang="en-US" sz="1400" b="1" dirty="0">
                        <a:latin typeface="微软雅黑" panose="020B0503020204020204" pitchFamily="34" charset="-122"/>
                        <a:ea typeface="微软雅黑" panose="020B0503020204020204" pitchFamily="34" charset="-122"/>
                      </a:endParaRPr>
                    </a:p>
                  </a:txBody>
                  <a:tcPr marL="68580" marR="68580" marT="0" marB="0" anchor="ctr"/>
                </a:tc>
              </a:tr>
              <a:tr h="482600">
                <a:tc vMerge="1">
                  <a:tcPr marL="68580" marR="68580" marT="0" marB="0" anchor="ctr"/>
                </a:tc>
                <a:tc>
                  <a:txBody>
                    <a:bodyPr/>
                    <a:lstStyle/>
                    <a:p>
                      <a:pPr indent="0" algn="ctr">
                        <a:lnSpc>
                          <a:spcPct val="150000"/>
                        </a:lnSpc>
                        <a:buNone/>
                      </a:pPr>
                      <a:r>
                        <a:rPr lang="zh-CN" altLang="en-US" sz="1400" dirty="0">
                          <a:latin typeface="微软雅黑" panose="020B0503020204020204" pitchFamily="34" charset="-122"/>
                          <a:ea typeface="微软雅黑" panose="020B0503020204020204" pitchFamily="34" charset="-122"/>
                        </a:rPr>
                        <a:t>终身</a:t>
                      </a:r>
                      <a:endParaRPr lang="zh-CN" altLang="en-US" sz="14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400" dirty="0">
                          <a:latin typeface="微软雅黑" panose="020B0503020204020204" pitchFamily="34" charset="-122"/>
                          <a:ea typeface="微软雅黑" panose="020B0503020204020204" pitchFamily="34" charset="-122"/>
                        </a:rPr>
                        <a:t>10/15/20/30</a:t>
                      </a:r>
                      <a:endParaRPr lang="en-US" altLang="zh-CN" sz="14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zh-CN" altLang="en-US" sz="1400" dirty="0">
                          <a:latin typeface="微软雅黑" panose="020B0503020204020204" pitchFamily="34" charset="-122"/>
                          <a:ea typeface="微软雅黑" panose="020B0503020204020204" pitchFamily="34" charset="-122"/>
                        </a:rPr>
                        <a:t>期交</a:t>
                      </a:r>
                      <a:endParaRPr lang="zh-CN" altLang="en-US" sz="14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indent="0" algn="ctr">
                        <a:lnSpc>
                          <a:spcPct val="150000"/>
                        </a:lnSpc>
                        <a:buNone/>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天</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tc>
                  <a:txBody>
                    <a:bodyPr/>
                    <a:lstStyle/>
                    <a:p>
                      <a:pPr indent="0" algn="ctr">
                        <a:lnSpc>
                          <a:spcPct val="150000"/>
                        </a:lnSpc>
                        <a:buNone/>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天</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tr>
              <a:tr h="1312333">
                <a:tc>
                  <a:txBody>
                    <a:bodyPr/>
                    <a:lstStyle/>
                    <a:p>
                      <a:pPr indent="0" algn="ctr">
                        <a:buNone/>
                      </a:pPr>
                      <a:r>
                        <a:rPr lang="zh-CN" altLang="en-US" sz="1600" dirty="0">
                          <a:latin typeface="微软雅黑" panose="020B0503020204020204" pitchFamily="34" charset="-122"/>
                          <a:ea typeface="微软雅黑" panose="020B0503020204020204" pitchFamily="34" charset="-122"/>
                        </a:rPr>
                        <a:t>保险责任</a:t>
                      </a:r>
                      <a:endParaRPr lang="en-US" altLang="zh-CN" sz="1600" dirty="0">
                        <a:latin typeface="微软雅黑" panose="020B0503020204020204" pitchFamily="34" charset="-122"/>
                        <a:ea typeface="微软雅黑" panose="020B0503020204020204" pitchFamily="34" charset="-122"/>
                      </a:endParaRPr>
                    </a:p>
                    <a:p>
                      <a:pPr indent="0" algn="ctr">
                        <a:buNone/>
                      </a:pPr>
                      <a:r>
                        <a:rPr lang="zh-CN" altLang="en-US" sz="1600" dirty="0">
                          <a:latin typeface="微软雅黑" panose="020B0503020204020204" pitchFamily="34" charset="-122"/>
                          <a:ea typeface="微软雅黑" panose="020B0503020204020204" pitchFamily="34" charset="-122"/>
                        </a:rPr>
                        <a:t>与计划</a:t>
                      </a:r>
                      <a:endParaRPr lang="zh-CN" altLang="en-US" sz="1600" dirty="0">
                        <a:latin typeface="微软雅黑" panose="020B0503020204020204" pitchFamily="34" charset="-122"/>
                        <a:ea typeface="微软雅黑" panose="020B0503020204020204" pitchFamily="34" charset="-122"/>
                      </a:endParaRPr>
                    </a:p>
                  </a:txBody>
                  <a:tcPr marL="68580" marR="68580" marT="0" marB="0" anchor="ctr"/>
                </a:tc>
                <a:tc gridSpan="5">
                  <a:txBody>
                    <a:bodyPr/>
                    <a:lstStyle/>
                    <a:p>
                      <a:pPr marL="171450" indent="-171450" algn="l">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必选责任：重大疾病保险金、重大疾病豁免保险费、一般医疗保险金、健康管理服务</a:t>
                      </a:r>
                      <a:endParaRPr lang="zh-CN" altLang="en-US" sz="1400" dirty="0">
                        <a:latin typeface="微软雅黑" panose="020B0503020204020204" pitchFamily="34" charset="-122"/>
                        <a:ea typeface="微软雅黑" panose="020B0503020204020204" pitchFamily="34" charset="-122"/>
                      </a:endParaRPr>
                    </a:p>
                    <a:p>
                      <a:pPr marL="171450" indent="-171450" algn="l">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可选责任：轻度疾病保险金、中度疾病保险金、身故或全残保险金、轻度疾病豁免保险费、中度疾病豁免保险费</a:t>
                      </a:r>
                      <a:endParaRPr lang="zh-CN" altLang="en-US" sz="1400" dirty="0">
                        <a:latin typeface="微软雅黑" panose="020B0503020204020204" pitchFamily="34" charset="-122"/>
                        <a:ea typeface="微软雅黑" panose="020B0503020204020204" pitchFamily="34" charset="-122"/>
                      </a:endParaRPr>
                    </a:p>
                  </a:txBody>
                  <a:tcPr marL="68580" marR="68580" marT="0" marB="0" anchor="ctr"/>
                </a:tc>
                <a:tc hMerge="1">
                  <a:tcPr/>
                </a:tc>
                <a:tc hMerge="1">
                  <a:tcPr/>
                </a:tc>
                <a:tc hMerge="1">
                  <a:tcPr/>
                </a:tc>
                <a:tc hMerge="1">
                  <a:tcPr/>
                </a:tc>
              </a:tr>
            </a:tbl>
          </a:graphicData>
        </a:graphic>
      </p:graphicFrame>
      <p:sp>
        <p:nvSpPr>
          <p:cNvPr id="2" name="圆角矩形 11"/>
          <p:cNvSpPr/>
          <p:nvPr/>
        </p:nvSpPr>
        <p:spPr>
          <a:xfrm>
            <a:off x="8209364" y="2453269"/>
            <a:ext cx="1124585" cy="281940"/>
          </a:xfrm>
          <a:prstGeom prst="roundRect">
            <a:avLst/>
          </a:prstGeom>
          <a:solidFill>
            <a:srgbClr val="FF0000"/>
          </a:solidFill>
        </p:spPr>
        <p:style>
          <a:lnRef idx="0">
            <a:srgbClr val="FFFFFF"/>
          </a:lnRef>
          <a:fillRef idx="2">
            <a:schemeClr val="accent5"/>
          </a:fillRef>
          <a:effectRef idx="0">
            <a:srgbClr val="FFFFFF"/>
          </a:effectRef>
          <a:fontRef idx="minor">
            <a:schemeClr val="lt1"/>
          </a:fontRef>
        </p:style>
        <p:txBody>
          <a:bodyPr wrap="square" lIns="108000" tIns="108000" rIns="108000" bIns="108000" rtlCol="0" anchor="ctr" anchorCtr="1"/>
          <a:lstStyle/>
          <a:p>
            <a:pPr algn="ctr">
              <a:lnSpc>
                <a:spcPct val="12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rPr>
              <a:t>更新</a:t>
            </a:r>
            <a:endPar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3" name="圆角矩形 11"/>
          <p:cNvSpPr/>
          <p:nvPr/>
        </p:nvSpPr>
        <p:spPr>
          <a:xfrm>
            <a:off x="5803927" y="3359042"/>
            <a:ext cx="1124585" cy="281940"/>
          </a:xfrm>
          <a:prstGeom prst="roundRect">
            <a:avLst/>
          </a:prstGeom>
          <a:solidFill>
            <a:srgbClr val="FF0000"/>
          </a:solidFill>
        </p:spPr>
        <p:style>
          <a:lnRef idx="0">
            <a:srgbClr val="FFFFFF"/>
          </a:lnRef>
          <a:fillRef idx="2">
            <a:schemeClr val="accent5"/>
          </a:fillRef>
          <a:effectRef idx="0">
            <a:srgbClr val="FFFFFF"/>
          </a:effectRef>
          <a:fontRef idx="minor">
            <a:schemeClr val="lt1"/>
          </a:fontRef>
        </p:style>
        <p:txBody>
          <a:bodyPr wrap="square" lIns="108000" tIns="108000" rIns="108000" bIns="108000" rtlCol="0" anchor="ctr" anchorCtr="1"/>
          <a:lstStyle/>
          <a:p>
            <a:pPr algn="ctr">
              <a:lnSpc>
                <a:spcPct val="12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rPr>
              <a:t>更新</a:t>
            </a:r>
            <a:endPar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4" name="圆角矩形 11"/>
          <p:cNvSpPr/>
          <p:nvPr/>
        </p:nvSpPr>
        <p:spPr>
          <a:xfrm>
            <a:off x="11159597" y="4644378"/>
            <a:ext cx="1124585" cy="281940"/>
          </a:xfrm>
          <a:prstGeom prst="roundRect">
            <a:avLst/>
          </a:prstGeom>
          <a:solidFill>
            <a:srgbClr val="FF0000"/>
          </a:solidFill>
        </p:spPr>
        <p:style>
          <a:lnRef idx="0">
            <a:srgbClr val="FFFFFF"/>
          </a:lnRef>
          <a:fillRef idx="2">
            <a:schemeClr val="accent5"/>
          </a:fillRef>
          <a:effectRef idx="0">
            <a:srgbClr val="FFFFFF"/>
          </a:effectRef>
          <a:fontRef idx="minor">
            <a:schemeClr val="lt1"/>
          </a:fontRef>
        </p:style>
        <p:txBody>
          <a:bodyPr wrap="square" lIns="108000" tIns="108000" rIns="108000" bIns="108000" rtlCol="0" anchor="ctr" anchorCtr="1"/>
          <a:lstStyle/>
          <a:p>
            <a:pPr algn="ctr">
              <a:lnSpc>
                <a:spcPct val="12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rPr>
              <a:t>更新</a:t>
            </a:r>
            <a:endPar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8" name="圆角矩形 11"/>
          <p:cNvSpPr/>
          <p:nvPr/>
        </p:nvSpPr>
        <p:spPr>
          <a:xfrm>
            <a:off x="9813877" y="5271131"/>
            <a:ext cx="1124585" cy="281940"/>
          </a:xfrm>
          <a:prstGeom prst="roundRect">
            <a:avLst/>
          </a:prstGeom>
          <a:solidFill>
            <a:srgbClr val="FF0000"/>
          </a:solidFill>
        </p:spPr>
        <p:style>
          <a:lnRef idx="0">
            <a:srgbClr val="FFFFFF"/>
          </a:lnRef>
          <a:fillRef idx="2">
            <a:schemeClr val="accent5"/>
          </a:fillRef>
          <a:effectRef idx="0">
            <a:srgbClr val="FFFFFF"/>
          </a:effectRef>
          <a:fontRef idx="minor">
            <a:schemeClr val="lt1"/>
          </a:fontRef>
        </p:style>
        <p:txBody>
          <a:bodyPr wrap="square" lIns="108000" tIns="108000" rIns="108000" bIns="108000" rtlCol="0" anchor="ctr" anchorCtr="1"/>
          <a:lstStyle/>
          <a:p>
            <a:pPr algn="ctr">
              <a:lnSpc>
                <a:spcPct val="12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rPr>
              <a:t>更新</a:t>
            </a:r>
            <a:endPar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32416" y="833914"/>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投保规则</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2"/>
            </p:custDataLst>
          </p:nvPr>
        </p:nvCxnSpPr>
        <p:spPr>
          <a:xfrm>
            <a:off x="242882" y="1335921"/>
            <a:ext cx="5561045"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9" name="表格 8"/>
          <p:cNvGraphicFramePr/>
          <p:nvPr>
            <p:custDataLst>
              <p:tags r:id="rId3"/>
            </p:custDataLst>
          </p:nvPr>
        </p:nvGraphicFramePr>
        <p:xfrm>
          <a:off x="517585" y="1441162"/>
          <a:ext cx="11248845" cy="5127570"/>
        </p:xfrm>
        <a:graphic>
          <a:graphicData uri="http://schemas.openxmlformats.org/drawingml/2006/table">
            <a:tbl>
              <a:tblPr firstCol="1">
                <a:tableStyleId>{092614BC-C3CC-4B57-88B5-A7131FBF505A}</a:tableStyleId>
              </a:tblPr>
              <a:tblGrid>
                <a:gridCol w="1758416"/>
                <a:gridCol w="9490429"/>
              </a:tblGrid>
              <a:tr h="1897261">
                <a:tc>
                  <a:txBody>
                    <a:bodyPr/>
                    <a:lstStyle/>
                    <a:p>
                      <a:pPr indent="0" algn="ctr">
                        <a:buNone/>
                      </a:pPr>
                      <a:r>
                        <a:rPr lang="zh-CN" altLang="en-US" sz="1600" dirty="0"/>
                        <a:t>风险保额的计算</a:t>
                      </a:r>
                      <a:endParaRPr lang="zh-CN" altLang="en-US" sz="1600" dirty="0"/>
                    </a:p>
                  </a:txBody>
                  <a:tcPr marL="68580" marR="68580" marT="0" marB="0" anchor="ctr"/>
                </a:tc>
                <a:tc>
                  <a:txBody>
                    <a:bodyPr/>
                    <a:lstStyle/>
                    <a:p>
                      <a:pPr marL="0" indent="0" algn="l">
                        <a:lnSpc>
                          <a:spcPct val="150000"/>
                        </a:lnSpc>
                        <a:buFont typeface="Arial" panose="020B0604020202020204" pitchFamily="34" charset="0"/>
                        <a:buNone/>
                      </a:pPr>
                      <a:endParaRPr lang="en-US" altLang="en-US" sz="1400" dirty="0"/>
                    </a:p>
                  </a:txBody>
                  <a:tcPr marL="68580" marR="68580" marT="0" marB="0" anchor="ctr"/>
                </a:tc>
              </a:tr>
              <a:tr h="2113471">
                <a:tc>
                  <a:txBody>
                    <a:bodyPr/>
                    <a:lstStyle/>
                    <a:p>
                      <a:pPr indent="0" algn="ctr">
                        <a:buNone/>
                      </a:pPr>
                      <a:r>
                        <a:rPr lang="zh-CN" altLang="en-US" sz="1600" dirty="0"/>
                        <a:t>累计保额上限</a:t>
                      </a:r>
                      <a:endParaRPr lang="zh-CN" altLang="en-US" sz="1600" dirty="0"/>
                    </a:p>
                  </a:txBody>
                  <a:tcPr marL="68580" marR="68580" marT="0" marB="0" anchor="ctr"/>
                </a:tc>
                <a:tc>
                  <a:txBody>
                    <a:bodyPr/>
                    <a:lstStyle/>
                    <a:p>
                      <a:pPr marL="171450" indent="-171450" algn="l">
                        <a:lnSpc>
                          <a:spcPct val="150000"/>
                        </a:lnSpc>
                        <a:buFont typeface="Arial" panose="020B0604020202020204" pitchFamily="34" charset="0"/>
                        <a:buChar char="•"/>
                      </a:pPr>
                      <a:endParaRPr lang="en-US" altLang="en-US" sz="1400" dirty="0"/>
                    </a:p>
                    <a:p>
                      <a:pPr marL="171450" indent="-171450" algn="l">
                        <a:lnSpc>
                          <a:spcPct val="150000"/>
                        </a:lnSpc>
                        <a:buFont typeface="Arial" panose="020B0604020202020204" pitchFamily="34" charset="0"/>
                        <a:buChar char="•"/>
                      </a:pPr>
                      <a:endParaRPr lang="en-US" altLang="en-US" sz="1400" dirty="0"/>
                    </a:p>
                    <a:p>
                      <a:pPr marL="171450" indent="-171450" algn="l">
                        <a:lnSpc>
                          <a:spcPct val="150000"/>
                        </a:lnSpc>
                        <a:buFont typeface="Arial" panose="020B0604020202020204" pitchFamily="34" charset="0"/>
                        <a:buChar char="•"/>
                      </a:pPr>
                      <a:endParaRPr lang="en-US" altLang="en-US" sz="1400" dirty="0"/>
                    </a:p>
                    <a:p>
                      <a:pPr marL="0" indent="0" algn="l">
                        <a:lnSpc>
                          <a:spcPct val="150000"/>
                        </a:lnSpc>
                        <a:buFont typeface="Arial" panose="020B0604020202020204" pitchFamily="34" charset="0"/>
                        <a:buNone/>
                      </a:pPr>
                      <a:endParaRPr lang="en-US" altLang="en-US" sz="1400" dirty="0"/>
                    </a:p>
                  </a:txBody>
                  <a:tcPr marL="68580" marR="68580" marT="0" marB="0" anchor="ctr"/>
                </a:tc>
              </a:tr>
              <a:tr h="741872">
                <a:tc>
                  <a:txBody>
                    <a:bodyPr/>
                    <a:lstStyle/>
                    <a:p>
                      <a:pPr indent="0" algn="ctr">
                        <a:buNone/>
                      </a:pPr>
                      <a:r>
                        <a:rPr lang="zh-CN" altLang="en-US" sz="1600" dirty="0"/>
                        <a:t>被保险人</a:t>
                      </a:r>
                      <a:endParaRPr lang="en-US" altLang="zh-CN" sz="1600" dirty="0"/>
                    </a:p>
                    <a:p>
                      <a:pPr indent="0" algn="ctr">
                        <a:buNone/>
                      </a:pPr>
                      <a:r>
                        <a:rPr lang="zh-CN" altLang="en-US" sz="1600" dirty="0"/>
                        <a:t>身故保额确认</a:t>
                      </a:r>
                      <a:endParaRPr lang="zh-CN" altLang="en-US" sz="1600" dirty="0"/>
                    </a:p>
                  </a:txBody>
                  <a:tcPr marL="68580" marR="68580" marT="0" marB="0" anchor="ctr"/>
                </a:tc>
                <a:tc>
                  <a:txBody>
                    <a:bodyPr/>
                    <a:lstStyle/>
                    <a:p>
                      <a:pPr marL="0" indent="0" algn="l">
                        <a:lnSpc>
                          <a:spcPct val="150000"/>
                        </a:lnSpc>
                        <a:buFont typeface="Arial" panose="020B0604020202020204" pitchFamily="34" charset="0"/>
                        <a:buNone/>
                      </a:pPr>
                      <a:r>
                        <a:rPr lang="zh-CN" altLang="en-US" sz="1400" dirty="0"/>
                        <a:t>如投保身故或全残保险金责任，需经被保险人本人同意并认可身故保险金额，未成年被保险人由其监护人代为认可。</a:t>
                      </a:r>
                      <a:endParaRPr lang="zh-CN" altLang="en-US" sz="1400" dirty="0"/>
                    </a:p>
                  </a:txBody>
                  <a:tcPr marL="68580" marR="68580" marT="0" marB="0" anchor="ctr"/>
                </a:tc>
              </a:tr>
              <a:tr h="374966">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1600" kern="1200" dirty="0"/>
                        <a:t>本产品重疾投保基本保额为</a:t>
                      </a:r>
                      <a:r>
                        <a:rPr lang="en-US" altLang="zh-CN" sz="1600" kern="1200" dirty="0"/>
                        <a:t>10</a:t>
                      </a:r>
                      <a:r>
                        <a:rPr lang="zh-CN" altLang="en-US" sz="1600" kern="1200" dirty="0"/>
                        <a:t>万、</a:t>
                      </a:r>
                      <a:r>
                        <a:rPr lang="en-US" altLang="zh-CN" sz="1600" kern="1200" dirty="0"/>
                        <a:t>15</a:t>
                      </a:r>
                      <a:r>
                        <a:rPr lang="zh-CN" altLang="en-US" sz="1600" kern="1200" dirty="0"/>
                        <a:t>万、</a:t>
                      </a:r>
                      <a:r>
                        <a:rPr lang="en-US" altLang="zh-CN" sz="1600" kern="1200" dirty="0"/>
                        <a:t>20</a:t>
                      </a:r>
                      <a:r>
                        <a:rPr lang="zh-CN" altLang="zh-CN" sz="1600" kern="1200" dirty="0"/>
                        <a:t>万</a:t>
                      </a:r>
                      <a:endParaRPr lang="zh-CN" altLang="zh-CN" sz="1600" kern="1200" dirty="0"/>
                    </a:p>
                  </a:txBody>
                  <a:tcPr marL="68580" marR="68580" marT="0" marB="0" anchor="ctr"/>
                </a:tc>
                <a:tc hMerge="1">
                  <a:tcPr marL="68580" marR="68580" marT="0" marB="0" anchor="ctr"/>
                </a:tc>
              </a:tr>
            </a:tbl>
          </a:graphicData>
        </a:graphic>
      </p:graphicFrame>
      <p:sp>
        <p:nvSpPr>
          <p:cNvPr id="12" name="文本框 11"/>
          <p:cNvSpPr txBox="1"/>
          <p:nvPr/>
        </p:nvSpPr>
        <p:spPr>
          <a:xfrm>
            <a:off x="2477909" y="3387577"/>
            <a:ext cx="7358382" cy="629920"/>
          </a:xfrm>
          <a:prstGeom prst="rect">
            <a:avLst/>
          </a:prstGeom>
        </p:spPr>
        <p:txBody>
          <a:bodyPr wrap="square">
            <a:spAutoFit/>
          </a:bodyPr>
          <a:lstStyle/>
          <a:p>
            <a:pPr marL="285750" indent="-285750" algn="just" defTabSz="266700">
              <a:lnSpc>
                <a:spcPct val="125000"/>
              </a:lnSpc>
              <a:spcBef>
                <a:spcPct val="0"/>
              </a:spcBef>
              <a:spcAft>
                <a:spcPct val="0"/>
              </a:spcAft>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单个被保险人投保的含有身故责任的保单，累计身故责任风险保额</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不超过100万元</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defTabSz="266700">
              <a:lnSpc>
                <a:spcPct val="125000"/>
              </a:lnSpc>
              <a:spcBef>
                <a:spcPct val="0"/>
              </a:spcBef>
              <a:spcAft>
                <a:spcPct val="0"/>
              </a:spcAft>
              <a:buFont typeface="Arial" panose="020B0604020202020204" pitchFamily="34" charset="0"/>
              <a:buChar char="•"/>
            </a:pPr>
            <a:r>
              <a:rPr lang="zh-CN" altLang="en-US" sz="1400" b="0" dirty="0">
                <a:latin typeface="微软雅黑" panose="020B0503020204020204" pitchFamily="34" charset="-122"/>
                <a:ea typeface="微软雅黑" panose="020B0503020204020204" pitchFamily="34" charset="-122"/>
                <a:cs typeface="微软雅黑" panose="020B0503020204020204" pitchFamily="34" charset="-122"/>
              </a:rPr>
              <a:t>所有重疾类产品保单的重疾累计保额不能超过下表中对应年龄的金额。</a:t>
            </a:r>
            <a:endParaRPr lang="zh-CN" altLang="en-US" sz="1400" b="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3" name="表格 12"/>
          <p:cNvGraphicFramePr/>
          <p:nvPr>
            <p:custDataLst>
              <p:tags r:id="rId4"/>
            </p:custDataLst>
          </p:nvPr>
        </p:nvGraphicFramePr>
        <p:xfrm>
          <a:off x="2487295" y="4052570"/>
          <a:ext cx="7823835" cy="916305"/>
        </p:xfrm>
        <a:graphic>
          <a:graphicData uri="http://schemas.openxmlformats.org/drawingml/2006/table">
            <a:tbl>
              <a:tblPr firstRow="1">
                <a:tableStyleId>{01412225-73C5-4917-9565-8A50684E143D}</a:tableStyleId>
              </a:tblPr>
              <a:tblGrid>
                <a:gridCol w="2496185"/>
                <a:gridCol w="1031240"/>
                <a:gridCol w="1116965"/>
                <a:gridCol w="1056640"/>
                <a:gridCol w="1029970"/>
                <a:gridCol w="1092835"/>
              </a:tblGrid>
              <a:tr h="367665">
                <a:tc>
                  <a:txBody>
                    <a:bodyPr/>
                    <a:lstStyle/>
                    <a:p>
                      <a:pPr marL="0" indent="0" algn="ctr">
                        <a:spcBef>
                          <a:spcPct val="0"/>
                        </a:spcBef>
                        <a:spcAft>
                          <a:spcPct val="0"/>
                        </a:spcAft>
                      </a:pPr>
                      <a:r>
                        <a:rPr lang="zh-CN" sz="1200" dirty="0">
                          <a:latin typeface="微软雅黑" panose="020B0503020204020204" pitchFamily="34" charset="-122"/>
                          <a:ea typeface="微软雅黑" panose="020B0503020204020204" pitchFamily="34" charset="-122"/>
                        </a:rPr>
                        <a:t>投保年龄（周岁）</a:t>
                      </a:r>
                      <a:endParaRPr lang="zh-CN" sz="12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000" kern="100" dirty="0">
                          <a:effectLst/>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rPr>
                        <a:t>天</a:t>
                      </a:r>
                      <a:r>
                        <a:rPr lang="en-US" sz="1000" kern="100" dirty="0">
                          <a:effectLst/>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rPr>
                        <a:t>周岁</a:t>
                      </a:r>
                      <a:endPar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000" kern="100" dirty="0">
                          <a:effectLst/>
                          <a:latin typeface="微软雅黑" panose="020B0503020204020204" pitchFamily="34" charset="-122"/>
                          <a:ea typeface="微软雅黑" panose="020B0503020204020204" pitchFamily="34" charset="-122"/>
                        </a:rPr>
                        <a:t>6</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r>
                        <a:rPr lang="en-US" sz="1000" kern="100" dirty="0">
                          <a:effectLst/>
                          <a:latin typeface="微软雅黑" panose="020B0503020204020204" pitchFamily="34" charset="-122"/>
                          <a:ea typeface="微软雅黑" panose="020B0503020204020204" pitchFamily="34" charset="-122"/>
                        </a:rPr>
                        <a:t>-40</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endParaRPr lang="en-US" altLang="en-US"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000" kern="100" dirty="0">
                          <a:effectLst/>
                          <a:latin typeface="微软雅黑" panose="020B0503020204020204" pitchFamily="34" charset="-122"/>
                          <a:ea typeface="微软雅黑" panose="020B0503020204020204" pitchFamily="34" charset="-122"/>
                        </a:rPr>
                        <a:t>41</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r>
                        <a:rPr lang="en-US" sz="1000" kern="100" dirty="0">
                          <a:effectLst/>
                          <a:latin typeface="微软雅黑" panose="020B0503020204020204" pitchFamily="34" charset="-122"/>
                          <a:ea typeface="微软雅黑" panose="020B0503020204020204" pitchFamily="34" charset="-122"/>
                        </a:rPr>
                        <a:t>-45</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endParaRPr lang="en-US" altLang="en-US"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000" kern="100" dirty="0">
                          <a:effectLst/>
                          <a:latin typeface="微软雅黑" panose="020B0503020204020204" pitchFamily="34" charset="-122"/>
                          <a:ea typeface="微软雅黑" panose="020B0503020204020204" pitchFamily="34" charset="-122"/>
                        </a:rPr>
                        <a:t>46</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r>
                        <a:rPr lang="en-US" sz="1000" kern="100" dirty="0">
                          <a:effectLst/>
                          <a:latin typeface="微软雅黑" panose="020B0503020204020204" pitchFamily="34" charset="-122"/>
                          <a:ea typeface="微软雅黑" panose="020B0503020204020204" pitchFamily="34" charset="-122"/>
                        </a:rPr>
                        <a:t>-50</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endParaRPr lang="en-US" altLang="en-US" sz="1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000" kern="100" dirty="0">
                          <a:effectLst/>
                          <a:latin typeface="微软雅黑" panose="020B0503020204020204" pitchFamily="34" charset="-122"/>
                          <a:ea typeface="微软雅黑" panose="020B0503020204020204" pitchFamily="34" charset="-122"/>
                        </a:rPr>
                        <a:t>51</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r>
                        <a:rPr lang="en-US" sz="1000" kern="100" dirty="0">
                          <a:effectLst/>
                          <a:latin typeface="微软雅黑" panose="020B0503020204020204" pitchFamily="34" charset="-122"/>
                          <a:ea typeface="微软雅黑" panose="020B0503020204020204" pitchFamily="34" charset="-122"/>
                        </a:rPr>
                        <a:t>-55</a:t>
                      </a:r>
                      <a:r>
                        <a:rPr lang="zh-CN" altLang="en-US" sz="1000" kern="100" dirty="0">
                          <a:effectLst/>
                          <a:latin typeface="微软雅黑" panose="020B0503020204020204" pitchFamily="34" charset="-122"/>
                          <a:ea typeface="微软雅黑" panose="020B0503020204020204" pitchFamily="34" charset="-122"/>
                          <a:cs typeface="微软雅黑" panose="020B0503020204020204" pitchFamily="34" charset="-122"/>
                          <a:sym typeface="+mn-ea"/>
                        </a:rPr>
                        <a:t>周岁</a:t>
                      </a:r>
                      <a:endParaRPr lang="en-US" altLang="en-US" sz="1000" kern="100" dirty="0">
                        <a:effectLst/>
                        <a:latin typeface="微软雅黑" panose="020B0503020204020204" pitchFamily="34" charset="-122"/>
                        <a:ea typeface="微软雅黑" panose="020B0503020204020204" pitchFamily="34" charset="-122"/>
                      </a:endParaRPr>
                    </a:p>
                  </a:txBody>
                  <a:tcPr marL="68580" marR="68580" marT="0" marB="0" anchor="ctr"/>
                </a:tc>
              </a:tr>
              <a:tr h="274320">
                <a:tc>
                  <a:txBody>
                    <a:bodyPr/>
                    <a:lstStyle/>
                    <a:p>
                      <a:pPr marL="63500" indent="0" algn="ctr">
                        <a:spcBef>
                          <a:spcPct val="0"/>
                        </a:spcBef>
                        <a:spcAft>
                          <a:spcPct val="0"/>
                        </a:spcAft>
                      </a:pPr>
                      <a:r>
                        <a:rPr lang="zh-CN" sz="1200" dirty="0">
                          <a:latin typeface="微软雅黑" panose="020B0503020204020204" pitchFamily="34" charset="-122"/>
                          <a:ea typeface="微软雅黑" panose="020B0503020204020204" pitchFamily="34" charset="-122"/>
                        </a:rPr>
                        <a:t>累计重疾基本保额</a:t>
                      </a:r>
                      <a:r>
                        <a:rPr lang="zh-CN" altLang="en-US" sz="1200" dirty="0">
                          <a:latin typeface="微软雅黑" panose="020B0503020204020204" pitchFamily="34" charset="-122"/>
                          <a:ea typeface="微软雅黑" panose="020B0503020204020204" pitchFamily="34" charset="-122"/>
                        </a:rPr>
                        <a:t>（万元）</a:t>
                      </a:r>
                      <a:endParaRPr lang="zh-CN" altLang="en-US" sz="12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30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a:effectLst/>
                          <a:latin typeface="微软雅黑" panose="020B0503020204020204" pitchFamily="34" charset="-122"/>
                          <a:ea typeface="微软雅黑" panose="020B0503020204020204" pitchFamily="34" charset="-122"/>
                        </a:rPr>
                        <a:t>50</a:t>
                      </a:r>
                      <a:endParaRPr lang="en-US" altLang="en-US" sz="12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40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30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20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r>
              <a:tr h="274320">
                <a:tc>
                  <a:txBody>
                    <a:bodyPr/>
                    <a:lstStyle/>
                    <a:p>
                      <a:pPr marL="63500" indent="0" algn="ctr">
                        <a:spcBef>
                          <a:spcPct val="0"/>
                        </a:spcBef>
                        <a:spcAft>
                          <a:spcPct val="0"/>
                        </a:spcAft>
                      </a:pPr>
                      <a:r>
                        <a:rPr lang="zh-CN" sz="1200" dirty="0">
                          <a:latin typeface="微软雅黑" panose="020B0503020204020204" pitchFamily="34" charset="-122"/>
                          <a:ea typeface="微软雅黑" panose="020B0503020204020204" pitchFamily="34" charset="-122"/>
                        </a:rPr>
                        <a:t>累计重疾风险保额</a:t>
                      </a:r>
                      <a:r>
                        <a:rPr lang="zh-CN" altLang="en-US" sz="1200" dirty="0">
                          <a:latin typeface="微软雅黑" panose="020B0503020204020204" pitchFamily="34" charset="-122"/>
                          <a:ea typeface="微软雅黑" panose="020B0503020204020204" pitchFamily="34" charset="-122"/>
                        </a:rPr>
                        <a:t>（万元）</a:t>
                      </a:r>
                      <a:endParaRPr lang="zh-CN" altLang="en-US" sz="1200" dirty="0">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a:effectLst/>
                          <a:latin typeface="微软雅黑" panose="020B0503020204020204" pitchFamily="34" charset="-122"/>
                          <a:ea typeface="微软雅黑" panose="020B0503020204020204" pitchFamily="34" charset="-122"/>
                        </a:rPr>
                        <a:t>60</a:t>
                      </a:r>
                      <a:endParaRPr lang="en-US" altLang="en-US" sz="12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a:effectLst/>
                          <a:latin typeface="微软雅黑" panose="020B0503020204020204" pitchFamily="34" charset="-122"/>
                          <a:ea typeface="微软雅黑" panose="020B0503020204020204" pitchFamily="34" charset="-122"/>
                        </a:rPr>
                        <a:t>100</a:t>
                      </a:r>
                      <a:endParaRPr lang="en-US" altLang="en-US" sz="12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80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60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algn="ctr" defTabSz="914400" rtl="0" eaLnBrk="1" latinLnBrk="0" hangingPunct="1">
                        <a:lnSpc>
                          <a:spcPct val="150000"/>
                        </a:lnSpc>
                        <a:buNone/>
                      </a:pPr>
                      <a:r>
                        <a:rPr lang="en-US" sz="1200" kern="100" dirty="0">
                          <a:effectLst/>
                          <a:latin typeface="微软雅黑" panose="020B0503020204020204" pitchFamily="34" charset="-122"/>
                          <a:ea typeface="微软雅黑" panose="020B0503020204020204" pitchFamily="34" charset="-122"/>
                        </a:rPr>
                        <a:t>40</a:t>
                      </a:r>
                      <a:endParaRPr lang="en-US" altLang="en-US" sz="1200" kern="100" dirty="0">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graphicFrame>
        <p:nvGraphicFramePr>
          <p:cNvPr id="5" name="表格 4"/>
          <p:cNvGraphicFramePr/>
          <p:nvPr>
            <p:custDataLst>
              <p:tags r:id="rId5"/>
            </p:custDataLst>
          </p:nvPr>
        </p:nvGraphicFramePr>
        <p:xfrm>
          <a:off x="8120390" y="1478388"/>
          <a:ext cx="3283156" cy="1816100"/>
        </p:xfrm>
        <a:graphic>
          <a:graphicData uri="http://schemas.openxmlformats.org/drawingml/2006/table">
            <a:tbl>
              <a:tblPr firstRow="1">
                <a:tableStyleId>{91A6B820-4733-4747-BC3C-4530589EB382}</a:tableStyleId>
              </a:tblPr>
              <a:tblGrid>
                <a:gridCol w="1837902"/>
                <a:gridCol w="1445254"/>
              </a:tblGrid>
              <a:tr h="280670">
                <a:tc>
                  <a:txBody>
                    <a:bodyPr/>
                    <a:lstStyle/>
                    <a:p>
                      <a:pPr marL="0" indent="267970" algn="ctr">
                        <a:spcBef>
                          <a:spcPct val="0"/>
                        </a:spcBef>
                        <a:spcAft>
                          <a:spcPct val="0"/>
                        </a:spcAft>
                      </a:pPr>
                      <a:r>
                        <a:rPr lang="zh-CN" sz="1200" dirty="0"/>
                        <a:t>保险责任</a:t>
                      </a:r>
                      <a:endParaRPr lang="zh-CN" sz="1200" dirty="0"/>
                    </a:p>
                  </a:txBody>
                  <a:tcPr marL="68580" marR="68580" marT="0" marB="0" anchor="ctr"/>
                </a:tc>
                <a:tc>
                  <a:txBody>
                    <a:bodyPr/>
                    <a:lstStyle/>
                    <a:p>
                      <a:pPr marL="0" indent="0" algn="ctr">
                        <a:spcBef>
                          <a:spcPct val="0"/>
                        </a:spcBef>
                        <a:spcAft>
                          <a:spcPct val="0"/>
                        </a:spcAft>
                      </a:pPr>
                      <a:r>
                        <a:rPr lang="zh-CN" altLang="en-US" sz="1200" dirty="0"/>
                        <a:t>重疾风险系数</a:t>
                      </a:r>
                      <a:endParaRPr lang="zh-CN" altLang="en-US" sz="1200" dirty="0"/>
                    </a:p>
                  </a:txBody>
                  <a:tcPr marL="68580" marR="68580" marT="0" marB="0" anchor="ctr"/>
                </a:tc>
              </a:tr>
              <a:tr h="255905">
                <a:tc>
                  <a:txBody>
                    <a:bodyPr/>
                    <a:lstStyle/>
                    <a:p>
                      <a:pPr marL="0" indent="266700" algn="ctr" fontAlgn="ctr">
                        <a:spcBef>
                          <a:spcPct val="0"/>
                        </a:spcBef>
                        <a:spcAft>
                          <a:spcPct val="0"/>
                        </a:spcAft>
                      </a:pPr>
                      <a:r>
                        <a:rPr lang="zh-CN" sz="1200" dirty="0"/>
                        <a:t>必选责任</a:t>
                      </a:r>
                      <a:endParaRPr lang="zh-CN" sz="1200" dirty="0"/>
                    </a:p>
                  </a:txBody>
                  <a:tcPr marL="68580" marR="68580" marT="0" marB="0" anchor="ctr"/>
                </a:tc>
                <a:tc>
                  <a:txBody>
                    <a:bodyPr/>
                    <a:lstStyle/>
                    <a:p>
                      <a:pPr marL="0" indent="0" algn="ctr" fontAlgn="ctr">
                        <a:spcBef>
                          <a:spcPct val="0"/>
                        </a:spcBef>
                        <a:spcAft>
                          <a:spcPct val="0"/>
                        </a:spcAft>
                      </a:pPr>
                      <a:r>
                        <a:rPr lang="en-US" altLang="zh-CN" sz="1200" kern="1200" dirty="0"/>
                        <a:t>0.3</a:t>
                      </a:r>
                      <a:endParaRPr lang="en-US" altLang="zh-CN" sz="1200" kern="1200" dirty="0"/>
                    </a:p>
                  </a:txBody>
                  <a:tcPr marL="68580" marR="68580" marT="0" marB="0" anchor="ctr"/>
                </a:tc>
              </a:tr>
              <a:tr h="255905">
                <a:tc>
                  <a:txBody>
                    <a:bodyPr/>
                    <a:lstStyle/>
                    <a:p>
                      <a:pPr marL="0" indent="266700" algn="ctr" fontAlgn="ctr">
                        <a:spcBef>
                          <a:spcPct val="0"/>
                        </a:spcBef>
                        <a:spcAft>
                          <a:spcPct val="0"/>
                        </a:spcAft>
                      </a:pPr>
                      <a:r>
                        <a:rPr lang="zh-CN" altLang="en-US" sz="1200" dirty="0"/>
                        <a:t>轻度疾病保险金</a:t>
                      </a:r>
                      <a:endParaRPr lang="zh-CN" altLang="en-US" sz="1200" dirty="0"/>
                    </a:p>
                  </a:txBody>
                  <a:tcPr marL="68580" marR="68580" marT="0" marB="0" anchor="ctr"/>
                </a:tc>
                <a:tc>
                  <a:txBody>
                    <a:bodyPr/>
                    <a:lstStyle/>
                    <a:p>
                      <a:pPr marL="0" indent="0" algn="ctr" fontAlgn="ctr">
                        <a:spcBef>
                          <a:spcPct val="0"/>
                        </a:spcBef>
                        <a:spcAft>
                          <a:spcPct val="0"/>
                        </a:spcAft>
                      </a:pPr>
                      <a:r>
                        <a:rPr lang="en-US" altLang="zh-CN" sz="1200" kern="1200" dirty="0"/>
                        <a:t>0.1</a:t>
                      </a:r>
                      <a:endParaRPr lang="en-US" altLang="zh-CN" sz="1200" kern="1200" dirty="0"/>
                    </a:p>
                  </a:txBody>
                  <a:tcPr marL="68580" marR="68580" marT="0" marB="0" anchor="ctr"/>
                </a:tc>
              </a:tr>
              <a:tr h="255905">
                <a:tc>
                  <a:txBody>
                    <a:bodyPr/>
                    <a:lstStyle/>
                    <a:p>
                      <a:pPr marL="0" indent="266700" algn="ctr" fontAlgn="ctr">
                        <a:spcBef>
                          <a:spcPct val="0"/>
                        </a:spcBef>
                        <a:spcAft>
                          <a:spcPct val="0"/>
                        </a:spcAft>
                      </a:pPr>
                      <a:r>
                        <a:rPr lang="zh-CN" altLang="en-US" sz="1200" dirty="0"/>
                        <a:t>中度疾病保险金</a:t>
                      </a:r>
                      <a:endParaRPr lang="zh-CN" altLang="en-US" sz="1200" dirty="0"/>
                    </a:p>
                  </a:txBody>
                  <a:tcPr marL="68580" marR="68580" marT="0" marB="0" anchor="ctr"/>
                </a:tc>
                <a:tc>
                  <a:txBody>
                    <a:bodyPr/>
                    <a:lstStyle/>
                    <a:p>
                      <a:pPr marL="0" indent="0" algn="ctr" fontAlgn="ctr">
                        <a:spcBef>
                          <a:spcPct val="0"/>
                        </a:spcBef>
                        <a:spcAft>
                          <a:spcPct val="0"/>
                        </a:spcAft>
                      </a:pPr>
                      <a:r>
                        <a:rPr lang="en-US" altLang="zh-CN" sz="1200" kern="1200" dirty="0"/>
                        <a:t>0.1</a:t>
                      </a:r>
                      <a:endParaRPr lang="en-US" altLang="zh-CN" sz="1200" kern="1200" dirty="0"/>
                    </a:p>
                  </a:txBody>
                  <a:tcPr marL="68580" marR="68580" marT="0" marB="0" anchor="ctr"/>
                </a:tc>
              </a:tr>
              <a:tr h="255905">
                <a:tc>
                  <a:txBody>
                    <a:bodyPr/>
                    <a:lstStyle/>
                    <a:p>
                      <a:pPr marL="0" indent="266700" algn="ctr" fontAlgn="ctr">
                        <a:spcBef>
                          <a:spcPct val="0"/>
                        </a:spcBef>
                        <a:spcAft>
                          <a:spcPct val="0"/>
                        </a:spcAft>
                      </a:pPr>
                      <a:r>
                        <a:rPr lang="zh-CN" altLang="en-US" sz="1200" dirty="0"/>
                        <a:t>身故或全残保险金</a:t>
                      </a:r>
                      <a:endParaRPr lang="zh-CN" altLang="en-US" sz="1200" dirty="0"/>
                    </a:p>
                  </a:txBody>
                  <a:tcPr marL="68580" marR="68580" marT="0" marB="0" anchor="ctr"/>
                </a:tc>
                <a:tc>
                  <a:txBody>
                    <a:bodyPr/>
                    <a:lstStyle/>
                    <a:p>
                      <a:pPr marL="0" indent="0" algn="ctr" fontAlgn="ctr">
                        <a:spcBef>
                          <a:spcPct val="0"/>
                        </a:spcBef>
                        <a:spcAft>
                          <a:spcPct val="0"/>
                        </a:spcAft>
                      </a:pPr>
                      <a:r>
                        <a:rPr lang="en-US" altLang="zh-CN" sz="1200" kern="1200" dirty="0"/>
                        <a:t>0</a:t>
                      </a:r>
                      <a:endParaRPr lang="en-US" altLang="zh-CN" sz="1200" kern="1200" dirty="0"/>
                    </a:p>
                  </a:txBody>
                  <a:tcPr marL="68580" marR="68580" marT="0" marB="0" anchor="ctr"/>
                </a:tc>
              </a:tr>
              <a:tr h="255905">
                <a:tc>
                  <a:txBody>
                    <a:bodyPr/>
                    <a:lstStyle/>
                    <a:p>
                      <a:pPr marL="0" indent="266700" algn="ctr" fontAlgn="ctr">
                        <a:spcBef>
                          <a:spcPct val="0"/>
                        </a:spcBef>
                        <a:spcAft>
                          <a:spcPct val="0"/>
                        </a:spcAft>
                      </a:pPr>
                      <a:r>
                        <a:rPr lang="zh-CN" altLang="en-US" sz="1200" dirty="0"/>
                        <a:t>轻度疾病豁免保险费</a:t>
                      </a:r>
                      <a:endParaRPr lang="zh-CN" altLang="en-US" sz="1200" dirty="0"/>
                    </a:p>
                  </a:txBody>
                  <a:tcPr marL="68580" marR="68580" marT="0" marB="0" anchor="ctr"/>
                </a:tc>
                <a:tc>
                  <a:txBody>
                    <a:bodyPr/>
                    <a:lstStyle/>
                    <a:p>
                      <a:pPr marL="0" indent="0" algn="ctr" fontAlgn="ctr">
                        <a:spcBef>
                          <a:spcPct val="0"/>
                        </a:spcBef>
                        <a:spcAft>
                          <a:spcPct val="0"/>
                        </a:spcAft>
                      </a:pPr>
                      <a:r>
                        <a:rPr lang="en-US" altLang="zh-CN" sz="1200" kern="1200" dirty="0"/>
                        <a:t>0</a:t>
                      </a:r>
                      <a:endParaRPr lang="en-US" altLang="zh-CN" sz="1200" kern="1200" dirty="0"/>
                    </a:p>
                  </a:txBody>
                  <a:tcPr marL="68580" marR="68580" marT="0" marB="0" anchor="ctr"/>
                </a:tc>
              </a:tr>
              <a:tr h="255905">
                <a:tc>
                  <a:txBody>
                    <a:bodyPr/>
                    <a:lstStyle/>
                    <a:p>
                      <a:pPr marL="0" indent="266700" algn="ctr" fontAlgn="ctr">
                        <a:spcBef>
                          <a:spcPct val="0"/>
                        </a:spcBef>
                        <a:spcAft>
                          <a:spcPct val="0"/>
                        </a:spcAft>
                      </a:pPr>
                      <a:r>
                        <a:rPr lang="zh-CN" altLang="en-US" sz="1200" dirty="0"/>
                        <a:t>中度疾病豁免保险费</a:t>
                      </a:r>
                      <a:endParaRPr lang="zh-CN" altLang="en-US" sz="1200" dirty="0"/>
                    </a:p>
                  </a:txBody>
                  <a:tcPr marL="68580" marR="68580" marT="0" marB="0" anchor="ctr"/>
                </a:tc>
                <a:tc>
                  <a:txBody>
                    <a:bodyPr/>
                    <a:lstStyle/>
                    <a:p>
                      <a:pPr marL="0" indent="0" algn="ctr" fontAlgn="ctr">
                        <a:spcBef>
                          <a:spcPct val="0"/>
                        </a:spcBef>
                        <a:spcAft>
                          <a:spcPct val="0"/>
                        </a:spcAft>
                      </a:pPr>
                      <a:r>
                        <a:rPr lang="en-US" altLang="zh-CN" sz="1200" kern="1200" dirty="0"/>
                        <a:t>0</a:t>
                      </a:r>
                      <a:endParaRPr lang="en-US" altLang="zh-CN" sz="1200" kern="1200" dirty="0"/>
                    </a:p>
                  </a:txBody>
                  <a:tcPr marL="68580" marR="68580" marT="0" marB="0" anchor="ctr"/>
                </a:tc>
              </a:tr>
            </a:tbl>
          </a:graphicData>
        </a:graphic>
      </p:graphicFrame>
      <p:sp>
        <p:nvSpPr>
          <p:cNvPr id="3" name="文本框 2"/>
          <p:cNvSpPr txBox="1"/>
          <p:nvPr/>
        </p:nvSpPr>
        <p:spPr>
          <a:xfrm>
            <a:off x="2477909" y="1539251"/>
            <a:ext cx="5234661" cy="167007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如投保身故或全残保险金责任，则按照</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倍基本保险金额计入成年人累计身故风险保额，不计入未成年人身故风险保额。如未投保该责任，则不计入身故风险保额。</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重疾风险保额累计重疾风险保额依据投保责任确定风险系数，如右表：</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592073" y="5062304"/>
            <a:ext cx="6810717" cy="377411"/>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注：累计保额包括既往有效、失效状态及本次投保的所有重疾产品保单的保额。</a:t>
            </a:r>
            <a:endParaRPr lang="en-US" altLang="en-US" sz="1400"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24"/>
          <p:cNvSpPr/>
          <p:nvPr/>
        </p:nvSpPr>
        <p:spPr>
          <a:xfrm>
            <a:off x="513080" y="1851025"/>
            <a:ext cx="5130165" cy="418274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6" name="文本框 5"/>
          <p:cNvSpPr txBox="1"/>
          <p:nvPr>
            <p:custDataLst>
              <p:tags r:id="rId1"/>
            </p:custDataLst>
          </p:nvPr>
        </p:nvSpPr>
        <p:spPr>
          <a:xfrm>
            <a:off x="232416" y="833914"/>
            <a:ext cx="1765717"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核保规则</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2"/>
            </p:custDataLst>
          </p:nvPr>
        </p:nvCxnSpPr>
        <p:spPr>
          <a:xfrm>
            <a:off x="242882" y="1335921"/>
            <a:ext cx="5561045"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aphicFrame>
        <p:nvGraphicFramePr>
          <p:cNvPr id="4" name="表格 3"/>
          <p:cNvGraphicFramePr/>
          <p:nvPr>
            <p:custDataLst>
              <p:tags r:id="rId3"/>
            </p:custDataLst>
          </p:nvPr>
        </p:nvGraphicFramePr>
        <p:xfrm>
          <a:off x="6573037" y="1930226"/>
          <a:ext cx="5023722" cy="4180840"/>
        </p:xfrm>
        <a:graphic>
          <a:graphicData uri="http://schemas.openxmlformats.org/drawingml/2006/table">
            <a:tbl>
              <a:tblPr firstRow="1" bandRow="1">
                <a:tableStyleId>{F1A97ED2-8DD0-453E-8E59-50D525C66EB7}</a:tableStyleId>
              </a:tblPr>
              <a:tblGrid>
                <a:gridCol w="1064198"/>
                <a:gridCol w="2415396"/>
                <a:gridCol w="1544128"/>
              </a:tblGrid>
              <a:tr h="690245">
                <a:tc>
                  <a:txBody>
                    <a:bodyPr/>
                    <a:lstStyle/>
                    <a:p>
                      <a:pPr marL="62230" indent="0" algn="ctr" fontAlgn="b">
                        <a:lnSpc>
                          <a:spcPct val="150000"/>
                        </a:lnSpc>
                        <a:spcBef>
                          <a:spcPct val="0"/>
                        </a:spcBef>
                        <a:spcAft>
                          <a:spcPct val="0"/>
                        </a:spcAft>
                      </a:pPr>
                      <a:r>
                        <a:rPr lang="zh-CN" sz="1400" dirty="0"/>
                        <a:t>保全编码</a:t>
                      </a:r>
                      <a:endParaRPr lang="zh-CN" sz="1400" dirty="0"/>
                    </a:p>
                  </a:txBody>
                  <a:tcPr marL="68580" marR="68580" marT="0" marB="0" anchor="ctr"/>
                </a:tc>
                <a:tc>
                  <a:txBody>
                    <a:bodyPr/>
                    <a:lstStyle/>
                    <a:p>
                      <a:pPr marL="62230" indent="0" algn="ctr" fontAlgn="b">
                        <a:lnSpc>
                          <a:spcPct val="150000"/>
                        </a:lnSpc>
                        <a:spcBef>
                          <a:spcPct val="0"/>
                        </a:spcBef>
                        <a:spcAft>
                          <a:spcPct val="0"/>
                        </a:spcAft>
                      </a:pPr>
                      <a:r>
                        <a:rPr lang="zh-CN" sz="1400" dirty="0"/>
                        <a:t>保全名称</a:t>
                      </a:r>
                      <a:endParaRPr lang="zh-CN" sz="1400" dirty="0"/>
                    </a:p>
                  </a:txBody>
                  <a:tcPr marL="68580" marR="68580" marT="0" marB="0" anchor="ctr"/>
                </a:tc>
                <a:tc>
                  <a:txBody>
                    <a:bodyPr/>
                    <a:lstStyle/>
                    <a:p>
                      <a:pPr marL="62230" indent="0" algn="ctr" fontAlgn="b">
                        <a:lnSpc>
                          <a:spcPct val="150000"/>
                        </a:lnSpc>
                        <a:spcBef>
                          <a:spcPct val="0"/>
                        </a:spcBef>
                        <a:spcAft>
                          <a:spcPct val="0"/>
                        </a:spcAft>
                      </a:pPr>
                      <a:r>
                        <a:rPr lang="zh-CN" sz="1400" dirty="0"/>
                        <a:t>是否支持微信</a:t>
                      </a:r>
                      <a:endParaRPr 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AM</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dirty="0"/>
                        <a:t>客户联系方式变更</a:t>
                      </a:r>
                      <a:endParaRPr lang="zh-CN" sz="1400" dirty="0"/>
                    </a:p>
                  </a:txBody>
                  <a:tcPr marL="68580" marR="68580" marT="0" marB="0" anchor="ctr"/>
                </a:tc>
                <a:tc>
                  <a:txBody>
                    <a:bodyPr/>
                    <a:lstStyle/>
                    <a:p>
                      <a:pPr marL="62230" indent="0" algn="ctr" fontAlgn="b">
                        <a:lnSpc>
                          <a:spcPct val="150000"/>
                        </a:lnSpc>
                        <a:spcBef>
                          <a:spcPct val="0"/>
                        </a:spcBef>
                        <a:spcAft>
                          <a:spcPct val="0"/>
                        </a:spcAft>
                      </a:pPr>
                      <a:r>
                        <a:rPr lang="en-US" altLang="zh-CN" sz="1400"/>
                        <a:t>Y</a:t>
                      </a:r>
                      <a:endParaRPr lang="en-US" altLang="zh-CN" sz="140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BB</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dirty="0"/>
                        <a:t>客户资料变更</a:t>
                      </a:r>
                      <a:endParaRPr lang="zh-CN" sz="1400" dirty="0"/>
                    </a:p>
                  </a:txBody>
                  <a:tcPr marL="68580" marR="68580" marT="0" marB="0" anchor="ctr"/>
                </a:tc>
                <a:tc>
                  <a:txBody>
                    <a:bodyPr/>
                    <a:lstStyle/>
                    <a:p>
                      <a:pPr marL="62230" indent="0" algn="ctr" fontAlgn="b">
                        <a:lnSpc>
                          <a:spcPct val="150000"/>
                        </a:lnSpc>
                        <a:spcBef>
                          <a:spcPct val="0"/>
                        </a:spcBef>
                        <a:spcAft>
                          <a:spcPct val="0"/>
                        </a:spcAft>
                      </a:pPr>
                      <a:r>
                        <a:rPr lang="en-US" altLang="zh-CN" sz="1400" dirty="0"/>
                        <a:t>Y</a:t>
                      </a:r>
                      <a:endParaRPr lang="en-US" alt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dirty="0"/>
                        <a:t>BC</a:t>
                      </a:r>
                      <a:endParaRPr lang="en-US" altLang="zh-CN" sz="1400" dirty="0"/>
                    </a:p>
                  </a:txBody>
                  <a:tcPr marL="68580" marR="68580" marT="0" marB="0" anchor="ctr"/>
                </a:tc>
                <a:tc>
                  <a:txBody>
                    <a:bodyPr/>
                    <a:lstStyle/>
                    <a:p>
                      <a:pPr marL="62230" indent="0" algn="ctr" fontAlgn="b">
                        <a:lnSpc>
                          <a:spcPct val="150000"/>
                        </a:lnSpc>
                        <a:spcBef>
                          <a:spcPct val="0"/>
                        </a:spcBef>
                        <a:spcAft>
                          <a:spcPct val="0"/>
                        </a:spcAft>
                      </a:pPr>
                      <a:r>
                        <a:rPr lang="zh-CN" altLang="en-US" sz="1400" dirty="0"/>
                        <a:t>受益人及受益人资料变更</a:t>
                      </a:r>
                      <a:endParaRPr lang="zh-CN" altLang="en-US" sz="1400" dirty="0"/>
                    </a:p>
                  </a:txBody>
                  <a:tcPr marL="68580" marR="68580" marT="0" marB="0" anchor="ctr"/>
                </a:tc>
                <a:tc>
                  <a:txBody>
                    <a:bodyPr/>
                    <a:lstStyle/>
                    <a:p>
                      <a:pPr marL="62230" indent="0" algn="ctr" fontAlgn="b">
                        <a:lnSpc>
                          <a:spcPct val="150000"/>
                        </a:lnSpc>
                        <a:spcBef>
                          <a:spcPct val="0"/>
                        </a:spcBef>
                        <a:spcAft>
                          <a:spcPct val="0"/>
                        </a:spcAft>
                      </a:pPr>
                      <a:r>
                        <a:rPr lang="en-US" altLang="zh-CN" sz="1400" dirty="0"/>
                        <a:t>Y</a:t>
                      </a:r>
                      <a:endParaRPr lang="en-US" alt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CT</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dirty="0"/>
                        <a:t>解除合同</a:t>
                      </a:r>
                      <a:endParaRPr lang="zh-CN" sz="1400" dirty="0"/>
                    </a:p>
                  </a:txBody>
                  <a:tcPr marL="68580" marR="68580" marT="0" marB="0" anchor="ctr"/>
                </a:tc>
                <a:tc>
                  <a:txBody>
                    <a:bodyPr/>
                    <a:lstStyle/>
                    <a:p>
                      <a:pPr marL="62230" indent="0" algn="ctr">
                        <a:lnSpc>
                          <a:spcPct val="150000"/>
                        </a:lnSpc>
                        <a:spcBef>
                          <a:spcPct val="0"/>
                        </a:spcBef>
                        <a:spcAft>
                          <a:spcPct val="0"/>
                        </a:spcAft>
                      </a:pPr>
                      <a:r>
                        <a:rPr lang="en-US" altLang="zh-CN" sz="1400" dirty="0"/>
                        <a:t>Y</a:t>
                      </a:r>
                      <a:endParaRPr lang="en-US" altLang="zh-CN" sz="1400" dirty="0"/>
                    </a:p>
                  </a:txBody>
                  <a:tcPr marL="68580" marR="68580" marT="0" marB="0" anchor="ctr"/>
                </a:tc>
              </a:tr>
              <a:tr h="436880">
                <a:tc>
                  <a:txBody>
                    <a:bodyPr/>
                    <a:lstStyle/>
                    <a:p>
                      <a:pPr marL="62230" indent="0" algn="ctr" fontAlgn="b">
                        <a:lnSpc>
                          <a:spcPct val="150000"/>
                        </a:lnSpc>
                        <a:spcBef>
                          <a:spcPct val="0"/>
                        </a:spcBef>
                        <a:spcAft>
                          <a:spcPct val="0"/>
                        </a:spcAft>
                      </a:pPr>
                      <a:r>
                        <a:rPr lang="en-US" altLang="zh-CN" sz="1400"/>
                        <a:t>LR</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a:t>保险合同补发</a:t>
                      </a:r>
                      <a:endParaRPr lang="zh-CN" sz="1400"/>
                    </a:p>
                  </a:txBody>
                  <a:tcPr marL="68580" marR="68580" marT="0" marB="0" anchor="ctr"/>
                </a:tc>
                <a:tc>
                  <a:txBody>
                    <a:bodyPr/>
                    <a:lstStyle/>
                    <a:p>
                      <a:pPr marL="62230" indent="0" algn="ctr" fontAlgn="b">
                        <a:lnSpc>
                          <a:spcPct val="150000"/>
                        </a:lnSpc>
                        <a:spcBef>
                          <a:spcPct val="0"/>
                        </a:spcBef>
                        <a:spcAft>
                          <a:spcPct val="0"/>
                        </a:spcAft>
                      </a:pPr>
                      <a:r>
                        <a:rPr lang="en-US" altLang="zh-CN" sz="1400" dirty="0"/>
                        <a:t>Y</a:t>
                      </a:r>
                      <a:endParaRPr lang="en-US" alt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PC</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a:t>交费方式及交费账号变更</a:t>
                      </a:r>
                      <a:endParaRPr lang="zh-CN" sz="1400"/>
                    </a:p>
                  </a:txBody>
                  <a:tcPr marL="68580" marR="68580" marT="0" marB="0" anchor="ctr"/>
                </a:tc>
                <a:tc>
                  <a:txBody>
                    <a:bodyPr/>
                    <a:lstStyle/>
                    <a:p>
                      <a:pPr marL="62230" indent="0" algn="ctr" fontAlgn="b">
                        <a:lnSpc>
                          <a:spcPct val="150000"/>
                        </a:lnSpc>
                        <a:spcBef>
                          <a:spcPct val="0"/>
                        </a:spcBef>
                        <a:spcAft>
                          <a:spcPct val="0"/>
                        </a:spcAft>
                      </a:pPr>
                      <a:r>
                        <a:rPr lang="en-US" altLang="zh-CN" sz="1400" dirty="0"/>
                        <a:t>Y</a:t>
                      </a:r>
                      <a:endParaRPr lang="en-US" alt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RE</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a:t>合同效力恢复</a:t>
                      </a:r>
                      <a:endParaRPr lang="zh-CN" sz="1400"/>
                    </a:p>
                  </a:txBody>
                  <a:tcPr marL="68580" marR="68580" marT="0" marB="0" anchor="ctr"/>
                </a:tc>
                <a:tc>
                  <a:txBody>
                    <a:bodyPr/>
                    <a:lstStyle/>
                    <a:p>
                      <a:pPr marL="62230" indent="0" algn="ctr">
                        <a:lnSpc>
                          <a:spcPct val="150000"/>
                        </a:lnSpc>
                        <a:spcBef>
                          <a:spcPct val="0"/>
                        </a:spcBef>
                        <a:spcAft>
                          <a:spcPct val="0"/>
                        </a:spcAft>
                      </a:pPr>
                      <a:r>
                        <a:rPr lang="en-US" altLang="zh-CN" sz="1400" dirty="0"/>
                        <a:t>Y</a:t>
                      </a:r>
                      <a:endParaRPr lang="en-US" altLang="zh-CN" sz="1400" dirty="0"/>
                    </a:p>
                  </a:txBody>
                  <a:tcPr marL="68580" marR="68580" marT="0" marB="0" anchor="ctr"/>
                </a:tc>
              </a:tr>
              <a:tr h="436245">
                <a:tc>
                  <a:txBody>
                    <a:bodyPr/>
                    <a:lstStyle/>
                    <a:p>
                      <a:pPr marL="62230" indent="0" algn="ctr" fontAlgn="b">
                        <a:lnSpc>
                          <a:spcPct val="150000"/>
                        </a:lnSpc>
                        <a:spcBef>
                          <a:spcPct val="0"/>
                        </a:spcBef>
                        <a:spcAft>
                          <a:spcPct val="0"/>
                        </a:spcAft>
                      </a:pPr>
                      <a:r>
                        <a:rPr lang="en-US" altLang="zh-CN" sz="1400"/>
                        <a:t>WT</a:t>
                      </a:r>
                      <a:endParaRPr lang="en-US" altLang="zh-CN" sz="1400"/>
                    </a:p>
                  </a:txBody>
                  <a:tcPr marL="68580" marR="68580" marT="0" marB="0" anchor="ctr"/>
                </a:tc>
                <a:tc>
                  <a:txBody>
                    <a:bodyPr/>
                    <a:lstStyle/>
                    <a:p>
                      <a:pPr marL="62230" indent="0" algn="ctr" fontAlgn="b">
                        <a:lnSpc>
                          <a:spcPct val="150000"/>
                        </a:lnSpc>
                        <a:spcBef>
                          <a:spcPct val="0"/>
                        </a:spcBef>
                        <a:spcAft>
                          <a:spcPct val="0"/>
                        </a:spcAft>
                      </a:pPr>
                      <a:r>
                        <a:rPr lang="zh-CN" sz="1400" dirty="0"/>
                        <a:t>犹豫期解除合同</a:t>
                      </a:r>
                      <a:endParaRPr lang="zh-CN" sz="1400" dirty="0"/>
                    </a:p>
                  </a:txBody>
                  <a:tcPr marL="68580" marR="68580" marT="0" marB="0" anchor="ctr"/>
                </a:tc>
                <a:tc>
                  <a:txBody>
                    <a:bodyPr/>
                    <a:lstStyle/>
                    <a:p>
                      <a:pPr marL="62230" indent="0" algn="ctr" fontAlgn="b">
                        <a:lnSpc>
                          <a:spcPct val="150000"/>
                        </a:lnSpc>
                        <a:spcBef>
                          <a:spcPct val="0"/>
                        </a:spcBef>
                        <a:spcAft>
                          <a:spcPct val="0"/>
                        </a:spcAft>
                      </a:pPr>
                      <a:r>
                        <a:rPr lang="en-US" altLang="zh-CN" sz="1400" dirty="0"/>
                        <a:t>Y</a:t>
                      </a:r>
                      <a:endParaRPr lang="en-US" altLang="zh-CN" sz="1400" dirty="0"/>
                    </a:p>
                  </a:txBody>
                  <a:tcPr marL="68580" marR="68580" marT="0" marB="0" anchor="ctr"/>
                </a:tc>
              </a:tr>
            </a:tbl>
          </a:graphicData>
        </a:graphic>
      </p:graphicFrame>
      <p:sp>
        <p:nvSpPr>
          <p:cNvPr id="2" name="文本框 1"/>
          <p:cNvSpPr txBox="1"/>
          <p:nvPr>
            <p:custDataLst>
              <p:tags r:id="rId4"/>
            </p:custDataLst>
          </p:nvPr>
        </p:nvSpPr>
        <p:spPr>
          <a:xfrm>
            <a:off x="6166076" y="833913"/>
            <a:ext cx="20366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保全规则</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733170" y="2692039"/>
            <a:ext cx="4580467" cy="2536400"/>
          </a:xfrm>
          <a:prstGeom prst="rect">
            <a:avLst/>
          </a:prstGeom>
          <a:noFill/>
        </p:spPr>
        <p:txBody>
          <a:bodyPr wrap="square">
            <a:spAutoFit/>
          </a:bodyPr>
          <a:lstStyle/>
          <a:p>
            <a:pPr algn="just">
              <a:lnSpc>
                <a:spcPct val="150000"/>
              </a:lnSpc>
              <a:buNone/>
            </a:pPr>
            <a:r>
              <a:rPr lang="en-US" altLang="zh-CN" kern="100" dirty="0">
                <a:latin typeface="+mn-ea"/>
                <a:cs typeface="仿宋" panose="02010609060101010101" charset="-122"/>
              </a:rPr>
              <a:t>1</a:t>
            </a:r>
            <a:r>
              <a:rPr lang="zh-CN" altLang="zh-CN" kern="100" dirty="0">
                <a:latin typeface="+mn-ea"/>
                <a:cs typeface="仿宋" panose="02010609060101010101" charset="-122"/>
              </a:rPr>
              <a:t>、</a:t>
            </a:r>
            <a:r>
              <a:rPr lang="zh-CN" altLang="zh-CN" kern="100" dirty="0">
                <a:effectLst/>
                <a:latin typeface="+mn-ea"/>
                <a:cs typeface="仿宋" panose="02010609060101010101" charset="-122"/>
              </a:rPr>
              <a:t>健康告知全部为否的自动核保通过，不进入人核；健康告知部分为是的均进人核，同时不提供智能核保功能。</a:t>
            </a:r>
            <a:endParaRPr lang="en-US" altLang="zh-CN" kern="100" dirty="0">
              <a:effectLst/>
              <a:latin typeface="+mn-ea"/>
              <a:cs typeface="仿宋" panose="02010609060101010101" charset="-122"/>
            </a:endParaRPr>
          </a:p>
          <a:p>
            <a:pPr algn="just">
              <a:lnSpc>
                <a:spcPct val="150000"/>
              </a:lnSpc>
              <a:buNone/>
            </a:pPr>
            <a:endParaRPr lang="zh-CN" altLang="zh-CN" kern="100" dirty="0">
              <a:effectLst/>
              <a:latin typeface="+mn-ea"/>
              <a:cs typeface="Times New Roman" panose="02020603050405020304" pitchFamily="18" charset="0"/>
            </a:endParaRPr>
          </a:p>
          <a:p>
            <a:pPr algn="just">
              <a:lnSpc>
                <a:spcPct val="150000"/>
              </a:lnSpc>
              <a:buNone/>
            </a:pPr>
            <a:r>
              <a:rPr lang="en-US" altLang="zh-CN" kern="100" dirty="0">
                <a:effectLst/>
                <a:latin typeface="+mn-ea"/>
                <a:cs typeface="仿宋" panose="02010609060101010101" charset="-122"/>
              </a:rPr>
              <a:t>2</a:t>
            </a:r>
            <a:r>
              <a:rPr lang="zh-CN" altLang="zh-CN" kern="100" dirty="0">
                <a:effectLst/>
                <a:latin typeface="+mn-ea"/>
                <a:cs typeface="仿宋" panose="02010609060101010101" charset="-122"/>
              </a:rPr>
              <a:t>、进入人核的以核保结论为准（核保结论包括标准体、除外、加费、延期、拒保等）。</a:t>
            </a:r>
            <a:endParaRPr lang="zh-CN" altLang="zh-CN" kern="100" dirty="0">
              <a:effectLst/>
              <a:latin typeface="+mn-ea"/>
              <a:cs typeface="Times New Roman" panose="02020603050405020304" pitchFamily="18" charset="0"/>
            </a:endParaRPr>
          </a:p>
        </p:txBody>
      </p:sp>
      <p:cxnSp>
        <p:nvCxnSpPr>
          <p:cNvPr id="3" name="直接连接符 2"/>
          <p:cNvCxnSpPr/>
          <p:nvPr>
            <p:custDataLst>
              <p:tags r:id="rId5"/>
            </p:custDataLst>
          </p:nvPr>
        </p:nvCxnSpPr>
        <p:spPr>
          <a:xfrm>
            <a:off x="6304376" y="1335921"/>
            <a:ext cx="5561045"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10" name="圆角矩形 11"/>
          <p:cNvSpPr/>
          <p:nvPr/>
        </p:nvSpPr>
        <p:spPr>
          <a:xfrm>
            <a:off x="5753780" y="3600582"/>
            <a:ext cx="1124585" cy="281940"/>
          </a:xfrm>
          <a:prstGeom prst="roundRect">
            <a:avLst/>
          </a:prstGeom>
          <a:solidFill>
            <a:srgbClr val="FF0000"/>
          </a:solidFill>
        </p:spPr>
        <p:style>
          <a:lnRef idx="0">
            <a:srgbClr val="FFFFFF"/>
          </a:lnRef>
          <a:fillRef idx="2">
            <a:schemeClr val="accent5"/>
          </a:fillRef>
          <a:effectRef idx="0">
            <a:srgbClr val="FFFFFF"/>
          </a:effectRef>
          <a:fontRef idx="minor">
            <a:schemeClr val="lt1"/>
          </a:fontRef>
        </p:style>
        <p:txBody>
          <a:bodyPr wrap="square" lIns="108000" tIns="108000" rIns="108000" bIns="108000" rtlCol="0" anchor="ctr" anchorCtr="1"/>
          <a:lstStyle/>
          <a:p>
            <a:pPr algn="ctr">
              <a:lnSpc>
                <a:spcPct val="12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rPr>
              <a:t>更新</a:t>
            </a:r>
            <a:endParaRPr kumimoji="1" lang="zh-CN" altLang="en-US" sz="1400" b="1" dirty="0">
              <a:solidFill>
                <a:schemeClr val="bg1"/>
              </a:solidFill>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8" name="灯片编号占位符 7"/>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p:nvSpPr>
        <p:spPr>
          <a:xfrm>
            <a:off x="0" y="1610995"/>
            <a:ext cx="12198985" cy="3843020"/>
          </a:xfrm>
          <a:prstGeom prst="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nvSpPr>
        <p:spPr>
          <a:xfrm>
            <a:off x="1447165" y="2475230"/>
            <a:ext cx="5457190" cy="706755"/>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01 </a:t>
            </a: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开发背景</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nvCxnSpPr>
        <p:spPr>
          <a:xfrm>
            <a:off x="1566545" y="3390900"/>
            <a:ext cx="1697990" cy="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3" name="图片 2" descr="选题背景"/>
          <p:cNvPicPr>
            <a:picLocks noChangeAspect="1"/>
          </p:cNvPicPr>
          <p:nvPr>
            <p:custDataLst>
              <p:tags r:id="rId1"/>
            </p:custDataLst>
          </p:nvPr>
        </p:nvPicPr>
        <p:blipFill>
          <a:blip r:embed="rId2" cstate="print">
            <a:extLst>
              <a:ext uri="{96DAC541-7B7A-43D3-8B79-37D633B846F1}">
                <asvg:svgBlip xmlns:asvg="http://schemas.microsoft.com/office/drawing/2016/SVG/main" r:embed="rId3"/>
              </a:ext>
            </a:extLst>
          </a:blip>
          <a:stretch>
            <a:fillRect/>
          </a:stretch>
        </p:blipFill>
        <p:spPr>
          <a:xfrm>
            <a:off x="10017125" y="3739515"/>
            <a:ext cx="1336675" cy="1336675"/>
          </a:xfrm>
          <a:prstGeom prst="rect">
            <a:avLst/>
          </a:prstGeom>
        </p:spPr>
      </p:pic>
      <p:sp>
        <p:nvSpPr>
          <p:cNvPr id="4" name="文本框 3"/>
          <p:cNvSpPr txBox="1"/>
          <p:nvPr/>
        </p:nvSpPr>
        <p:spPr>
          <a:xfrm>
            <a:off x="7841615" y="471170"/>
            <a:ext cx="4064000" cy="368300"/>
          </a:xfrm>
          <a:prstGeom prst="rect">
            <a:avLst/>
          </a:prstGeom>
          <a:noFill/>
        </p:spPr>
        <p:txBody>
          <a:bodyPr wrap="square" rtlCol="0">
            <a:spAutoFit/>
          </a:bodyP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24"/>
          <p:cNvSpPr/>
          <p:nvPr/>
        </p:nvSpPr>
        <p:spPr>
          <a:xfrm>
            <a:off x="513080" y="1432560"/>
            <a:ext cx="11214735" cy="5175885"/>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 name="内容占位符 2"/>
          <p:cNvSpPr>
            <a:spLocks noGrp="1"/>
          </p:cNvSpPr>
          <p:nvPr>
            <p:ph idx="1"/>
          </p:nvPr>
        </p:nvSpPr>
        <p:spPr>
          <a:xfrm>
            <a:off x="615950" y="1533417"/>
            <a:ext cx="10960100" cy="5074417"/>
          </a:xfrm>
        </p:spPr>
        <p:txBody>
          <a:bodyPr>
            <a:noAutofit/>
          </a:bodyPr>
          <a:lstStyle/>
          <a:p>
            <a:pPr>
              <a:lnSpc>
                <a:spcPct val="120000"/>
              </a:lnSpc>
              <a:buFont typeface="+mj-lt"/>
              <a:buAutoNum type="arabicPeriod"/>
            </a:pPr>
            <a:r>
              <a:rPr lang="zh-CN" altLang="en-US" sz="1200" dirty="0">
                <a:latin typeface="+mn-ea"/>
                <a:cs typeface="+mn-ea"/>
              </a:rPr>
              <a:t>过去</a:t>
            </a:r>
            <a:r>
              <a:rPr lang="en-US" altLang="zh-CN" sz="1200" dirty="0">
                <a:latin typeface="+mn-ea"/>
                <a:cs typeface="+mn-ea"/>
              </a:rPr>
              <a:t>1</a:t>
            </a:r>
            <a:r>
              <a:rPr lang="zh-CN" altLang="en-US" sz="1200" dirty="0">
                <a:latin typeface="+mn-ea"/>
                <a:cs typeface="+mn-ea"/>
              </a:rPr>
              <a:t>年内，被保险人是否曾被医生建议住院或手术（指传统的切除，内窥镜、微创治疗、冠状动脉搭桥、支架植入及球囊扩张等在内的介入治疗），或因检查异常被医生建议进一步行肿瘤标志物、肺功能、</a:t>
            </a:r>
            <a:r>
              <a:rPr lang="en-US" altLang="zh-CN" sz="1200" dirty="0">
                <a:latin typeface="+mn-ea"/>
                <a:cs typeface="+mn-ea"/>
              </a:rPr>
              <a:t>MRI</a:t>
            </a:r>
            <a:r>
              <a:rPr lang="zh-CN" altLang="en-US" sz="1200" dirty="0">
                <a:latin typeface="+mn-ea"/>
                <a:cs typeface="+mn-ea"/>
              </a:rPr>
              <a:t>、核素扫描、钼靶、</a:t>
            </a:r>
            <a:r>
              <a:rPr lang="en-US" altLang="zh-CN" sz="1200" dirty="0">
                <a:latin typeface="+mn-ea"/>
                <a:cs typeface="+mn-ea"/>
              </a:rPr>
              <a:t>PET-CT</a:t>
            </a:r>
            <a:r>
              <a:rPr lang="zh-CN" altLang="en-US" sz="1200" dirty="0">
                <a:latin typeface="+mn-ea"/>
                <a:cs typeface="+mn-ea"/>
              </a:rPr>
              <a:t>、血管造影、病理检查或活检、穿刺、内窥镜、肺功能、肌电图、脑电图的检查？</a:t>
            </a:r>
            <a:endParaRPr lang="zh-CN" altLang="en-US" sz="1200" dirty="0">
              <a:latin typeface="+mn-ea"/>
              <a:cs typeface="+mn-ea"/>
            </a:endParaRPr>
          </a:p>
          <a:p>
            <a:pPr>
              <a:lnSpc>
                <a:spcPct val="120000"/>
              </a:lnSpc>
              <a:buAutoNum type="arabicPeriod"/>
            </a:pPr>
            <a:r>
              <a:rPr lang="zh-CN" altLang="en-US" sz="1200" dirty="0">
                <a:latin typeface="+mn-ea"/>
                <a:cs typeface="+mn-ea"/>
              </a:rPr>
              <a:t>过去</a:t>
            </a:r>
            <a:r>
              <a:rPr lang="en-US" altLang="zh-CN" sz="1200" dirty="0">
                <a:latin typeface="+mn-ea"/>
                <a:cs typeface="+mn-ea"/>
              </a:rPr>
              <a:t>2</a:t>
            </a:r>
            <a:r>
              <a:rPr lang="zh-CN" altLang="en-US" sz="1200" dirty="0">
                <a:latin typeface="+mn-ea"/>
                <a:cs typeface="+mn-ea"/>
              </a:rPr>
              <a:t>年内，被保险人是否接受过住院或手术（指传统的切除，内窥镜、微创治疗，冠状动脉搭桥、支架植入及球囊扩张等在内的介入治疗）？</a:t>
            </a:r>
            <a:endParaRPr lang="zh-CN" altLang="en-US" sz="1200" dirty="0">
              <a:latin typeface="+mn-ea"/>
              <a:cs typeface="+mn-ea"/>
            </a:endParaRPr>
          </a:p>
          <a:p>
            <a:pPr>
              <a:lnSpc>
                <a:spcPct val="120000"/>
              </a:lnSpc>
              <a:buAutoNum type="arabicPeriod"/>
            </a:pPr>
            <a:r>
              <a:rPr lang="zh-CN" altLang="en-US" sz="1200" dirty="0">
                <a:latin typeface="+mn-ea"/>
                <a:cs typeface="+mn-ea"/>
              </a:rPr>
              <a:t>过去</a:t>
            </a:r>
            <a:r>
              <a:rPr lang="en-US" altLang="zh-CN" sz="1200" dirty="0">
                <a:latin typeface="+mn-ea"/>
                <a:cs typeface="+mn-ea"/>
              </a:rPr>
              <a:t>5</a:t>
            </a:r>
            <a:r>
              <a:rPr lang="zh-CN" altLang="en-US" sz="1200" dirty="0">
                <a:latin typeface="+mn-ea"/>
                <a:cs typeface="+mn-ea"/>
              </a:rPr>
              <a:t>年内，被保险人是否因恶性肿瘤（包括原位癌、癌症、白血病、骨髓增生异常综合征及其他血液系统肿瘤）被医生建议诊疗？或被保险人是否在过去</a:t>
            </a:r>
            <a:r>
              <a:rPr lang="en-US" altLang="zh-CN" sz="1200" dirty="0">
                <a:latin typeface="+mn-ea"/>
                <a:cs typeface="+mn-ea"/>
              </a:rPr>
              <a:t>5</a:t>
            </a:r>
            <a:r>
              <a:rPr lang="zh-CN" altLang="en-US" sz="1200" dirty="0">
                <a:latin typeface="+mn-ea"/>
                <a:cs typeface="+mn-ea"/>
              </a:rPr>
              <a:t>年内患有下列一种或多种疾病：恶性肿瘤、位于颅内</a:t>
            </a:r>
            <a:r>
              <a:rPr lang="en-US" altLang="zh-CN" sz="1200" dirty="0">
                <a:latin typeface="+mn-ea"/>
                <a:cs typeface="+mn-ea"/>
              </a:rPr>
              <a:t>/</a:t>
            </a:r>
            <a:r>
              <a:rPr lang="zh-CN" altLang="en-US" sz="1200" dirty="0">
                <a:latin typeface="+mn-ea"/>
                <a:cs typeface="+mn-ea"/>
              </a:rPr>
              <a:t>脊髓</a:t>
            </a:r>
            <a:r>
              <a:rPr lang="en-US" altLang="zh-CN" sz="1200" dirty="0">
                <a:latin typeface="+mn-ea"/>
                <a:cs typeface="+mn-ea"/>
              </a:rPr>
              <a:t>/</a:t>
            </a:r>
            <a:r>
              <a:rPr lang="zh-CN" altLang="en-US" sz="1200" dirty="0">
                <a:latin typeface="+mn-ea"/>
                <a:cs typeface="+mn-ea"/>
              </a:rPr>
              <a:t>眼</a:t>
            </a:r>
            <a:r>
              <a:rPr lang="en-US" altLang="zh-CN" sz="1200" dirty="0">
                <a:latin typeface="+mn-ea"/>
                <a:cs typeface="+mn-ea"/>
              </a:rPr>
              <a:t>/</a:t>
            </a:r>
            <a:r>
              <a:rPr lang="zh-CN" altLang="en-US" sz="1200" dirty="0">
                <a:latin typeface="+mn-ea"/>
                <a:cs typeface="+mn-ea"/>
              </a:rPr>
              <a:t>耳</a:t>
            </a:r>
            <a:r>
              <a:rPr lang="en-US" altLang="zh-CN" sz="1200" dirty="0">
                <a:latin typeface="+mn-ea"/>
                <a:cs typeface="+mn-ea"/>
              </a:rPr>
              <a:t>/</a:t>
            </a:r>
            <a:r>
              <a:rPr lang="zh-CN" altLang="en-US" sz="1200" dirty="0">
                <a:latin typeface="+mn-ea"/>
                <a:cs typeface="+mn-ea"/>
              </a:rPr>
              <a:t>胰腺</a:t>
            </a:r>
            <a:r>
              <a:rPr lang="en-US" altLang="zh-CN" sz="1200" dirty="0">
                <a:latin typeface="+mn-ea"/>
                <a:cs typeface="+mn-ea"/>
              </a:rPr>
              <a:t>/</a:t>
            </a:r>
            <a:r>
              <a:rPr lang="zh-CN" altLang="en-US" sz="1200" dirty="0">
                <a:latin typeface="+mn-ea"/>
                <a:cs typeface="+mn-ea"/>
              </a:rPr>
              <a:t>胸腺</a:t>
            </a:r>
            <a:r>
              <a:rPr lang="en-US" altLang="zh-CN" sz="1200" dirty="0">
                <a:latin typeface="+mn-ea"/>
                <a:cs typeface="+mn-ea"/>
              </a:rPr>
              <a:t>/</a:t>
            </a:r>
            <a:r>
              <a:rPr lang="zh-CN" altLang="en-US" sz="1200" dirty="0">
                <a:latin typeface="+mn-ea"/>
                <a:cs typeface="+mn-ea"/>
              </a:rPr>
              <a:t>纵膈</a:t>
            </a:r>
            <a:r>
              <a:rPr lang="en-US" altLang="zh-CN" sz="1200" dirty="0">
                <a:latin typeface="+mn-ea"/>
                <a:cs typeface="+mn-ea"/>
              </a:rPr>
              <a:t>/</a:t>
            </a:r>
            <a:r>
              <a:rPr lang="zh-CN" altLang="en-US" sz="1200" dirty="0">
                <a:latin typeface="+mn-ea"/>
                <a:cs typeface="+mn-ea"/>
              </a:rPr>
              <a:t>肾上腺的肿瘤、畸胎瘤、不典型增生、异型增生、三级及以上高血压（收缩压</a:t>
            </a:r>
            <a:r>
              <a:rPr lang="en-US" altLang="zh-CN" sz="1200" dirty="0">
                <a:latin typeface="+mn-ea"/>
                <a:cs typeface="+mn-ea"/>
              </a:rPr>
              <a:t>≥180mmHg</a:t>
            </a:r>
            <a:r>
              <a:rPr lang="zh-CN" altLang="en-US" sz="1200" dirty="0">
                <a:latin typeface="+mn-ea"/>
                <a:cs typeface="+mn-ea"/>
              </a:rPr>
              <a:t>或舒张压</a:t>
            </a:r>
            <a:r>
              <a:rPr lang="en-US" altLang="zh-CN" sz="1200" dirty="0">
                <a:latin typeface="+mn-ea"/>
                <a:cs typeface="+mn-ea"/>
              </a:rPr>
              <a:t>≥110mmHg</a:t>
            </a:r>
            <a:r>
              <a:rPr lang="zh-CN" altLang="en-US" sz="1200" dirty="0">
                <a:latin typeface="+mn-ea"/>
                <a:cs typeface="+mn-ea"/>
              </a:rPr>
              <a:t>）、肺动脉高压、糖尿病、心绞痛、心肌梗死、心脏瓣膜疾病、心肌病、冠状动脉粥样硬化、冠心病、心功能不全、短暂性脑缺血发作、脑中风、脑血管畸形、阿尔茨海默病、帕金森病、失明、视神经病变、耳聋、慢性阻塞性肺病、间质性肺病、肝纤维化、肝硬化、慢性活动性病毒性肝炎、自身免疫性肝炎、慢性肾炎、</a:t>
            </a:r>
            <a:r>
              <a:rPr lang="en-US" altLang="zh-CN" sz="1200" dirty="0">
                <a:latin typeface="+mn-ea"/>
                <a:cs typeface="+mn-ea"/>
              </a:rPr>
              <a:t>IgA</a:t>
            </a:r>
            <a:r>
              <a:rPr lang="zh-CN" altLang="en-US" sz="1200" dirty="0">
                <a:latin typeface="+mn-ea"/>
                <a:cs typeface="+mn-ea"/>
              </a:rPr>
              <a:t>肾病、慢性肾功能不全、克罗恩病、溃疡性结肠炎、系统性红斑狼疮、再生障碍性贫血、癫痫、瘫痪、运动神经元病、重症肌无力、器官衰竭或器官移植？</a:t>
            </a:r>
            <a:endParaRPr lang="zh-CN" altLang="en-US" sz="1200" dirty="0">
              <a:latin typeface="+mn-ea"/>
              <a:cs typeface="+mn-ea"/>
            </a:endParaRPr>
          </a:p>
          <a:p>
            <a:pPr>
              <a:lnSpc>
                <a:spcPct val="120000"/>
              </a:lnSpc>
              <a:buAutoNum type="arabicPeriod"/>
            </a:pPr>
            <a:r>
              <a:rPr lang="zh-CN" altLang="en-US" sz="1200" dirty="0">
                <a:latin typeface="+mn-ea"/>
                <a:cs typeface="+mn-ea"/>
              </a:rPr>
              <a:t>被保险人是否现在或曾经被诊断</a:t>
            </a:r>
            <a:r>
              <a:rPr lang="en-US" altLang="zh-CN" sz="1200" dirty="0">
                <a:latin typeface="+mn-ea"/>
                <a:cs typeface="+mn-ea"/>
              </a:rPr>
              <a:t>/</a:t>
            </a:r>
            <a:r>
              <a:rPr lang="zh-CN" altLang="en-US" sz="1200" dirty="0">
                <a:latin typeface="+mn-ea"/>
                <a:cs typeface="+mn-ea"/>
              </a:rPr>
              <a:t>提示：</a:t>
            </a:r>
            <a:endParaRPr lang="zh-CN" altLang="en-US" sz="1200" dirty="0">
              <a:latin typeface="+mn-ea"/>
              <a:cs typeface="+mn-ea"/>
            </a:endParaRPr>
          </a:p>
          <a:p>
            <a:pPr marL="0" indent="0">
              <a:lnSpc>
                <a:spcPct val="120000"/>
              </a:lnSpc>
              <a:buNone/>
            </a:pPr>
            <a:r>
              <a:rPr lang="zh-CN" altLang="en-US" sz="1200" dirty="0">
                <a:latin typeface="+mn-ea"/>
                <a:cs typeface="+mn-ea"/>
              </a:rPr>
              <a:t>（</a:t>
            </a:r>
            <a:r>
              <a:rPr lang="en-US" altLang="zh-CN" sz="1200" dirty="0">
                <a:latin typeface="+mn-ea"/>
                <a:cs typeface="+mn-ea"/>
              </a:rPr>
              <a:t>1</a:t>
            </a:r>
            <a:r>
              <a:rPr lang="zh-CN" altLang="en-US" sz="1200" dirty="0">
                <a:latin typeface="+mn-ea"/>
                <a:cs typeface="+mn-ea"/>
              </a:rPr>
              <a:t>）甲状腺结节存在以下任一情形：（</a:t>
            </a:r>
            <a:r>
              <a:rPr lang="en-US" altLang="zh-CN" sz="1200" dirty="0">
                <a:latin typeface="+mn-ea"/>
                <a:cs typeface="+mn-ea"/>
              </a:rPr>
              <a:t>a</a:t>
            </a:r>
            <a:r>
              <a:rPr lang="zh-CN" altLang="en-US" sz="1200" dirty="0">
                <a:latin typeface="+mn-ea"/>
                <a:cs typeface="+mn-ea"/>
              </a:rPr>
              <a:t>）甲状腺结节</a:t>
            </a:r>
            <a:r>
              <a:rPr lang="en-US" altLang="zh-CN" sz="1200" dirty="0">
                <a:latin typeface="+mn-ea"/>
                <a:cs typeface="+mn-ea"/>
              </a:rPr>
              <a:t>TI-RADS</a:t>
            </a:r>
            <a:r>
              <a:rPr lang="zh-CN" altLang="en-US" sz="1200" dirty="0">
                <a:latin typeface="+mn-ea"/>
                <a:cs typeface="+mn-ea"/>
              </a:rPr>
              <a:t>分级为</a:t>
            </a:r>
            <a:r>
              <a:rPr lang="en-US" altLang="zh-CN" sz="1200" dirty="0">
                <a:latin typeface="+mn-ea"/>
                <a:cs typeface="+mn-ea"/>
              </a:rPr>
              <a:t>4a</a:t>
            </a:r>
            <a:r>
              <a:rPr lang="zh-CN" altLang="en-US" sz="1200" dirty="0">
                <a:latin typeface="+mn-ea"/>
                <a:cs typeface="+mn-ea"/>
              </a:rPr>
              <a:t>级及以上或未进行</a:t>
            </a:r>
            <a:r>
              <a:rPr lang="en-US" altLang="zh-CN" sz="1200" dirty="0">
                <a:latin typeface="+mn-ea"/>
                <a:cs typeface="+mn-ea"/>
              </a:rPr>
              <a:t>TI-RADS</a:t>
            </a:r>
            <a:r>
              <a:rPr lang="zh-CN" altLang="en-US" sz="1200" dirty="0">
                <a:latin typeface="+mn-ea"/>
                <a:cs typeface="+mn-ea"/>
              </a:rPr>
              <a:t>分级；（</a:t>
            </a:r>
            <a:r>
              <a:rPr lang="en-US" altLang="zh-CN" sz="1200" dirty="0">
                <a:latin typeface="+mn-ea"/>
                <a:cs typeface="+mn-ea"/>
              </a:rPr>
              <a:t>b</a:t>
            </a:r>
            <a:r>
              <a:rPr lang="zh-CN" altLang="en-US" sz="1200" dirty="0">
                <a:latin typeface="+mn-ea"/>
                <a:cs typeface="+mn-ea"/>
              </a:rPr>
              <a:t>）甲状腺结节最大直径＞</a:t>
            </a:r>
            <a:r>
              <a:rPr lang="en-US" altLang="zh-CN" sz="1200" dirty="0">
                <a:latin typeface="+mn-ea"/>
                <a:cs typeface="+mn-ea"/>
              </a:rPr>
              <a:t>15mm</a:t>
            </a:r>
            <a:r>
              <a:rPr lang="zh-CN" altLang="en-US" sz="1200" dirty="0">
                <a:latin typeface="+mn-ea"/>
                <a:cs typeface="+mn-ea"/>
              </a:rPr>
              <a:t>？</a:t>
            </a:r>
            <a:endParaRPr lang="zh-CN" altLang="en-US" sz="1200" dirty="0">
              <a:latin typeface="+mn-ea"/>
              <a:cs typeface="+mn-ea"/>
            </a:endParaRPr>
          </a:p>
          <a:p>
            <a:pPr marL="0" indent="0">
              <a:lnSpc>
                <a:spcPct val="120000"/>
              </a:lnSpc>
              <a:buNone/>
            </a:pPr>
            <a:r>
              <a:rPr lang="zh-CN" altLang="en-US" sz="1200" dirty="0">
                <a:latin typeface="+mn-ea"/>
                <a:cs typeface="+mn-ea"/>
              </a:rPr>
              <a:t>（</a:t>
            </a:r>
            <a:r>
              <a:rPr lang="en-US" altLang="zh-CN" sz="1200" dirty="0">
                <a:latin typeface="+mn-ea"/>
                <a:cs typeface="+mn-ea"/>
              </a:rPr>
              <a:t>2</a:t>
            </a:r>
            <a:r>
              <a:rPr lang="zh-CN" altLang="en-US" sz="1200" dirty="0">
                <a:latin typeface="+mn-ea"/>
                <a:cs typeface="+mn-ea"/>
              </a:rPr>
              <a:t>）乳腺结节存在以下任一情形：（</a:t>
            </a:r>
            <a:r>
              <a:rPr lang="en-US" altLang="zh-CN" sz="1200" dirty="0">
                <a:latin typeface="+mn-ea"/>
                <a:cs typeface="+mn-ea"/>
              </a:rPr>
              <a:t>a</a:t>
            </a:r>
            <a:r>
              <a:rPr lang="zh-CN" altLang="en-US" sz="1200" dirty="0">
                <a:latin typeface="+mn-ea"/>
                <a:cs typeface="+mn-ea"/>
              </a:rPr>
              <a:t>）乳腺结节</a:t>
            </a:r>
            <a:r>
              <a:rPr lang="en-US" altLang="zh-CN" sz="1200" dirty="0">
                <a:latin typeface="+mn-ea"/>
                <a:cs typeface="+mn-ea"/>
              </a:rPr>
              <a:t>BI-RADS</a:t>
            </a:r>
            <a:r>
              <a:rPr lang="zh-CN" altLang="en-US" sz="1200" dirty="0">
                <a:latin typeface="+mn-ea"/>
                <a:cs typeface="+mn-ea"/>
              </a:rPr>
              <a:t>分级为</a:t>
            </a:r>
            <a:r>
              <a:rPr lang="en-US" altLang="zh-CN" sz="1200" dirty="0">
                <a:latin typeface="+mn-ea"/>
                <a:cs typeface="+mn-ea"/>
              </a:rPr>
              <a:t>4a</a:t>
            </a:r>
            <a:r>
              <a:rPr lang="zh-CN" altLang="en-US" sz="1200" dirty="0">
                <a:latin typeface="+mn-ea"/>
                <a:cs typeface="+mn-ea"/>
              </a:rPr>
              <a:t>级及以上或未进行</a:t>
            </a:r>
            <a:r>
              <a:rPr lang="en-US" altLang="zh-CN" sz="1200" dirty="0">
                <a:latin typeface="+mn-ea"/>
                <a:cs typeface="+mn-ea"/>
              </a:rPr>
              <a:t>BI-RADS</a:t>
            </a:r>
            <a:r>
              <a:rPr lang="zh-CN" altLang="en-US" sz="1200" dirty="0">
                <a:latin typeface="+mn-ea"/>
                <a:cs typeface="+mn-ea"/>
              </a:rPr>
              <a:t>分级；（</a:t>
            </a:r>
            <a:r>
              <a:rPr lang="en-US" altLang="zh-CN" sz="1200" dirty="0">
                <a:latin typeface="+mn-ea"/>
                <a:cs typeface="+mn-ea"/>
              </a:rPr>
              <a:t>b</a:t>
            </a:r>
            <a:r>
              <a:rPr lang="zh-CN" altLang="en-US" sz="1200" dirty="0">
                <a:latin typeface="+mn-ea"/>
                <a:cs typeface="+mn-ea"/>
              </a:rPr>
              <a:t>）乳腺结节最大直径＞</a:t>
            </a:r>
            <a:r>
              <a:rPr lang="en-US" altLang="zh-CN" sz="1200" dirty="0">
                <a:latin typeface="+mn-ea"/>
                <a:cs typeface="+mn-ea"/>
              </a:rPr>
              <a:t>10mm</a:t>
            </a:r>
            <a:r>
              <a:rPr lang="zh-CN" altLang="en-US" sz="1200" dirty="0">
                <a:latin typeface="+mn-ea"/>
                <a:cs typeface="+mn-ea"/>
              </a:rPr>
              <a:t>？</a:t>
            </a:r>
            <a:r>
              <a:rPr lang="en-US" altLang="zh-CN" sz="1200" dirty="0">
                <a:latin typeface="+mn-ea"/>
                <a:cs typeface="+mn-ea"/>
              </a:rPr>
              <a:t> </a:t>
            </a:r>
            <a:endParaRPr lang="en-US" altLang="zh-CN" sz="1200" dirty="0">
              <a:latin typeface="+mn-ea"/>
              <a:cs typeface="+mn-ea"/>
            </a:endParaRPr>
          </a:p>
          <a:p>
            <a:pPr marL="0" indent="0">
              <a:lnSpc>
                <a:spcPct val="120000"/>
              </a:lnSpc>
              <a:buNone/>
            </a:pPr>
            <a:r>
              <a:rPr lang="zh-CN" altLang="en-US" sz="1200" dirty="0">
                <a:latin typeface="+mn-ea"/>
                <a:cs typeface="+mn-ea"/>
              </a:rPr>
              <a:t>（</a:t>
            </a:r>
            <a:r>
              <a:rPr lang="en-US" altLang="zh-CN" sz="1200" dirty="0">
                <a:latin typeface="+mn-ea"/>
                <a:cs typeface="+mn-ea"/>
              </a:rPr>
              <a:t>3</a:t>
            </a:r>
            <a:r>
              <a:rPr lang="zh-CN" altLang="en-US" sz="1200" dirty="0">
                <a:latin typeface="+mn-ea"/>
                <a:cs typeface="+mn-ea"/>
              </a:rPr>
              <a:t>）肺结节存在以下任一情形：（</a:t>
            </a:r>
            <a:r>
              <a:rPr lang="en-US" altLang="zh-CN" sz="1200" dirty="0">
                <a:latin typeface="+mn-ea"/>
                <a:cs typeface="+mn-ea"/>
              </a:rPr>
              <a:t>a</a:t>
            </a:r>
            <a:r>
              <a:rPr lang="zh-CN" altLang="en-US" sz="1200" dirty="0">
                <a:latin typeface="+mn-ea"/>
                <a:cs typeface="+mn-ea"/>
              </a:rPr>
              <a:t>）肺结节</a:t>
            </a:r>
            <a:r>
              <a:rPr lang="en-US" altLang="zh-CN" sz="1200" dirty="0">
                <a:latin typeface="+mn-ea"/>
                <a:cs typeface="+mn-ea"/>
              </a:rPr>
              <a:t>LUNG-RADS</a:t>
            </a:r>
            <a:r>
              <a:rPr lang="zh-CN" altLang="en-US" sz="1200" dirty="0">
                <a:latin typeface="+mn-ea"/>
                <a:cs typeface="+mn-ea"/>
              </a:rPr>
              <a:t>分级为</a:t>
            </a:r>
            <a:r>
              <a:rPr lang="en-US" altLang="zh-CN" sz="1200" dirty="0">
                <a:latin typeface="+mn-ea"/>
                <a:cs typeface="+mn-ea"/>
              </a:rPr>
              <a:t>4a</a:t>
            </a:r>
            <a:r>
              <a:rPr lang="zh-CN" altLang="en-US" sz="1200" dirty="0">
                <a:latin typeface="+mn-ea"/>
                <a:cs typeface="+mn-ea"/>
              </a:rPr>
              <a:t>级及以上或未进行</a:t>
            </a:r>
            <a:r>
              <a:rPr lang="en-US" altLang="zh-CN" sz="1200" dirty="0">
                <a:latin typeface="+mn-ea"/>
                <a:cs typeface="+mn-ea"/>
              </a:rPr>
              <a:t>LUNG-RADS</a:t>
            </a:r>
            <a:r>
              <a:rPr lang="zh-CN" altLang="en-US" sz="1200" dirty="0">
                <a:latin typeface="+mn-ea"/>
                <a:cs typeface="+mn-ea"/>
              </a:rPr>
              <a:t>分级；（</a:t>
            </a:r>
            <a:r>
              <a:rPr lang="en-US" altLang="zh-CN" sz="1200" dirty="0">
                <a:latin typeface="+mn-ea"/>
                <a:cs typeface="+mn-ea"/>
              </a:rPr>
              <a:t>b</a:t>
            </a:r>
            <a:r>
              <a:rPr lang="zh-CN" altLang="en-US" sz="1200" dirty="0">
                <a:latin typeface="+mn-ea"/>
                <a:cs typeface="+mn-ea"/>
              </a:rPr>
              <a:t>）肺结节最大直径＞</a:t>
            </a:r>
            <a:r>
              <a:rPr lang="en-US" altLang="zh-CN" sz="1200" dirty="0">
                <a:latin typeface="+mn-ea"/>
                <a:cs typeface="+mn-ea"/>
              </a:rPr>
              <a:t>6mm</a:t>
            </a:r>
            <a:r>
              <a:rPr lang="zh-CN" altLang="en-US" sz="1200" dirty="0">
                <a:latin typeface="+mn-ea"/>
                <a:cs typeface="+mn-ea"/>
              </a:rPr>
              <a:t>？</a:t>
            </a:r>
            <a:endParaRPr lang="zh-CN" altLang="en-US" sz="1200" dirty="0">
              <a:latin typeface="+mn-ea"/>
              <a:cs typeface="+mn-ea"/>
            </a:endParaRPr>
          </a:p>
          <a:p>
            <a:pPr>
              <a:lnSpc>
                <a:spcPct val="120000"/>
              </a:lnSpc>
            </a:pPr>
            <a:r>
              <a:rPr lang="zh-CN" altLang="en-US" sz="1200" b="1" dirty="0">
                <a:latin typeface="+mn-ea"/>
                <a:cs typeface="+mn-ea"/>
              </a:rPr>
              <a:t>核保规则：</a:t>
            </a:r>
            <a:endParaRPr lang="zh-CN" altLang="en-US" sz="1200" b="1" dirty="0">
              <a:latin typeface="+mn-ea"/>
              <a:cs typeface="+mn-ea"/>
            </a:endParaRPr>
          </a:p>
          <a:p>
            <a:pPr marL="0" indent="0">
              <a:lnSpc>
                <a:spcPct val="120000"/>
              </a:lnSpc>
              <a:buNone/>
            </a:pPr>
            <a:r>
              <a:rPr lang="en-US" altLang="zh-CN" sz="1200" b="1" dirty="0">
                <a:latin typeface="+mn-ea"/>
                <a:cs typeface="+mn-ea"/>
              </a:rPr>
              <a:t>1</a:t>
            </a:r>
            <a:r>
              <a:rPr lang="zh-CN" altLang="en-US" sz="1200" b="1" dirty="0">
                <a:latin typeface="+mn-ea"/>
                <a:cs typeface="+mn-ea"/>
              </a:rPr>
              <a:t>、上述健康告知全部为否的自动核保通过，不进入人核，上述健康告知部分为是的均进人核（不提供智能核保功能）；</a:t>
            </a:r>
            <a:endParaRPr lang="zh-CN" altLang="en-US" sz="1200" b="1" dirty="0">
              <a:latin typeface="+mn-ea"/>
              <a:cs typeface="+mn-ea"/>
            </a:endParaRPr>
          </a:p>
          <a:p>
            <a:pPr marL="0" indent="0">
              <a:lnSpc>
                <a:spcPct val="120000"/>
              </a:lnSpc>
              <a:buNone/>
            </a:pPr>
            <a:r>
              <a:rPr lang="en-US" altLang="zh-CN" sz="1200" b="1" dirty="0">
                <a:latin typeface="+mn-ea"/>
                <a:cs typeface="+mn-ea"/>
              </a:rPr>
              <a:t>2</a:t>
            </a:r>
            <a:r>
              <a:rPr lang="zh-CN" altLang="en-US" sz="1200" b="1" dirty="0">
                <a:latin typeface="+mn-ea"/>
                <a:cs typeface="+mn-ea"/>
              </a:rPr>
              <a:t>、进入人核的以核保结论为准（核保结论包括标准体、除外、加费、延期、拒保等）。</a:t>
            </a:r>
            <a:endParaRPr lang="zh-CN" altLang="en-US" sz="1200" b="1" dirty="0">
              <a:latin typeface="+mn-ea"/>
              <a:cs typeface="+mn-ea"/>
            </a:endParaRPr>
          </a:p>
        </p:txBody>
      </p:sp>
      <p:sp>
        <p:nvSpPr>
          <p:cNvPr id="2" name="文本框 1"/>
          <p:cNvSpPr txBox="1"/>
          <p:nvPr/>
        </p:nvSpPr>
        <p:spPr>
          <a:xfrm>
            <a:off x="232410" y="833755"/>
            <a:ext cx="2933484" cy="46166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mn-ea"/>
                <a:sym typeface="+mn-ea"/>
              </a:rPr>
              <a:t>附：健康告知仅</a:t>
            </a:r>
            <a:r>
              <a:rPr kumimoji="1" lang="en-US" altLang="zh-CN" sz="2400" b="1" dirty="0">
                <a:gradFill>
                  <a:gsLst>
                    <a:gs pos="0">
                      <a:srgbClr val="4874CB"/>
                    </a:gs>
                    <a:gs pos="100000">
                      <a:srgbClr val="30C0B4"/>
                    </a:gs>
                  </a:gsLst>
                  <a:lin ang="5400000" scaled="1"/>
                </a:gradFill>
                <a:latin typeface="+mn-ea"/>
                <a:sym typeface="+mn-ea"/>
              </a:rPr>
              <a:t>4</a:t>
            </a:r>
            <a:r>
              <a:rPr kumimoji="1" lang="zh-CN" altLang="en-US" sz="2400" b="1" dirty="0">
                <a:gradFill>
                  <a:gsLst>
                    <a:gs pos="0">
                      <a:srgbClr val="4874CB"/>
                    </a:gs>
                    <a:gs pos="100000">
                      <a:srgbClr val="30C0B4"/>
                    </a:gs>
                  </a:gsLst>
                  <a:lin ang="5400000" scaled="1"/>
                </a:gradFill>
                <a:latin typeface="+mn-ea"/>
                <a:sym typeface="+mn-ea"/>
              </a:rPr>
              <a:t>条</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4" name="直接连接符 3"/>
          <p:cNvCxnSpPr/>
          <p:nvPr/>
        </p:nvCxnSpPr>
        <p:spPr>
          <a:xfrm>
            <a:off x="242882" y="1335921"/>
            <a:ext cx="1581026"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610995"/>
            <a:ext cx="12198985" cy="3843020"/>
          </a:xfrm>
          <a:prstGeom prst="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nvSpPr>
        <p:spPr>
          <a:xfrm>
            <a:off x="1447165" y="2475230"/>
            <a:ext cx="5457190" cy="583565"/>
          </a:xfrm>
          <a:prstGeom prst="rect">
            <a:avLst/>
          </a:prstGeom>
          <a:noFill/>
        </p:spPr>
        <p:txBody>
          <a:bodyPr wrap="square" rtlCol="0">
            <a:spAutoFit/>
          </a:bodyPr>
          <a:lstStyle/>
          <a:p>
            <a:r>
              <a:rPr lang="en-US" altLang="zh-CN" sz="3200" b="1" dirty="0">
                <a:solidFill>
                  <a:schemeClr val="bg1"/>
                </a:solidFill>
              </a:rPr>
              <a:t>04 </a:t>
            </a:r>
            <a:r>
              <a:rPr lang="zh-CN" altLang="en-US" sz="3200" b="1" dirty="0">
                <a:solidFill>
                  <a:schemeClr val="bg1"/>
                </a:solidFill>
              </a:rPr>
              <a:t>销售赋能</a:t>
            </a:r>
            <a:endParaRPr lang="zh-CN" altLang="en-US" sz="3200" b="1" dirty="0">
              <a:solidFill>
                <a:schemeClr val="bg1"/>
              </a:solidFill>
            </a:endParaRPr>
          </a:p>
        </p:txBody>
      </p:sp>
      <p:cxnSp>
        <p:nvCxnSpPr>
          <p:cNvPr id="8" name="直接连接符 7"/>
          <p:cNvCxnSpPr/>
          <p:nvPr/>
        </p:nvCxnSpPr>
        <p:spPr>
          <a:xfrm>
            <a:off x="1566545" y="3390900"/>
            <a:ext cx="1697990" cy="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4" name="图片 3" descr="网络推广"/>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81085" y="2262505"/>
            <a:ext cx="2957830" cy="2957830"/>
          </a:xfrm>
          <a:prstGeom prst="rect">
            <a:avLst/>
          </a:prstGeom>
        </p:spPr>
      </p:pic>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2600" y="1831975"/>
            <a:ext cx="11226800" cy="4304665"/>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2306126" y="2159932"/>
            <a:ext cx="8640793" cy="3193455"/>
          </a:xfrm>
          <a:prstGeom prst="rect">
            <a:avLst/>
          </a:prstGeom>
          <a:noFill/>
        </p:spPr>
        <p:txBody>
          <a:bodyPr wrap="square" rtlCol="0" anchor="t">
            <a:noAutofit/>
          </a:bodyPr>
          <a:lstStyle/>
          <a:p>
            <a:pPr marL="228600" indent="-228600">
              <a:lnSpc>
                <a:spcPct val="200000"/>
              </a:lnSpc>
              <a:buFont typeface="Wingdings" panose="05000000000000000000" charset="0"/>
              <a:buChar char="ü"/>
            </a:pPr>
            <a:r>
              <a:rPr lang="en-US" altLang="zh-CN"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30-55</a:t>
            </a:r>
            <a:r>
              <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之间的非标人群为主</a:t>
            </a:r>
            <a:endPar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28600" indent="-228600">
              <a:lnSpc>
                <a:spcPct val="200000"/>
              </a:lnSpc>
              <a:buFont typeface="Wingdings" panose="05000000000000000000" charset="0"/>
              <a:buChar char="ü"/>
            </a:pPr>
            <a:r>
              <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已购买重疾险的</a:t>
            </a:r>
            <a:r>
              <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客户，做加保</a:t>
            </a:r>
            <a:endPar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28600" indent="-228600">
              <a:lnSpc>
                <a:spcPct val="200000"/>
              </a:lnSpc>
              <a:buFont typeface="Wingdings" panose="05000000000000000000" charset="0"/>
              <a:buChar char="ü"/>
            </a:pPr>
            <a:r>
              <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想购买非标体医疗险的人群</a:t>
            </a:r>
            <a:endParaRPr lang="zh-CN" altLang="en-US" sz="28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32410" y="833755"/>
            <a:ext cx="2993390"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mn-ea"/>
                <a:sym typeface="+mn-ea"/>
              </a:rPr>
              <a:t>销售人群：</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7" name="直接连接符 6"/>
          <p:cNvCxnSpPr/>
          <p:nvPr/>
        </p:nvCxnSpPr>
        <p:spPr>
          <a:xfrm>
            <a:off x="242882" y="1335921"/>
            <a:ext cx="3056372"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mc:Choice>
    <mc:Fallback>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2600" y="1831975"/>
            <a:ext cx="11226800" cy="4304665"/>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404666" y="1755985"/>
            <a:ext cx="9930442" cy="6129908"/>
          </a:xfrm>
          <a:prstGeom prst="rect">
            <a:avLst/>
          </a:prstGeom>
          <a:noFill/>
        </p:spPr>
        <p:txBody>
          <a:bodyPr wrap="square" rtlCol="0" anchor="t">
            <a:noAutofit/>
          </a:bodyPr>
          <a:lstStyle/>
          <a:p>
            <a:pPr>
              <a:lnSpc>
                <a:spcPct val="150000"/>
              </a:lnSpc>
              <a:spcAft>
                <a:spcPts val="600"/>
              </a:spcAft>
            </a:pP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复星联合管理式重疾产品再升级</a:t>
            </a:r>
            <a:endParaRPr lang="en-US" altLang="zh-CN"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Aft>
                <a:spcPts val="600"/>
              </a:spcAft>
            </a:pP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医联有盟品牌推出，拓展多家</a:t>
            </a:r>
            <a:r>
              <a:rPr lang="en-US" altLang="zh-CN"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三甲医院，除了现有瑞金医院外，还增加华西医院，未来更多*</a:t>
            </a:r>
            <a:endPar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Aft>
                <a:spcPts val="600"/>
              </a:spcAft>
            </a:pP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提供更精准的区域化专属健康管理</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保障方案；</a:t>
            </a:r>
            <a:endPar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Aft>
                <a:spcPts val="600"/>
              </a:spcAft>
            </a:pP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）依托于三甲医院优质健康管理，采用易核版健告，非标人群友好，给更多慢病人群保障！</a:t>
            </a:r>
            <a:endPar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32410" y="833755"/>
            <a:ext cx="5676684" cy="460375"/>
          </a:xfrm>
          <a:prstGeom prst="rect">
            <a:avLst/>
          </a:prstGeom>
          <a:solidFill>
            <a:schemeClr val="bg1"/>
          </a:solidFill>
        </p:spPr>
        <p:txBody>
          <a:bodyPr wrap="square" rtlCol="0">
            <a:spAutoFit/>
          </a:bodyPr>
          <a:lstStyle/>
          <a:p>
            <a:pPr>
              <a:buClrTx/>
              <a:buSzTx/>
              <a:buFontTx/>
            </a:pPr>
            <a:r>
              <a:rPr kumimoji="1" lang="en-US" altLang="zh-CN" sz="2400" b="1" dirty="0">
                <a:gradFill>
                  <a:gsLst>
                    <a:gs pos="0">
                      <a:srgbClr val="4874CB"/>
                    </a:gs>
                    <a:gs pos="100000">
                      <a:srgbClr val="30C0B4"/>
                    </a:gs>
                  </a:gsLst>
                  <a:lin ang="5400000" scaled="1"/>
                </a:gradFill>
                <a:latin typeface="+mn-ea"/>
                <a:sym typeface="+mn-ea"/>
              </a:rPr>
              <a:t> </a:t>
            </a:r>
            <a:r>
              <a:rPr kumimoji="1" lang="zh-CN" altLang="en-US" sz="2400" b="1" dirty="0">
                <a:gradFill>
                  <a:gsLst>
                    <a:gs pos="0">
                      <a:srgbClr val="4874CB"/>
                    </a:gs>
                    <a:gs pos="100000">
                      <a:srgbClr val="30C0B4"/>
                    </a:gs>
                  </a:gsLst>
                  <a:lin ang="5400000" scaled="1"/>
                </a:gradFill>
                <a:latin typeface="+mn-ea"/>
                <a:sym typeface="+mn-ea"/>
              </a:rPr>
              <a:t>产品特色</a:t>
            </a:r>
            <a:r>
              <a:rPr kumimoji="1" lang="zh-CN" altLang="en-US" sz="2400" b="1" dirty="0">
                <a:gradFill>
                  <a:gsLst>
                    <a:gs pos="0">
                      <a:srgbClr val="4874CB"/>
                    </a:gs>
                    <a:gs pos="100000">
                      <a:srgbClr val="30C0B4"/>
                    </a:gs>
                  </a:gsLst>
                  <a:lin ang="5400000" scaled="1"/>
                </a:gradFill>
                <a:latin typeface="+mn-ea"/>
                <a:sym typeface="+mn-ea"/>
              </a:rPr>
              <a:t>概述</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7" name="直接连接符 6"/>
          <p:cNvCxnSpPr/>
          <p:nvPr/>
        </p:nvCxnSpPr>
        <p:spPr>
          <a:xfrm>
            <a:off x="242882" y="1335921"/>
            <a:ext cx="3056372"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mc:Choice>
    <mc:Fallback>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2600" y="1831975"/>
            <a:ext cx="11226800" cy="4304665"/>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3095625" y="2101215"/>
            <a:ext cx="8642350" cy="861695"/>
          </a:xfrm>
          <a:prstGeom prst="rect">
            <a:avLst/>
          </a:prstGeom>
          <a:noFill/>
        </p:spPr>
        <p:txBody>
          <a:bodyPr wrap="square" rtlCol="0" anchor="t">
            <a:noAutofit/>
          </a:bodyPr>
          <a:lstStyle/>
          <a:p>
            <a:pPr>
              <a:lnSpc>
                <a:spcPct val="150000"/>
              </a:lnSpc>
            </a:pPr>
            <a:r>
              <a:rPr lang="zh-CN" altLang="en-US" sz="1600" b="1" dirty="0">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rPr>
              <a:t>专业的健康管理</a:t>
            </a:r>
            <a:r>
              <a:rPr lang="en-US" altLang="zh-CN"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头部三甲医院特色健康管理</a:t>
            </a:r>
            <a:r>
              <a:rPr lang="en-US" altLang="zh-CN"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医疗账户报销额度（每年可以用于体检场景），防患于未然</a:t>
            </a:r>
            <a:endPar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32410" y="833755"/>
            <a:ext cx="9066530" cy="460375"/>
          </a:xfrm>
          <a:prstGeom prst="rect">
            <a:avLst/>
          </a:prstGeom>
          <a:solidFill>
            <a:schemeClr val="bg1"/>
          </a:solidFill>
        </p:spPr>
        <p:txBody>
          <a:bodyPr wrap="square" rtlCol="0">
            <a:spAutoFit/>
          </a:bodyPr>
          <a:lstStyle/>
          <a:p>
            <a:pPr>
              <a:buClrTx/>
              <a:buSzTx/>
              <a:buFontTx/>
            </a:pPr>
            <a:r>
              <a:rPr kumimoji="1" lang="zh-CN" altLang="en-US" sz="2400" b="1" dirty="0">
                <a:gradFill>
                  <a:gsLst>
                    <a:gs pos="0">
                      <a:srgbClr val="4874CB"/>
                    </a:gs>
                    <a:gs pos="100000">
                      <a:srgbClr val="30C0B4"/>
                    </a:gs>
                  </a:gsLst>
                  <a:lin ang="5400000" scaled="1"/>
                </a:gradFill>
                <a:latin typeface="+mn-ea"/>
                <a:sym typeface="+mn-ea"/>
              </a:rPr>
              <a:t>客户视角</a:t>
            </a:r>
            <a:r>
              <a:rPr kumimoji="1" lang="en-US" altLang="zh-CN" sz="2400" b="1" dirty="0">
                <a:gradFill>
                  <a:gsLst>
                    <a:gs pos="0">
                      <a:srgbClr val="4874CB"/>
                    </a:gs>
                    <a:gs pos="100000">
                      <a:srgbClr val="30C0B4"/>
                    </a:gs>
                  </a:gsLst>
                  <a:lin ang="5400000" scaled="1"/>
                </a:gradFill>
                <a:latin typeface="+mn-ea"/>
                <a:sym typeface="+mn-ea"/>
              </a:rPr>
              <a:t>1/2</a:t>
            </a:r>
            <a:r>
              <a:rPr kumimoji="1" lang="zh-CN" altLang="en-US" sz="2400" b="1" dirty="0">
                <a:gradFill>
                  <a:gsLst>
                    <a:gs pos="0">
                      <a:srgbClr val="4874CB"/>
                    </a:gs>
                    <a:gs pos="100000">
                      <a:srgbClr val="30C0B4"/>
                    </a:gs>
                  </a:gsLst>
                  <a:lin ang="5400000" scaled="1"/>
                </a:gradFill>
                <a:latin typeface="+mn-ea"/>
                <a:sym typeface="+mn-ea"/>
              </a:rPr>
              <a:t>：</a:t>
            </a:r>
            <a:r>
              <a:rPr kumimoji="1" lang="en-US" altLang="zh-CN" sz="2400" b="1" dirty="0">
                <a:gradFill>
                  <a:gsLst>
                    <a:gs pos="0">
                      <a:srgbClr val="4874CB"/>
                    </a:gs>
                    <a:gs pos="100000">
                      <a:srgbClr val="30C0B4"/>
                    </a:gs>
                  </a:gsLst>
                  <a:lin ang="5400000" scaled="1"/>
                </a:gradFill>
                <a:latin typeface="+mn-ea"/>
                <a:sym typeface="+mn-ea"/>
              </a:rPr>
              <a:t> </a:t>
            </a:r>
            <a:r>
              <a:rPr kumimoji="1" lang="zh-CN" altLang="en-US" sz="2400" b="1" dirty="0">
                <a:gradFill>
                  <a:gsLst>
                    <a:gs pos="0">
                      <a:srgbClr val="4874CB"/>
                    </a:gs>
                    <a:gs pos="100000">
                      <a:srgbClr val="30C0B4"/>
                    </a:gs>
                  </a:gsLst>
                  <a:lin ang="5400000" scaled="1"/>
                </a:gradFill>
                <a:latin typeface="+mn-ea"/>
                <a:sym typeface="+mn-ea"/>
              </a:rPr>
              <a:t>提供给客户更足额的全生命周期的管理</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7" name="直接连接符 6"/>
          <p:cNvCxnSpPr/>
          <p:nvPr/>
        </p:nvCxnSpPr>
        <p:spPr>
          <a:xfrm>
            <a:off x="242882" y="1335921"/>
            <a:ext cx="3056372"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5" name="文本框 4"/>
          <p:cNvSpPr txBox="1"/>
          <p:nvPr/>
        </p:nvSpPr>
        <p:spPr>
          <a:xfrm>
            <a:off x="3094355" y="3450590"/>
            <a:ext cx="8642985" cy="927100"/>
          </a:xfrm>
          <a:prstGeom prst="rect">
            <a:avLst/>
          </a:prstGeom>
          <a:noFill/>
        </p:spPr>
        <p:txBody>
          <a:bodyPr wrap="square" rtlCol="0" anchor="t">
            <a:noAutofit/>
          </a:bodyPr>
          <a:lstStyle/>
          <a:p>
            <a:pPr lvl="0" algn="l">
              <a:lnSpc>
                <a:spcPct val="150000"/>
              </a:lnSpc>
              <a:buClrTx/>
              <a:buSzTx/>
              <a:buFontTx/>
            </a:pPr>
            <a:r>
              <a:rPr lang="zh-CN" altLang="en-US" sz="1600" b="1" dirty="0">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rPr>
              <a:t>小病可报（附加险可选）</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年保证续保的百万医疗</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非标友好的健告</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免赔，</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报销</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每年最高报销</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万住院医疗费</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重疾住院特需病房也能报销</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确诊重疾也不影响续保，</a:t>
            </a:r>
            <a:endPar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3098800" y="4735195"/>
            <a:ext cx="8684260" cy="1418590"/>
          </a:xfrm>
          <a:prstGeom prst="rect">
            <a:avLst/>
          </a:prstGeom>
          <a:noFill/>
        </p:spPr>
        <p:txBody>
          <a:bodyPr wrap="square" rtlCol="0" anchor="t">
            <a:noAutofit/>
          </a:bodyPr>
          <a:lstStyle/>
          <a:p>
            <a:pPr lvl="0" algn="l">
              <a:lnSpc>
                <a:spcPct val="150000"/>
              </a:lnSpc>
              <a:buClrTx/>
              <a:buSzTx/>
              <a:buFontTx/>
            </a:pPr>
            <a:r>
              <a:rPr lang="zh-CN" altLang="en-US" sz="1600" b="1" dirty="0">
                <a:solidFill>
                  <a:srgbClr val="48AFC8"/>
                </a:solidFill>
                <a:latin typeface="微软雅黑" panose="020B0503020204020204" pitchFamily="34" charset="-122"/>
                <a:ea typeface="微软雅黑" panose="020B0503020204020204" pitchFamily="34" charset="-122"/>
                <a:cs typeface="微软雅黑" panose="020B0503020204020204" pitchFamily="34" charset="-122"/>
                <a:sym typeface="+mn-ea"/>
              </a:rPr>
              <a:t>重疾突发的及时雨</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性价比高</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轻中症可选</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重疾保障持续终身有效</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医疗账户额度可终身累积使用，重疾后仍可以继续使用</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身故时若医疗账户额度仍未用完，剩余额度可一次性领取</a:t>
            </a:r>
            <a:endPar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lnSpc>
                <a:spcPct val="150000"/>
              </a:lnSpc>
              <a:buClrTx/>
              <a:buSzTx/>
              <a:buFontTx/>
            </a:pPr>
            <a:endParaRPr lang="zh-CN" altLang="en-US" sz="16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矩形: 圆角 81"/>
          <p:cNvSpPr/>
          <p:nvPr>
            <p:custDataLst>
              <p:tags r:id="rId1"/>
            </p:custDataLst>
          </p:nvPr>
        </p:nvSpPr>
        <p:spPr>
          <a:xfrm>
            <a:off x="743585" y="2199005"/>
            <a:ext cx="2122170" cy="50609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p>
            <a:pPr algn="ctr"/>
            <a:endParaRPr lang="en-US" altLang="zh-CN" sz="1400" b="1" dirty="0">
              <a:solidFill>
                <a:schemeClr val="bg1"/>
              </a:solidFill>
              <a:latin typeface="+mn-ea"/>
              <a:cs typeface="微软雅黑" panose="020B0503020204020204" pitchFamily="34" charset="-122"/>
              <a:sym typeface="+mn-ea"/>
            </a:endParaRPr>
          </a:p>
        </p:txBody>
      </p:sp>
      <p:sp>
        <p:nvSpPr>
          <p:cNvPr id="19" name="矩形: 圆角 81"/>
          <p:cNvSpPr/>
          <p:nvPr>
            <p:custDataLst>
              <p:tags r:id="rId2"/>
            </p:custDataLst>
          </p:nvPr>
        </p:nvSpPr>
        <p:spPr>
          <a:xfrm>
            <a:off x="743585" y="4738370"/>
            <a:ext cx="2122170" cy="50609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p>
            <a:pPr algn="ctr"/>
            <a:endParaRPr lang="en-US" altLang="zh-CN" sz="1400" b="1" dirty="0">
              <a:solidFill>
                <a:schemeClr val="bg1"/>
              </a:solidFill>
              <a:latin typeface="+mn-ea"/>
              <a:cs typeface="微软雅黑" panose="020B0503020204020204" pitchFamily="34" charset="-122"/>
              <a:sym typeface="+mn-ea"/>
            </a:endParaRPr>
          </a:p>
        </p:txBody>
      </p:sp>
      <p:grpSp>
        <p:nvGrpSpPr>
          <p:cNvPr id="95" name="组合 94"/>
          <p:cNvGrpSpPr/>
          <p:nvPr>
            <p:custDataLst>
              <p:tags r:id="rId3"/>
            </p:custDataLst>
          </p:nvPr>
        </p:nvGrpSpPr>
        <p:grpSpPr>
          <a:xfrm>
            <a:off x="743585" y="3522345"/>
            <a:ext cx="2122170" cy="506095"/>
            <a:chOff x="4926508" y="1873056"/>
            <a:chExt cx="2122193" cy="758825"/>
          </a:xfrm>
        </p:grpSpPr>
        <p:sp>
          <p:nvSpPr>
            <p:cNvPr id="16" name="矩形: 圆角 81"/>
            <p:cNvSpPr/>
            <p:nvPr>
              <p:custDataLst>
                <p:tags r:id="rId4"/>
              </p:custDataLst>
            </p:nvPr>
          </p:nvSpPr>
          <p:spPr>
            <a:xfrm>
              <a:off x="4926508" y="1873056"/>
              <a:ext cx="2122193"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p>
              <a:pPr algn="ctr"/>
              <a:endParaRPr lang="en-US" altLang="zh-CN" sz="1400" b="1" dirty="0">
                <a:solidFill>
                  <a:schemeClr val="bg1"/>
                </a:solidFill>
                <a:latin typeface="+mn-ea"/>
                <a:cs typeface="微软雅黑" panose="020B0503020204020204" pitchFamily="34" charset="-122"/>
                <a:sym typeface="+mn-ea"/>
              </a:endParaRPr>
            </a:p>
          </p:txBody>
        </p:sp>
        <p:sp>
          <p:nvSpPr>
            <p:cNvPr id="79" name="文本框 78"/>
            <p:cNvSpPr txBox="1"/>
            <p:nvPr>
              <p:custDataLst>
                <p:tags r:id="rId5"/>
              </p:custDataLst>
            </p:nvPr>
          </p:nvSpPr>
          <p:spPr>
            <a:xfrm>
              <a:off x="5134156" y="1979353"/>
              <a:ext cx="1698643" cy="597920"/>
            </a:xfrm>
            <a:prstGeom prst="rect">
              <a:avLst/>
            </a:prstGeom>
            <a:noFill/>
          </p:spPr>
          <p:txBody>
            <a:bodyPr wrap="square">
              <a:spAutoFit/>
            </a:bodyPr>
            <a:p>
              <a:pPr algn="ctr"/>
              <a:r>
                <a:rPr lang="zh-CN" altLang="en-US" sz="2000" b="1" dirty="0">
                  <a:solidFill>
                    <a:schemeClr val="bg1"/>
                  </a:solidFill>
                  <a:latin typeface="+mn-ea"/>
                </a:rPr>
                <a:t>已病人群</a:t>
              </a:r>
              <a:endParaRPr lang="zh-CN" altLang="en-US" sz="2000" b="1" dirty="0">
                <a:solidFill>
                  <a:schemeClr val="bg1"/>
                </a:solidFill>
                <a:latin typeface="+mn-ea"/>
              </a:endParaRPr>
            </a:p>
          </p:txBody>
        </p:sp>
      </p:grpSp>
      <p:sp>
        <p:nvSpPr>
          <p:cNvPr id="8" name="文本框 7"/>
          <p:cNvSpPr txBox="1"/>
          <p:nvPr>
            <p:custDataLst>
              <p:tags r:id="rId6"/>
            </p:custDataLst>
          </p:nvPr>
        </p:nvSpPr>
        <p:spPr>
          <a:xfrm>
            <a:off x="938531" y="2234342"/>
            <a:ext cx="1698625" cy="398780"/>
          </a:xfrm>
          <a:prstGeom prst="rect">
            <a:avLst/>
          </a:prstGeom>
          <a:noFill/>
        </p:spPr>
        <p:txBody>
          <a:bodyPr wrap="square">
            <a:spAutoFit/>
          </a:bodyPr>
          <a:p>
            <a:pPr algn="ctr"/>
            <a:r>
              <a:rPr lang="zh-CN" altLang="en-US" sz="2000" b="1" dirty="0">
                <a:solidFill>
                  <a:schemeClr val="bg1"/>
                </a:solidFill>
                <a:latin typeface="+mn-ea"/>
              </a:rPr>
              <a:t>未病人群</a:t>
            </a:r>
            <a:endParaRPr lang="zh-CN" altLang="en-US" sz="2000" b="1" dirty="0">
              <a:solidFill>
                <a:schemeClr val="bg1"/>
              </a:solidFill>
              <a:latin typeface="+mn-ea"/>
            </a:endParaRPr>
          </a:p>
        </p:txBody>
      </p:sp>
      <p:sp>
        <p:nvSpPr>
          <p:cNvPr id="9" name="文本框 8"/>
          <p:cNvSpPr txBox="1"/>
          <p:nvPr>
            <p:custDataLst>
              <p:tags r:id="rId7"/>
            </p:custDataLst>
          </p:nvPr>
        </p:nvSpPr>
        <p:spPr>
          <a:xfrm>
            <a:off x="951231" y="4786407"/>
            <a:ext cx="1698625" cy="398780"/>
          </a:xfrm>
          <a:prstGeom prst="rect">
            <a:avLst/>
          </a:prstGeom>
          <a:noFill/>
        </p:spPr>
        <p:txBody>
          <a:bodyPr wrap="square">
            <a:spAutoFit/>
          </a:bodyPr>
          <a:p>
            <a:pPr algn="ctr"/>
            <a:r>
              <a:rPr lang="zh-CN" altLang="en-US" sz="2000" b="1" dirty="0">
                <a:solidFill>
                  <a:schemeClr val="bg1"/>
                </a:solidFill>
                <a:latin typeface="+mn-ea"/>
              </a:rPr>
              <a:t>大病人群</a:t>
            </a:r>
            <a:endParaRPr lang="zh-CN" altLang="en-US" sz="2000" b="1"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advClick="0"/>
    </mc:Choice>
    <mc:Fallback>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p:cNvSpPr/>
          <p:nvPr/>
        </p:nvSpPr>
        <p:spPr>
          <a:xfrm>
            <a:off x="482600" y="1831975"/>
            <a:ext cx="11226800" cy="4304665"/>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3974465" y="1997710"/>
            <a:ext cx="8876665" cy="3193415"/>
          </a:xfrm>
          <a:prstGeom prst="rect">
            <a:avLst/>
          </a:prstGeom>
          <a:noFill/>
        </p:spPr>
        <p:txBody>
          <a:bodyPr wrap="square" rtlCol="0" anchor="t">
            <a:noAutofit/>
          </a:bodyPr>
          <a:lstStyle/>
          <a:p>
            <a:pPr>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举例：</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岁女性，身体亚健康</a:t>
            </a:r>
            <a:endPar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选择</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年交，首年主附</a:t>
            </a:r>
            <a:r>
              <a:rPr lang="en-US" altLang="zh-CN"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4100</a:t>
            </a:r>
            <a:r>
              <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左右的价格，可享：</a:t>
            </a:r>
            <a:endParaRPr lang="zh-CN" altLang="en-US" sz="2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万重疾</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年最高</a:t>
            </a: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万医疗险保障（</a:t>
            </a: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免赔，含重疾特需）</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总计</a:t>
            </a: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2500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元医疗金（首年</a:t>
            </a:r>
            <a:r>
              <a:rPr lang="en-US" altLang="zh-CN"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Wingdings" panose="05000000000000000000" charset="0"/>
              <a:buChar char="ü"/>
            </a:pPr>
            <a:r>
              <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被保人专属智能穿戴手表</a:t>
            </a:r>
            <a:endParaRPr lang="zh-CN" altLang="en-US" sz="20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32410" y="833755"/>
            <a:ext cx="7342505" cy="460375"/>
          </a:xfrm>
          <a:prstGeom prst="rect">
            <a:avLst/>
          </a:prstGeom>
          <a:solidFill>
            <a:schemeClr val="bg1"/>
          </a:solidFill>
        </p:spPr>
        <p:txBody>
          <a:bodyPr wrap="square" rtlCol="0">
            <a:spAutoFit/>
          </a:bodyPr>
          <a:lstStyle/>
          <a:p>
            <a:pPr>
              <a:buClrTx/>
              <a:buSzTx/>
              <a:buFontTx/>
            </a:pPr>
            <a:r>
              <a:rPr kumimoji="1" lang="en-US" altLang="zh-CN" sz="2400" b="1" dirty="0">
                <a:gradFill>
                  <a:gsLst>
                    <a:gs pos="0">
                      <a:srgbClr val="4874CB"/>
                    </a:gs>
                    <a:gs pos="100000">
                      <a:srgbClr val="30C0B4"/>
                    </a:gs>
                  </a:gsLst>
                  <a:lin ang="5400000" scaled="1"/>
                </a:gradFill>
                <a:latin typeface="+mn-ea"/>
                <a:sym typeface="+mn-ea"/>
              </a:rPr>
              <a:t> </a:t>
            </a:r>
            <a:r>
              <a:rPr kumimoji="1" lang="zh-CN" altLang="en-US" sz="2400" b="1" dirty="0">
                <a:gradFill>
                  <a:gsLst>
                    <a:gs pos="0">
                      <a:srgbClr val="4874CB"/>
                    </a:gs>
                    <a:gs pos="100000">
                      <a:srgbClr val="30C0B4"/>
                    </a:gs>
                  </a:gsLst>
                  <a:lin ang="5400000" scaled="1"/>
                </a:gradFill>
                <a:latin typeface="+mn-ea"/>
                <a:sym typeface="+mn-ea"/>
              </a:rPr>
              <a:t>客户视角</a:t>
            </a:r>
            <a:r>
              <a:rPr kumimoji="1" lang="en-US" altLang="zh-CN" sz="2400" b="1" dirty="0">
                <a:gradFill>
                  <a:gsLst>
                    <a:gs pos="0">
                      <a:srgbClr val="4874CB"/>
                    </a:gs>
                    <a:gs pos="100000">
                      <a:srgbClr val="30C0B4"/>
                    </a:gs>
                  </a:gsLst>
                  <a:lin ang="5400000" scaled="1"/>
                </a:gradFill>
                <a:latin typeface="+mn-ea"/>
                <a:sym typeface="+mn-ea"/>
              </a:rPr>
              <a:t>2</a:t>
            </a:r>
            <a:r>
              <a:rPr kumimoji="1" lang="en-US" altLang="zh-CN" sz="2400" b="1" dirty="0">
                <a:gradFill>
                  <a:gsLst>
                    <a:gs pos="0">
                      <a:srgbClr val="4874CB"/>
                    </a:gs>
                    <a:gs pos="100000">
                      <a:srgbClr val="30C0B4"/>
                    </a:gs>
                  </a:gsLst>
                  <a:lin ang="5400000" scaled="1"/>
                </a:gradFill>
                <a:latin typeface="+mn-ea"/>
                <a:sym typeface="+mn-ea"/>
              </a:rPr>
              <a:t>/2</a:t>
            </a:r>
            <a:r>
              <a:rPr kumimoji="1" lang="zh-CN" altLang="en-US" sz="2400" b="1" dirty="0">
                <a:gradFill>
                  <a:gsLst>
                    <a:gs pos="0">
                      <a:srgbClr val="4874CB"/>
                    </a:gs>
                    <a:gs pos="100000">
                      <a:srgbClr val="30C0B4"/>
                    </a:gs>
                  </a:gsLst>
                  <a:lin ang="5400000" scaled="1"/>
                </a:gradFill>
                <a:latin typeface="+mn-ea"/>
                <a:sym typeface="+mn-ea"/>
              </a:rPr>
              <a:t>：</a:t>
            </a:r>
            <a:r>
              <a:rPr kumimoji="1" lang="zh-CN" altLang="en-US" sz="2400" b="1" dirty="0">
                <a:gradFill>
                  <a:gsLst>
                    <a:gs pos="0">
                      <a:srgbClr val="4874CB"/>
                    </a:gs>
                    <a:gs pos="100000">
                      <a:srgbClr val="30C0B4"/>
                    </a:gs>
                  </a:gsLst>
                  <a:lin ang="5400000" scaled="1"/>
                </a:gradFill>
                <a:latin typeface="+mn-ea"/>
                <a:sym typeface="+mn-ea"/>
              </a:rPr>
              <a:t>性价比高的管理式重疾</a:t>
            </a:r>
            <a:endParaRPr kumimoji="1" lang="zh-CN" altLang="en-US" sz="2400" b="1" dirty="0">
              <a:gradFill>
                <a:gsLst>
                  <a:gs pos="0">
                    <a:srgbClr val="4874CB"/>
                  </a:gs>
                  <a:gs pos="100000">
                    <a:srgbClr val="30C0B4"/>
                  </a:gs>
                </a:gsLst>
                <a:lin ang="5400000" scaled="1"/>
              </a:gradFill>
              <a:latin typeface="+mn-ea"/>
              <a:sym typeface="+mn-ea"/>
            </a:endParaRPr>
          </a:p>
        </p:txBody>
      </p:sp>
      <p:cxnSp>
        <p:nvCxnSpPr>
          <p:cNvPr id="7" name="直接连接符 6"/>
          <p:cNvCxnSpPr/>
          <p:nvPr/>
        </p:nvCxnSpPr>
        <p:spPr>
          <a:xfrm>
            <a:off x="1007422" y="1335921"/>
            <a:ext cx="3056372"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6" name="图片 5" descr="女性女人"/>
          <p:cNvPicPr>
            <a:picLocks noChangeAspect="1"/>
          </p:cNvPicPr>
          <p:nvPr/>
        </p:nvPicPr>
        <p:blipFill>
          <a:blip/>
          <a:stretch>
            <a:fillRect/>
          </a:stretch>
        </p:blipFill>
        <p:spPr>
          <a:xfrm>
            <a:off x="1457960" y="2489835"/>
            <a:ext cx="1751965" cy="1751965"/>
          </a:xfrm>
          <a:prstGeom prst="rect">
            <a:avLst/>
          </a:prstGeom>
        </p:spPr>
      </p:pic>
      <p:pic>
        <p:nvPicPr>
          <p:cNvPr id="9" name="图片 8" descr="女性"/>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877060" y="2971800"/>
            <a:ext cx="1433830" cy="1433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Click="0"/>
    </mc:Choice>
    <mc:Fallback>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11430" y="2206625"/>
            <a:ext cx="7185660" cy="2233930"/>
          </a:xfrm>
          <a:custGeom>
            <a:avLst/>
            <a:gdLst>
              <a:gd name="adj" fmla="val 38701"/>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11316" h="3518">
                <a:moveTo>
                  <a:pt x="0" y="0"/>
                </a:moveTo>
                <a:lnTo>
                  <a:pt x="9954" y="0"/>
                </a:lnTo>
                <a:lnTo>
                  <a:pt x="11316" y="3518"/>
                </a:lnTo>
                <a:lnTo>
                  <a:pt x="0" y="3518"/>
                </a:lnTo>
                <a:lnTo>
                  <a:pt x="0" y="0"/>
                </a:lnTo>
                <a:close/>
              </a:path>
            </a:pathLst>
          </a:custGeom>
        </p:spPr>
        <p:style>
          <a:lnRef idx="0">
            <a:srgbClr val="FFFFFF"/>
          </a:lnRef>
          <a:fillRef idx="3">
            <a:schemeClr val="accent1"/>
          </a:fillRef>
          <a:effectRef idx="0">
            <a:srgbClr val="FFFFFF"/>
          </a:effectRef>
          <a:fontRef idx="minor">
            <a:schemeClr val="lt1"/>
          </a:fontRef>
        </p:style>
        <p:txBody>
          <a:bodyPr wrap="square" rtlCol="0" anchor="ctr">
            <a:noAutofit/>
          </a:bodyPr>
          <a:lstStyle/>
          <a:p>
            <a:pPr algn="l"/>
            <a:r>
              <a:rPr lang="en-US" altLang="zh-CN" sz="8800" dirty="0">
                <a:latin typeface="微软雅黑" panose="020B0503020204020204" pitchFamily="34" charset="-122"/>
                <a:ea typeface="微软雅黑" panose="020B0503020204020204" pitchFamily="34" charset="-122"/>
              </a:rPr>
              <a:t>   </a:t>
            </a:r>
            <a:r>
              <a:rPr lang="zh-CN" altLang="en-US" sz="6000" dirty="0">
                <a:latin typeface="微软雅黑" panose="020B0503020204020204" pitchFamily="34" charset="-122"/>
                <a:ea typeface="微软雅黑" panose="020B0503020204020204" pitchFamily="34" charset="-122"/>
              </a:rPr>
              <a:t>好健康</a:t>
            </a:r>
            <a:r>
              <a:rPr lang="zh-CN" altLang="en-US" sz="6000" dirty="0">
                <a:latin typeface="微软雅黑" panose="020B0503020204020204" pitchFamily="34" charset="-122"/>
                <a:ea typeface="微软雅黑" panose="020B0503020204020204" pitchFamily="34" charset="-122"/>
              </a:rPr>
              <a:t>管出来！</a:t>
            </a:r>
            <a:endParaRPr lang="en-US" altLang="zh-CN" sz="60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018020" y="2206625"/>
            <a:ext cx="4858385" cy="0"/>
          </a:xfrm>
          <a:prstGeom prst="line">
            <a:avLst/>
          </a:prstGeom>
        </p:spPr>
        <p:style>
          <a:lnRef idx="3">
            <a:schemeClr val="accent1"/>
          </a:lnRef>
          <a:fillRef idx="0">
            <a:srgbClr val="FFFFFF"/>
          </a:fillRef>
          <a:effectRef idx="0">
            <a:srgbClr val="FFFFFF"/>
          </a:effectRef>
          <a:fontRef idx="minor">
            <a:schemeClr val="tx1"/>
          </a:fontRef>
        </p:style>
      </p:cxnSp>
      <p:cxnSp>
        <p:nvCxnSpPr>
          <p:cNvPr id="10" name="直接连接符 9"/>
          <p:cNvCxnSpPr/>
          <p:nvPr/>
        </p:nvCxnSpPr>
        <p:spPr>
          <a:xfrm>
            <a:off x="7836535" y="4440555"/>
            <a:ext cx="4039870" cy="0"/>
          </a:xfrm>
          <a:prstGeom prst="line">
            <a:avLst/>
          </a:prstGeom>
        </p:spPr>
        <p:style>
          <a:lnRef idx="3">
            <a:schemeClr val="accent1"/>
          </a:lnRef>
          <a:fillRef idx="0">
            <a:srgbClr val="FFFFFF"/>
          </a:fillRef>
          <a:effectRef idx="0">
            <a:srgbClr val="FFFFFF"/>
          </a:effectRef>
          <a:fontRef idx="minor">
            <a:schemeClr val="tx1"/>
          </a:fontRef>
        </p:style>
      </p:cxnSp>
      <p:sp>
        <p:nvSpPr>
          <p:cNvPr id="11" name="文本框 10"/>
          <p:cNvSpPr txBox="1"/>
          <p:nvPr/>
        </p:nvSpPr>
        <p:spPr>
          <a:xfrm>
            <a:off x="6809593" y="2951946"/>
            <a:ext cx="5275237" cy="954107"/>
          </a:xfrm>
          <a:prstGeom prst="rect">
            <a:avLst/>
          </a:prstGeom>
          <a:noFill/>
        </p:spPr>
        <p:txBody>
          <a:bodyPr wrap="square" rtlCol="0">
            <a:spAutoFit/>
          </a:bodyPr>
          <a:lstStyle/>
          <a:p>
            <a:r>
              <a:rPr lang="zh-CN" altLang="en-US" sz="2800" b="1" dirty="0">
                <a:solidFill>
                  <a:schemeClr val="bg1">
                    <a:lumMod val="50000"/>
                  </a:schemeClr>
                </a:solidFill>
              </a:rPr>
              <a:t>复星联合医联有盟重大疾病保险（互联网）</a:t>
            </a:r>
            <a:endParaRPr lang="zh-CN" altLang="en-US" sz="2800" b="1" dirty="0">
              <a:solidFill>
                <a:schemeClr val="bg1">
                  <a:lumMod val="50000"/>
                </a:schemeClr>
              </a:solidFill>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32416" y="833914"/>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附：瑞金医院全生命周期健康管理特色</a:t>
            </a:r>
            <a:endPar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15" name="直接连接符 14"/>
          <p:cNvCxnSpPr/>
          <p:nvPr/>
        </p:nvCxnSpPr>
        <p:spPr>
          <a:xfrm>
            <a:off x="242882" y="1335921"/>
            <a:ext cx="4151318"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0" y="1579176"/>
            <a:ext cx="12192000" cy="1379923"/>
          </a:xfrm>
          <a:prstGeom prst="rect">
            <a:avLst/>
          </a:prstGeom>
          <a:gradFill flip="none" rotWithShape="1">
            <a:gsLst>
              <a:gs pos="52000">
                <a:schemeClr val="accent1">
                  <a:hueOff val="-2520000"/>
                </a:schemeClr>
              </a:gs>
              <a:gs pos="100000">
                <a:schemeClr val="accent1"/>
              </a:gs>
            </a:gsLst>
            <a:lin ang="135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文本框 18"/>
          <p:cNvSpPr txBox="1"/>
          <p:nvPr/>
        </p:nvSpPr>
        <p:spPr>
          <a:xfrm>
            <a:off x="556571" y="1751436"/>
            <a:ext cx="9061138" cy="737235"/>
          </a:xfrm>
          <a:prstGeom prst="rect">
            <a:avLst/>
          </a:prstGeom>
          <a:noFill/>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应用瑞金医院全生命周期健康管理中心“瑞链计划</a:t>
            </a:r>
            <a:r>
              <a:rPr lang="en-US" altLang="zh-CN" sz="1400" b="1" dirty="0" err="1">
                <a:solidFill>
                  <a:schemeClr val="bg1"/>
                </a:solidFill>
                <a:latin typeface="微软雅黑" panose="020B0503020204020204" pitchFamily="34" charset="-122"/>
                <a:ea typeface="微软雅黑" panose="020B0503020204020204" pitchFamily="34" charset="-122"/>
              </a:rPr>
              <a:t>RuiLink</a:t>
            </a:r>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平台，通过整合先进的信息技术、结合可穿戴设备，为保险客户提供无纸化数字医疗服务，实现全生命周期的健康管理</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pic>
        <p:nvPicPr>
          <p:cNvPr id="53" name="Picture 13" descr="A hand holding a cellphone&#10;&#10;Description automatically generated"/>
          <p:cNvPicPr>
            <a:picLocks noChangeAspect="1"/>
          </p:cNvPicPr>
          <p:nvPr>
            <p:custDataLst>
              <p:tags r:id="rId1"/>
            </p:custDataLst>
          </p:nvPr>
        </p:nvPicPr>
        <p:blipFill>
          <a:blip r:embed="rId2" cstate="print"/>
          <a:srcRect l="26647" r="30779" b="19248"/>
          <a:stretch>
            <a:fillRect/>
          </a:stretch>
        </p:blipFill>
        <p:spPr>
          <a:xfrm rot="5400000">
            <a:off x="9783224" y="554155"/>
            <a:ext cx="2345107" cy="2489431"/>
          </a:xfrm>
          <a:prstGeom prst="rect">
            <a:avLst/>
          </a:prstGeom>
        </p:spPr>
      </p:pic>
      <p:sp>
        <p:nvSpPr>
          <p:cNvPr id="20" name="矩形: 圆角 19"/>
          <p:cNvSpPr/>
          <p:nvPr/>
        </p:nvSpPr>
        <p:spPr>
          <a:xfrm>
            <a:off x="417268" y="2672039"/>
            <a:ext cx="11226654" cy="3928786"/>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ontserrat"/>
              <a:cs typeface="+mn-cs"/>
            </a:endParaRPr>
          </a:p>
        </p:txBody>
      </p:sp>
      <p:sp>
        <p:nvSpPr>
          <p:cNvPr id="196" name="www.pptcool.com127"/>
          <p:cNvSpPr txBox="1"/>
          <p:nvPr>
            <p:custDataLst>
              <p:tags r:id="rId3"/>
            </p:custDataLst>
          </p:nvPr>
        </p:nvSpPr>
        <p:spPr>
          <a:xfrm>
            <a:off x="3932241" y="2763518"/>
            <a:ext cx="7527290" cy="831215"/>
          </a:xfrm>
          <a:prstGeom prst="rect">
            <a:avLst/>
          </a:prstGeom>
        </p:spPr>
        <p:txBody>
          <a:bodyPr wrap="square" lIns="90000" tIns="46800" rIns="90000" bIns="46800" anchor="ctr" anchorCtr="0">
            <a:spAutoFit/>
          </a:bodyPr>
          <a:lstStyle/>
          <a:p>
            <a:pPr marL="0" indent="0">
              <a:lnSpc>
                <a:spcPct val="150000"/>
              </a:lnSpc>
            </a:pPr>
            <a:r>
              <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智能穿戴设备监测</a:t>
            </a:r>
            <a:endPar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24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小时健康数据监测，提供体检报告智能解读、疾病风险预测等功能</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8" name="www.pptcool.com130"/>
          <p:cNvSpPr txBox="1"/>
          <p:nvPr>
            <p:custDataLst>
              <p:tags r:id="rId4"/>
            </p:custDataLst>
          </p:nvPr>
        </p:nvSpPr>
        <p:spPr>
          <a:xfrm>
            <a:off x="4107971" y="3585972"/>
            <a:ext cx="7585710" cy="831215"/>
          </a:xfrm>
          <a:prstGeom prst="rect">
            <a:avLst/>
          </a:prstGeom>
        </p:spPr>
        <p:txBody>
          <a:bodyPr wrap="square" lIns="90000" tIns="46800" rIns="90000" bIns="46800" anchor="ctr" anchorCtr="0">
            <a:spAutoFit/>
          </a:bodyPr>
          <a:lstStyle/>
          <a:p>
            <a:pPr>
              <a:lnSpc>
                <a:spcPct val="150000"/>
              </a:lnSpc>
            </a:pPr>
            <a:r>
              <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人工智能医疗交互</a:t>
            </a:r>
            <a:endPar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智能医疗助手实时交互，辅助获取健康及医疗指导</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0" name="www.pptcool.com133"/>
          <p:cNvSpPr txBox="1"/>
          <p:nvPr>
            <p:custDataLst>
              <p:tags r:id="rId5"/>
            </p:custDataLst>
          </p:nvPr>
        </p:nvSpPr>
        <p:spPr>
          <a:xfrm>
            <a:off x="4053057" y="4469626"/>
            <a:ext cx="7989570" cy="831215"/>
          </a:xfrm>
          <a:prstGeom prst="rect">
            <a:avLst/>
          </a:prstGeom>
        </p:spPr>
        <p:txBody>
          <a:bodyPr wrap="square" lIns="90000" tIns="46800" rIns="90000" bIns="46800" anchor="ctr" anchorCtr="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健康生活方式干预</a:t>
            </a:r>
            <a:endParaRPr kumimoji="1" lang="zh-CN" altLang="en-US" sz="20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一人一方</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的个性化健康管理方式，分层级提供精准服务</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0" name="www.pptcool.com2"/>
          <p:cNvSpPr/>
          <p:nvPr/>
        </p:nvSpPr>
        <p:spPr bwMode="auto">
          <a:xfrm rot="2700000">
            <a:off x="2438517" y="3534762"/>
            <a:ext cx="42700" cy="77634"/>
          </a:xfrm>
          <a:custGeom>
            <a:avLst/>
            <a:gdLst>
              <a:gd name="T0" fmla="*/ 46 w 61"/>
              <a:gd name="T1" fmla="*/ 41 h 41"/>
              <a:gd name="T2" fmla="*/ 61 w 61"/>
              <a:gd name="T3" fmla="*/ 38 h 41"/>
              <a:gd name="T4" fmla="*/ 14 w 61"/>
              <a:gd name="T5" fmla="*/ 0 h 41"/>
              <a:gd name="T6" fmla="*/ 0 w 61"/>
              <a:gd name="T7" fmla="*/ 3 h 41"/>
              <a:gd name="T8" fmla="*/ 46 w 61"/>
              <a:gd name="T9" fmla="*/ 41 h 41"/>
            </a:gdLst>
            <a:ahLst/>
            <a:cxnLst>
              <a:cxn ang="0">
                <a:pos x="T0" y="T1"/>
              </a:cxn>
              <a:cxn ang="0">
                <a:pos x="T2" y="T3"/>
              </a:cxn>
              <a:cxn ang="0">
                <a:pos x="T4" y="T5"/>
              </a:cxn>
              <a:cxn ang="0">
                <a:pos x="T6" y="T7"/>
              </a:cxn>
              <a:cxn ang="0">
                <a:pos x="T8" y="T9"/>
              </a:cxn>
            </a:cxnLst>
            <a:rect l="0" t="0" r="r" b="b"/>
            <a:pathLst>
              <a:path w="61" h="41">
                <a:moveTo>
                  <a:pt x="46" y="41"/>
                </a:moveTo>
                <a:lnTo>
                  <a:pt x="61" y="38"/>
                </a:lnTo>
                <a:lnTo>
                  <a:pt x="14" y="0"/>
                </a:lnTo>
                <a:lnTo>
                  <a:pt x="0" y="3"/>
                </a:lnTo>
                <a:lnTo>
                  <a:pt x="46" y="4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1" name="www.pptcool.com3"/>
          <p:cNvSpPr/>
          <p:nvPr/>
        </p:nvSpPr>
        <p:spPr bwMode="auto">
          <a:xfrm rot="2700000">
            <a:off x="2484475" y="3544210"/>
            <a:ext cx="40064" cy="79297"/>
          </a:xfrm>
          <a:custGeom>
            <a:avLst/>
            <a:gdLst>
              <a:gd name="T0" fmla="*/ 42 w 57"/>
              <a:gd name="T1" fmla="*/ 42 h 42"/>
              <a:gd name="T2" fmla="*/ 57 w 57"/>
              <a:gd name="T3" fmla="*/ 39 h 42"/>
              <a:gd name="T4" fmla="*/ 14 w 57"/>
              <a:gd name="T5" fmla="*/ 0 h 42"/>
              <a:gd name="T6" fmla="*/ 0 w 57"/>
              <a:gd name="T7" fmla="*/ 3 h 42"/>
              <a:gd name="T8" fmla="*/ 42 w 57"/>
              <a:gd name="T9" fmla="*/ 42 h 42"/>
            </a:gdLst>
            <a:ahLst/>
            <a:cxnLst>
              <a:cxn ang="0">
                <a:pos x="T0" y="T1"/>
              </a:cxn>
              <a:cxn ang="0">
                <a:pos x="T2" y="T3"/>
              </a:cxn>
              <a:cxn ang="0">
                <a:pos x="T4" y="T5"/>
              </a:cxn>
              <a:cxn ang="0">
                <a:pos x="T6" y="T7"/>
              </a:cxn>
              <a:cxn ang="0">
                <a:pos x="T8" y="T9"/>
              </a:cxn>
            </a:cxnLst>
            <a:rect l="0" t="0" r="r" b="b"/>
            <a:pathLst>
              <a:path w="57" h="42">
                <a:moveTo>
                  <a:pt x="42" y="42"/>
                </a:moveTo>
                <a:lnTo>
                  <a:pt x="57" y="39"/>
                </a:lnTo>
                <a:lnTo>
                  <a:pt x="14" y="0"/>
                </a:lnTo>
                <a:lnTo>
                  <a:pt x="0" y="3"/>
                </a:lnTo>
                <a:lnTo>
                  <a:pt x="42" y="4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2" name="www.pptcool.com4"/>
          <p:cNvSpPr/>
          <p:nvPr/>
        </p:nvSpPr>
        <p:spPr bwMode="auto">
          <a:xfrm rot="2700000">
            <a:off x="2528741" y="3556862"/>
            <a:ext cx="36374" cy="79297"/>
          </a:xfrm>
          <a:custGeom>
            <a:avLst/>
            <a:gdLst>
              <a:gd name="T0" fmla="*/ 37 w 52"/>
              <a:gd name="T1" fmla="*/ 42 h 42"/>
              <a:gd name="T2" fmla="*/ 52 w 52"/>
              <a:gd name="T3" fmla="*/ 39 h 42"/>
              <a:gd name="T4" fmla="*/ 15 w 52"/>
              <a:gd name="T5" fmla="*/ 0 h 42"/>
              <a:gd name="T6" fmla="*/ 0 w 52"/>
              <a:gd name="T7" fmla="*/ 3 h 42"/>
              <a:gd name="T8" fmla="*/ 37 w 52"/>
              <a:gd name="T9" fmla="*/ 42 h 42"/>
            </a:gdLst>
            <a:ahLst/>
            <a:cxnLst>
              <a:cxn ang="0">
                <a:pos x="T0" y="T1"/>
              </a:cxn>
              <a:cxn ang="0">
                <a:pos x="T2" y="T3"/>
              </a:cxn>
              <a:cxn ang="0">
                <a:pos x="T4" y="T5"/>
              </a:cxn>
              <a:cxn ang="0">
                <a:pos x="T6" y="T7"/>
              </a:cxn>
              <a:cxn ang="0">
                <a:pos x="T8" y="T9"/>
              </a:cxn>
            </a:cxnLst>
            <a:rect l="0" t="0" r="r" b="b"/>
            <a:pathLst>
              <a:path w="52" h="42">
                <a:moveTo>
                  <a:pt x="37" y="42"/>
                </a:moveTo>
                <a:lnTo>
                  <a:pt x="52" y="39"/>
                </a:lnTo>
                <a:lnTo>
                  <a:pt x="15" y="0"/>
                </a:lnTo>
                <a:lnTo>
                  <a:pt x="0" y="3"/>
                </a:lnTo>
                <a:lnTo>
                  <a:pt x="37" y="4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3" name="www.pptcool.com5"/>
          <p:cNvSpPr/>
          <p:nvPr/>
        </p:nvSpPr>
        <p:spPr bwMode="auto">
          <a:xfrm rot="2700000">
            <a:off x="2571385" y="3571568"/>
            <a:ext cx="34266" cy="81515"/>
          </a:xfrm>
          <a:custGeom>
            <a:avLst/>
            <a:gdLst>
              <a:gd name="T0" fmla="*/ 33 w 49"/>
              <a:gd name="T1" fmla="*/ 43 h 43"/>
              <a:gd name="T2" fmla="*/ 49 w 49"/>
              <a:gd name="T3" fmla="*/ 40 h 43"/>
              <a:gd name="T4" fmla="*/ 16 w 49"/>
              <a:gd name="T5" fmla="*/ 0 h 43"/>
              <a:gd name="T6" fmla="*/ 0 w 49"/>
              <a:gd name="T7" fmla="*/ 3 h 43"/>
              <a:gd name="T8" fmla="*/ 33 w 49"/>
              <a:gd name="T9" fmla="*/ 43 h 43"/>
            </a:gdLst>
            <a:ahLst/>
            <a:cxnLst>
              <a:cxn ang="0">
                <a:pos x="T0" y="T1"/>
              </a:cxn>
              <a:cxn ang="0">
                <a:pos x="T2" y="T3"/>
              </a:cxn>
              <a:cxn ang="0">
                <a:pos x="T4" y="T5"/>
              </a:cxn>
              <a:cxn ang="0">
                <a:pos x="T6" y="T7"/>
              </a:cxn>
              <a:cxn ang="0">
                <a:pos x="T8" y="T9"/>
              </a:cxn>
            </a:cxnLst>
            <a:rect l="0" t="0" r="r" b="b"/>
            <a:pathLst>
              <a:path w="49" h="43">
                <a:moveTo>
                  <a:pt x="33" y="43"/>
                </a:moveTo>
                <a:lnTo>
                  <a:pt x="49" y="40"/>
                </a:lnTo>
                <a:lnTo>
                  <a:pt x="16" y="0"/>
                </a:lnTo>
                <a:lnTo>
                  <a:pt x="0" y="3"/>
                </a:lnTo>
                <a:lnTo>
                  <a:pt x="33"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4" name="www.pptcool.com6"/>
          <p:cNvSpPr/>
          <p:nvPr/>
        </p:nvSpPr>
        <p:spPr bwMode="auto">
          <a:xfrm rot="2700000">
            <a:off x="2615110" y="3587910"/>
            <a:ext cx="31103" cy="81515"/>
          </a:xfrm>
          <a:custGeom>
            <a:avLst/>
            <a:gdLst>
              <a:gd name="T0" fmla="*/ 27 w 44"/>
              <a:gd name="T1" fmla="*/ 43 h 43"/>
              <a:gd name="T2" fmla="*/ 44 w 44"/>
              <a:gd name="T3" fmla="*/ 41 h 43"/>
              <a:gd name="T4" fmla="*/ 15 w 44"/>
              <a:gd name="T5" fmla="*/ 0 h 43"/>
              <a:gd name="T6" fmla="*/ 0 w 44"/>
              <a:gd name="T7" fmla="*/ 2 h 43"/>
              <a:gd name="T8" fmla="*/ 27 w 44"/>
              <a:gd name="T9" fmla="*/ 43 h 43"/>
            </a:gdLst>
            <a:ahLst/>
            <a:cxnLst>
              <a:cxn ang="0">
                <a:pos x="T0" y="T1"/>
              </a:cxn>
              <a:cxn ang="0">
                <a:pos x="T2" y="T3"/>
              </a:cxn>
              <a:cxn ang="0">
                <a:pos x="T4" y="T5"/>
              </a:cxn>
              <a:cxn ang="0">
                <a:pos x="T6" y="T7"/>
              </a:cxn>
              <a:cxn ang="0">
                <a:pos x="T8" y="T9"/>
              </a:cxn>
            </a:cxnLst>
            <a:rect l="0" t="0" r="r" b="b"/>
            <a:pathLst>
              <a:path w="44" h="43">
                <a:moveTo>
                  <a:pt x="27" y="43"/>
                </a:moveTo>
                <a:lnTo>
                  <a:pt x="44" y="41"/>
                </a:lnTo>
                <a:lnTo>
                  <a:pt x="15" y="0"/>
                </a:lnTo>
                <a:lnTo>
                  <a:pt x="0" y="2"/>
                </a:lnTo>
                <a:lnTo>
                  <a:pt x="27"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5" name="www.pptcool.com7"/>
          <p:cNvSpPr/>
          <p:nvPr/>
        </p:nvSpPr>
        <p:spPr bwMode="auto">
          <a:xfrm rot="2700000">
            <a:off x="2654940" y="3606847"/>
            <a:ext cx="27412" cy="83179"/>
          </a:xfrm>
          <a:custGeom>
            <a:avLst/>
            <a:gdLst>
              <a:gd name="T0" fmla="*/ 23 w 39"/>
              <a:gd name="T1" fmla="*/ 44 h 44"/>
              <a:gd name="T2" fmla="*/ 39 w 39"/>
              <a:gd name="T3" fmla="*/ 42 h 44"/>
              <a:gd name="T4" fmla="*/ 16 w 39"/>
              <a:gd name="T5" fmla="*/ 0 h 44"/>
              <a:gd name="T6" fmla="*/ 0 w 39"/>
              <a:gd name="T7" fmla="*/ 2 h 44"/>
              <a:gd name="T8" fmla="*/ 23 w 39"/>
              <a:gd name="T9" fmla="*/ 44 h 44"/>
            </a:gdLst>
            <a:ahLst/>
            <a:cxnLst>
              <a:cxn ang="0">
                <a:pos x="T0" y="T1"/>
              </a:cxn>
              <a:cxn ang="0">
                <a:pos x="T2" y="T3"/>
              </a:cxn>
              <a:cxn ang="0">
                <a:pos x="T4" y="T5"/>
              </a:cxn>
              <a:cxn ang="0">
                <a:pos x="T6" y="T7"/>
              </a:cxn>
              <a:cxn ang="0">
                <a:pos x="T8" y="T9"/>
              </a:cxn>
            </a:cxnLst>
            <a:rect l="0" t="0" r="r" b="b"/>
            <a:pathLst>
              <a:path w="39" h="44">
                <a:moveTo>
                  <a:pt x="23" y="44"/>
                </a:moveTo>
                <a:lnTo>
                  <a:pt x="39" y="42"/>
                </a:lnTo>
                <a:lnTo>
                  <a:pt x="16" y="0"/>
                </a:lnTo>
                <a:lnTo>
                  <a:pt x="0" y="2"/>
                </a:lnTo>
                <a:lnTo>
                  <a:pt x="23" y="4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6" name="www.pptcool.com8"/>
          <p:cNvSpPr/>
          <p:nvPr/>
        </p:nvSpPr>
        <p:spPr bwMode="auto">
          <a:xfrm rot="2700000">
            <a:off x="2695325" y="3628461"/>
            <a:ext cx="23722" cy="83179"/>
          </a:xfrm>
          <a:custGeom>
            <a:avLst/>
            <a:gdLst>
              <a:gd name="T0" fmla="*/ 18 w 34"/>
              <a:gd name="T1" fmla="*/ 44 h 44"/>
              <a:gd name="T2" fmla="*/ 34 w 34"/>
              <a:gd name="T3" fmla="*/ 42 h 44"/>
              <a:gd name="T4" fmla="*/ 16 w 34"/>
              <a:gd name="T5" fmla="*/ 0 h 44"/>
              <a:gd name="T6" fmla="*/ 0 w 34"/>
              <a:gd name="T7" fmla="*/ 2 h 44"/>
              <a:gd name="T8" fmla="*/ 18 w 34"/>
              <a:gd name="T9" fmla="*/ 44 h 44"/>
            </a:gdLst>
            <a:ahLst/>
            <a:cxnLst>
              <a:cxn ang="0">
                <a:pos x="T0" y="T1"/>
              </a:cxn>
              <a:cxn ang="0">
                <a:pos x="T2" y="T3"/>
              </a:cxn>
              <a:cxn ang="0">
                <a:pos x="T4" y="T5"/>
              </a:cxn>
              <a:cxn ang="0">
                <a:pos x="T6" y="T7"/>
              </a:cxn>
              <a:cxn ang="0">
                <a:pos x="T8" y="T9"/>
              </a:cxn>
            </a:cxnLst>
            <a:rect l="0" t="0" r="r" b="b"/>
            <a:pathLst>
              <a:path w="34" h="44">
                <a:moveTo>
                  <a:pt x="18" y="44"/>
                </a:moveTo>
                <a:lnTo>
                  <a:pt x="34" y="42"/>
                </a:lnTo>
                <a:lnTo>
                  <a:pt x="16" y="0"/>
                </a:lnTo>
                <a:lnTo>
                  <a:pt x="0" y="2"/>
                </a:lnTo>
                <a:lnTo>
                  <a:pt x="18" y="4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7" name="www.pptcool.com9"/>
          <p:cNvSpPr/>
          <p:nvPr/>
        </p:nvSpPr>
        <p:spPr bwMode="auto">
          <a:xfrm rot="2700000">
            <a:off x="2732964" y="3652224"/>
            <a:ext cx="21087" cy="81515"/>
          </a:xfrm>
          <a:custGeom>
            <a:avLst/>
            <a:gdLst>
              <a:gd name="T0" fmla="*/ 14 w 30"/>
              <a:gd name="T1" fmla="*/ 43 h 43"/>
              <a:gd name="T2" fmla="*/ 30 w 30"/>
              <a:gd name="T3" fmla="*/ 42 h 43"/>
              <a:gd name="T4" fmla="*/ 17 w 30"/>
              <a:gd name="T5" fmla="*/ 0 h 43"/>
              <a:gd name="T6" fmla="*/ 0 w 30"/>
              <a:gd name="T7" fmla="*/ 1 h 43"/>
              <a:gd name="T8" fmla="*/ 14 w 30"/>
              <a:gd name="T9" fmla="*/ 43 h 43"/>
            </a:gdLst>
            <a:ahLst/>
            <a:cxnLst>
              <a:cxn ang="0">
                <a:pos x="T0" y="T1"/>
              </a:cxn>
              <a:cxn ang="0">
                <a:pos x="T2" y="T3"/>
              </a:cxn>
              <a:cxn ang="0">
                <a:pos x="T4" y="T5"/>
              </a:cxn>
              <a:cxn ang="0">
                <a:pos x="T6" y="T7"/>
              </a:cxn>
              <a:cxn ang="0">
                <a:pos x="T8" y="T9"/>
              </a:cxn>
            </a:cxnLst>
            <a:rect l="0" t="0" r="r" b="b"/>
            <a:pathLst>
              <a:path w="30" h="43">
                <a:moveTo>
                  <a:pt x="14" y="43"/>
                </a:moveTo>
                <a:lnTo>
                  <a:pt x="30" y="42"/>
                </a:lnTo>
                <a:lnTo>
                  <a:pt x="17" y="0"/>
                </a:lnTo>
                <a:lnTo>
                  <a:pt x="0" y="1"/>
                </a:lnTo>
                <a:lnTo>
                  <a:pt x="14"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8" name="www.pptcool.com10"/>
          <p:cNvSpPr/>
          <p:nvPr/>
        </p:nvSpPr>
        <p:spPr bwMode="auto">
          <a:xfrm rot="2700000">
            <a:off x="2769467" y="3678055"/>
            <a:ext cx="17396" cy="81515"/>
          </a:xfrm>
          <a:custGeom>
            <a:avLst/>
            <a:gdLst>
              <a:gd name="T0" fmla="*/ 8 w 25"/>
              <a:gd name="T1" fmla="*/ 43 h 43"/>
              <a:gd name="T2" fmla="*/ 25 w 25"/>
              <a:gd name="T3" fmla="*/ 42 h 43"/>
              <a:gd name="T4" fmla="*/ 16 w 25"/>
              <a:gd name="T5" fmla="*/ 0 h 43"/>
              <a:gd name="T6" fmla="*/ 0 w 25"/>
              <a:gd name="T7" fmla="*/ 0 h 43"/>
              <a:gd name="T8" fmla="*/ 8 w 25"/>
              <a:gd name="T9" fmla="*/ 43 h 43"/>
            </a:gdLst>
            <a:ahLst/>
            <a:cxnLst>
              <a:cxn ang="0">
                <a:pos x="T0" y="T1"/>
              </a:cxn>
              <a:cxn ang="0">
                <a:pos x="T2" y="T3"/>
              </a:cxn>
              <a:cxn ang="0">
                <a:pos x="T4" y="T5"/>
              </a:cxn>
              <a:cxn ang="0">
                <a:pos x="T6" y="T7"/>
              </a:cxn>
              <a:cxn ang="0">
                <a:pos x="T8" y="T9"/>
              </a:cxn>
            </a:cxnLst>
            <a:rect l="0" t="0" r="r" b="b"/>
            <a:pathLst>
              <a:path w="25" h="43">
                <a:moveTo>
                  <a:pt x="8" y="43"/>
                </a:moveTo>
                <a:lnTo>
                  <a:pt x="25" y="42"/>
                </a:lnTo>
                <a:lnTo>
                  <a:pt x="16" y="0"/>
                </a:lnTo>
                <a:lnTo>
                  <a:pt x="0" y="0"/>
                </a:lnTo>
                <a:lnTo>
                  <a:pt x="8"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69" name="www.pptcool.com11"/>
          <p:cNvSpPr/>
          <p:nvPr/>
        </p:nvSpPr>
        <p:spPr bwMode="auto">
          <a:xfrm rot="2700000">
            <a:off x="2804875" y="3704413"/>
            <a:ext cx="14233" cy="81515"/>
          </a:xfrm>
          <a:custGeom>
            <a:avLst/>
            <a:gdLst>
              <a:gd name="T0" fmla="*/ 3 w 20"/>
              <a:gd name="T1" fmla="*/ 43 h 43"/>
              <a:gd name="T2" fmla="*/ 20 w 20"/>
              <a:gd name="T3" fmla="*/ 43 h 43"/>
              <a:gd name="T4" fmla="*/ 17 w 20"/>
              <a:gd name="T5" fmla="*/ 0 h 43"/>
              <a:gd name="T6" fmla="*/ 0 w 20"/>
              <a:gd name="T7" fmla="*/ 0 h 43"/>
              <a:gd name="T8" fmla="*/ 3 w 20"/>
              <a:gd name="T9" fmla="*/ 43 h 43"/>
            </a:gdLst>
            <a:ahLst/>
            <a:cxnLst>
              <a:cxn ang="0">
                <a:pos x="T0" y="T1"/>
              </a:cxn>
              <a:cxn ang="0">
                <a:pos x="T2" y="T3"/>
              </a:cxn>
              <a:cxn ang="0">
                <a:pos x="T4" y="T5"/>
              </a:cxn>
              <a:cxn ang="0">
                <a:pos x="T6" y="T7"/>
              </a:cxn>
              <a:cxn ang="0">
                <a:pos x="T8" y="T9"/>
              </a:cxn>
            </a:cxnLst>
            <a:rect l="0" t="0" r="r" b="b"/>
            <a:pathLst>
              <a:path w="20" h="43">
                <a:moveTo>
                  <a:pt x="3" y="43"/>
                </a:moveTo>
                <a:lnTo>
                  <a:pt x="20" y="43"/>
                </a:lnTo>
                <a:lnTo>
                  <a:pt x="17" y="0"/>
                </a:lnTo>
                <a:lnTo>
                  <a:pt x="0" y="0"/>
                </a:lnTo>
                <a:lnTo>
                  <a:pt x="3"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0" name="www.pptcool.com12"/>
          <p:cNvSpPr/>
          <p:nvPr/>
        </p:nvSpPr>
        <p:spPr bwMode="auto">
          <a:xfrm rot="2700000">
            <a:off x="2835901" y="3733934"/>
            <a:ext cx="13179" cy="81515"/>
          </a:xfrm>
          <a:custGeom>
            <a:avLst/>
            <a:gdLst>
              <a:gd name="T0" fmla="*/ 0 w 19"/>
              <a:gd name="T1" fmla="*/ 43 h 43"/>
              <a:gd name="T2" fmla="*/ 17 w 19"/>
              <a:gd name="T3" fmla="*/ 43 h 43"/>
              <a:gd name="T4" fmla="*/ 19 w 19"/>
              <a:gd name="T5" fmla="*/ 0 h 43"/>
              <a:gd name="T6" fmla="*/ 2 w 19"/>
              <a:gd name="T7" fmla="*/ 0 h 43"/>
              <a:gd name="T8" fmla="*/ 0 w 19"/>
              <a:gd name="T9" fmla="*/ 43 h 43"/>
            </a:gdLst>
            <a:ahLst/>
            <a:cxnLst>
              <a:cxn ang="0">
                <a:pos x="T0" y="T1"/>
              </a:cxn>
              <a:cxn ang="0">
                <a:pos x="T2" y="T3"/>
              </a:cxn>
              <a:cxn ang="0">
                <a:pos x="T4" y="T5"/>
              </a:cxn>
              <a:cxn ang="0">
                <a:pos x="T6" y="T7"/>
              </a:cxn>
              <a:cxn ang="0">
                <a:pos x="T8" y="T9"/>
              </a:cxn>
            </a:cxnLst>
            <a:rect l="0" t="0" r="r" b="b"/>
            <a:pathLst>
              <a:path w="19" h="43">
                <a:moveTo>
                  <a:pt x="0" y="43"/>
                </a:moveTo>
                <a:lnTo>
                  <a:pt x="17" y="43"/>
                </a:lnTo>
                <a:lnTo>
                  <a:pt x="19" y="0"/>
                </a:lnTo>
                <a:lnTo>
                  <a:pt x="2" y="0"/>
                </a:lnTo>
                <a:lnTo>
                  <a:pt x="0"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1" name="www.pptcool.com13"/>
          <p:cNvSpPr/>
          <p:nvPr/>
        </p:nvSpPr>
        <p:spPr bwMode="auto">
          <a:xfrm rot="2700000">
            <a:off x="2864264" y="3764510"/>
            <a:ext cx="16342" cy="81515"/>
          </a:xfrm>
          <a:custGeom>
            <a:avLst/>
            <a:gdLst>
              <a:gd name="T0" fmla="*/ 0 w 23"/>
              <a:gd name="T1" fmla="*/ 43 h 43"/>
              <a:gd name="T2" fmla="*/ 16 w 23"/>
              <a:gd name="T3" fmla="*/ 43 h 43"/>
              <a:gd name="T4" fmla="*/ 23 w 23"/>
              <a:gd name="T5" fmla="*/ 0 h 43"/>
              <a:gd name="T6" fmla="*/ 7 w 23"/>
              <a:gd name="T7" fmla="*/ 0 h 43"/>
              <a:gd name="T8" fmla="*/ 0 w 23"/>
              <a:gd name="T9" fmla="*/ 43 h 43"/>
            </a:gdLst>
            <a:ahLst/>
            <a:cxnLst>
              <a:cxn ang="0">
                <a:pos x="T0" y="T1"/>
              </a:cxn>
              <a:cxn ang="0">
                <a:pos x="T2" y="T3"/>
              </a:cxn>
              <a:cxn ang="0">
                <a:pos x="T4" y="T5"/>
              </a:cxn>
              <a:cxn ang="0">
                <a:pos x="T6" y="T7"/>
              </a:cxn>
              <a:cxn ang="0">
                <a:pos x="T8" y="T9"/>
              </a:cxn>
            </a:cxnLst>
            <a:rect l="0" t="0" r="r" b="b"/>
            <a:pathLst>
              <a:path w="23" h="43">
                <a:moveTo>
                  <a:pt x="0" y="43"/>
                </a:moveTo>
                <a:lnTo>
                  <a:pt x="16" y="43"/>
                </a:lnTo>
                <a:lnTo>
                  <a:pt x="23" y="0"/>
                </a:lnTo>
                <a:lnTo>
                  <a:pt x="7" y="0"/>
                </a:lnTo>
                <a:lnTo>
                  <a:pt x="0"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2" name="www.pptcool.com14"/>
          <p:cNvSpPr/>
          <p:nvPr/>
        </p:nvSpPr>
        <p:spPr bwMode="auto">
          <a:xfrm rot="2700000">
            <a:off x="2889854" y="3796098"/>
            <a:ext cx="19505" cy="83179"/>
          </a:xfrm>
          <a:custGeom>
            <a:avLst/>
            <a:gdLst>
              <a:gd name="T0" fmla="*/ 0 w 28"/>
              <a:gd name="T1" fmla="*/ 43 h 44"/>
              <a:gd name="T2" fmla="*/ 17 w 28"/>
              <a:gd name="T3" fmla="*/ 44 h 44"/>
              <a:gd name="T4" fmla="*/ 28 w 28"/>
              <a:gd name="T5" fmla="*/ 1 h 44"/>
              <a:gd name="T6" fmla="*/ 12 w 28"/>
              <a:gd name="T7" fmla="*/ 0 h 44"/>
              <a:gd name="T8" fmla="*/ 0 w 28"/>
              <a:gd name="T9" fmla="*/ 43 h 44"/>
            </a:gdLst>
            <a:ahLst/>
            <a:cxnLst>
              <a:cxn ang="0">
                <a:pos x="T0" y="T1"/>
              </a:cxn>
              <a:cxn ang="0">
                <a:pos x="T2" y="T3"/>
              </a:cxn>
              <a:cxn ang="0">
                <a:pos x="T4" y="T5"/>
              </a:cxn>
              <a:cxn ang="0">
                <a:pos x="T6" y="T7"/>
              </a:cxn>
              <a:cxn ang="0">
                <a:pos x="T8" y="T9"/>
              </a:cxn>
            </a:cxnLst>
            <a:rect l="0" t="0" r="r" b="b"/>
            <a:pathLst>
              <a:path w="28" h="44">
                <a:moveTo>
                  <a:pt x="0" y="43"/>
                </a:moveTo>
                <a:lnTo>
                  <a:pt x="17" y="44"/>
                </a:lnTo>
                <a:lnTo>
                  <a:pt x="28" y="1"/>
                </a:lnTo>
                <a:lnTo>
                  <a:pt x="12" y="0"/>
                </a:lnTo>
                <a:lnTo>
                  <a:pt x="0" y="4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3" name="www.pptcool.com15"/>
          <p:cNvSpPr/>
          <p:nvPr/>
        </p:nvSpPr>
        <p:spPr bwMode="auto">
          <a:xfrm rot="2700000">
            <a:off x="2913808" y="3830405"/>
            <a:ext cx="23722" cy="81515"/>
          </a:xfrm>
          <a:custGeom>
            <a:avLst/>
            <a:gdLst>
              <a:gd name="T0" fmla="*/ 0 w 34"/>
              <a:gd name="T1" fmla="*/ 42 h 43"/>
              <a:gd name="T2" fmla="*/ 17 w 34"/>
              <a:gd name="T3" fmla="*/ 43 h 43"/>
              <a:gd name="T4" fmla="*/ 34 w 34"/>
              <a:gd name="T5" fmla="*/ 1 h 43"/>
              <a:gd name="T6" fmla="*/ 17 w 34"/>
              <a:gd name="T7" fmla="*/ 0 h 43"/>
              <a:gd name="T8" fmla="*/ 0 w 34"/>
              <a:gd name="T9" fmla="*/ 42 h 43"/>
            </a:gdLst>
            <a:ahLst/>
            <a:cxnLst>
              <a:cxn ang="0">
                <a:pos x="T0" y="T1"/>
              </a:cxn>
              <a:cxn ang="0">
                <a:pos x="T2" y="T3"/>
              </a:cxn>
              <a:cxn ang="0">
                <a:pos x="T4" y="T5"/>
              </a:cxn>
              <a:cxn ang="0">
                <a:pos x="T6" y="T7"/>
              </a:cxn>
              <a:cxn ang="0">
                <a:pos x="T8" y="T9"/>
              </a:cxn>
            </a:cxnLst>
            <a:rect l="0" t="0" r="r" b="b"/>
            <a:pathLst>
              <a:path w="34" h="43">
                <a:moveTo>
                  <a:pt x="0" y="42"/>
                </a:moveTo>
                <a:lnTo>
                  <a:pt x="17" y="43"/>
                </a:lnTo>
                <a:lnTo>
                  <a:pt x="34" y="1"/>
                </a:lnTo>
                <a:lnTo>
                  <a:pt x="17" y="0"/>
                </a:lnTo>
                <a:lnTo>
                  <a:pt x="0" y="4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4" name="www.pptcool.com16"/>
          <p:cNvSpPr/>
          <p:nvPr/>
        </p:nvSpPr>
        <p:spPr bwMode="auto">
          <a:xfrm rot="2700000">
            <a:off x="2936071" y="3865725"/>
            <a:ext cx="26885" cy="81515"/>
          </a:xfrm>
          <a:custGeom>
            <a:avLst/>
            <a:gdLst>
              <a:gd name="T0" fmla="*/ 0 w 38"/>
              <a:gd name="T1" fmla="*/ 42 h 43"/>
              <a:gd name="T2" fmla="*/ 16 w 38"/>
              <a:gd name="T3" fmla="*/ 43 h 43"/>
              <a:gd name="T4" fmla="*/ 38 w 38"/>
              <a:gd name="T5" fmla="*/ 2 h 43"/>
              <a:gd name="T6" fmla="*/ 21 w 38"/>
              <a:gd name="T7" fmla="*/ 0 h 43"/>
              <a:gd name="T8" fmla="*/ 0 w 38"/>
              <a:gd name="T9" fmla="*/ 42 h 43"/>
            </a:gdLst>
            <a:ahLst/>
            <a:cxnLst>
              <a:cxn ang="0">
                <a:pos x="T0" y="T1"/>
              </a:cxn>
              <a:cxn ang="0">
                <a:pos x="T2" y="T3"/>
              </a:cxn>
              <a:cxn ang="0">
                <a:pos x="T4" y="T5"/>
              </a:cxn>
              <a:cxn ang="0">
                <a:pos x="T6" y="T7"/>
              </a:cxn>
              <a:cxn ang="0">
                <a:pos x="T8" y="T9"/>
              </a:cxn>
            </a:cxnLst>
            <a:rect l="0" t="0" r="r" b="b"/>
            <a:pathLst>
              <a:path w="38" h="43">
                <a:moveTo>
                  <a:pt x="0" y="42"/>
                </a:moveTo>
                <a:lnTo>
                  <a:pt x="16" y="43"/>
                </a:lnTo>
                <a:lnTo>
                  <a:pt x="38" y="2"/>
                </a:lnTo>
                <a:lnTo>
                  <a:pt x="21" y="0"/>
                </a:lnTo>
                <a:lnTo>
                  <a:pt x="0" y="4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5" name="www.pptcool.com17"/>
          <p:cNvSpPr/>
          <p:nvPr/>
        </p:nvSpPr>
        <p:spPr bwMode="auto">
          <a:xfrm rot="2700000">
            <a:off x="2954994" y="3903154"/>
            <a:ext cx="29521" cy="81515"/>
          </a:xfrm>
          <a:custGeom>
            <a:avLst/>
            <a:gdLst>
              <a:gd name="T0" fmla="*/ 0 w 42"/>
              <a:gd name="T1" fmla="*/ 41 h 43"/>
              <a:gd name="T2" fmla="*/ 16 w 42"/>
              <a:gd name="T3" fmla="*/ 43 h 43"/>
              <a:gd name="T4" fmla="*/ 42 w 42"/>
              <a:gd name="T5" fmla="*/ 2 h 43"/>
              <a:gd name="T6" fmla="*/ 27 w 42"/>
              <a:gd name="T7" fmla="*/ 0 h 43"/>
              <a:gd name="T8" fmla="*/ 0 w 42"/>
              <a:gd name="T9" fmla="*/ 41 h 43"/>
            </a:gdLst>
            <a:ahLst/>
            <a:cxnLst>
              <a:cxn ang="0">
                <a:pos x="T0" y="T1"/>
              </a:cxn>
              <a:cxn ang="0">
                <a:pos x="T2" y="T3"/>
              </a:cxn>
              <a:cxn ang="0">
                <a:pos x="T4" y="T5"/>
              </a:cxn>
              <a:cxn ang="0">
                <a:pos x="T6" y="T7"/>
              </a:cxn>
              <a:cxn ang="0">
                <a:pos x="T8" y="T9"/>
              </a:cxn>
            </a:cxnLst>
            <a:rect l="0" t="0" r="r" b="b"/>
            <a:pathLst>
              <a:path w="42" h="43">
                <a:moveTo>
                  <a:pt x="0" y="41"/>
                </a:moveTo>
                <a:lnTo>
                  <a:pt x="16" y="43"/>
                </a:lnTo>
                <a:lnTo>
                  <a:pt x="42" y="2"/>
                </a:lnTo>
                <a:lnTo>
                  <a:pt x="27" y="0"/>
                </a:lnTo>
                <a:lnTo>
                  <a:pt x="0" y="4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6" name="www.pptcool.com18"/>
          <p:cNvSpPr/>
          <p:nvPr/>
        </p:nvSpPr>
        <p:spPr bwMode="auto">
          <a:xfrm rot="2700000">
            <a:off x="2971725" y="3941109"/>
            <a:ext cx="33211" cy="81515"/>
          </a:xfrm>
          <a:custGeom>
            <a:avLst/>
            <a:gdLst>
              <a:gd name="T0" fmla="*/ 0 w 47"/>
              <a:gd name="T1" fmla="*/ 40 h 43"/>
              <a:gd name="T2" fmla="*/ 16 w 47"/>
              <a:gd name="T3" fmla="*/ 43 h 43"/>
              <a:gd name="T4" fmla="*/ 47 w 47"/>
              <a:gd name="T5" fmla="*/ 2 h 43"/>
              <a:gd name="T6" fmla="*/ 31 w 47"/>
              <a:gd name="T7" fmla="*/ 0 h 43"/>
              <a:gd name="T8" fmla="*/ 0 w 47"/>
              <a:gd name="T9" fmla="*/ 40 h 43"/>
            </a:gdLst>
            <a:ahLst/>
            <a:cxnLst>
              <a:cxn ang="0">
                <a:pos x="T0" y="T1"/>
              </a:cxn>
              <a:cxn ang="0">
                <a:pos x="T2" y="T3"/>
              </a:cxn>
              <a:cxn ang="0">
                <a:pos x="T4" y="T5"/>
              </a:cxn>
              <a:cxn ang="0">
                <a:pos x="T6" y="T7"/>
              </a:cxn>
              <a:cxn ang="0">
                <a:pos x="T8" y="T9"/>
              </a:cxn>
            </a:cxnLst>
            <a:rect l="0" t="0" r="r" b="b"/>
            <a:pathLst>
              <a:path w="47" h="43">
                <a:moveTo>
                  <a:pt x="0" y="40"/>
                </a:moveTo>
                <a:lnTo>
                  <a:pt x="16" y="43"/>
                </a:lnTo>
                <a:lnTo>
                  <a:pt x="47" y="2"/>
                </a:lnTo>
                <a:lnTo>
                  <a:pt x="31" y="0"/>
                </a:lnTo>
                <a:lnTo>
                  <a:pt x="0" y="4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7" name="www.pptcool.com19"/>
          <p:cNvSpPr/>
          <p:nvPr/>
        </p:nvSpPr>
        <p:spPr bwMode="auto">
          <a:xfrm rot="2700000">
            <a:off x="2987334" y="3980120"/>
            <a:ext cx="36374" cy="81515"/>
          </a:xfrm>
          <a:custGeom>
            <a:avLst/>
            <a:gdLst>
              <a:gd name="T0" fmla="*/ 0 w 52"/>
              <a:gd name="T1" fmla="*/ 40 h 43"/>
              <a:gd name="T2" fmla="*/ 15 w 52"/>
              <a:gd name="T3" fmla="*/ 43 h 43"/>
              <a:gd name="T4" fmla="*/ 52 w 52"/>
              <a:gd name="T5" fmla="*/ 3 h 43"/>
              <a:gd name="T6" fmla="*/ 36 w 52"/>
              <a:gd name="T7" fmla="*/ 0 h 43"/>
              <a:gd name="T8" fmla="*/ 0 w 52"/>
              <a:gd name="T9" fmla="*/ 40 h 43"/>
            </a:gdLst>
            <a:ahLst/>
            <a:cxnLst>
              <a:cxn ang="0">
                <a:pos x="T0" y="T1"/>
              </a:cxn>
              <a:cxn ang="0">
                <a:pos x="T2" y="T3"/>
              </a:cxn>
              <a:cxn ang="0">
                <a:pos x="T4" y="T5"/>
              </a:cxn>
              <a:cxn ang="0">
                <a:pos x="T6" y="T7"/>
              </a:cxn>
              <a:cxn ang="0">
                <a:pos x="T8" y="T9"/>
              </a:cxn>
            </a:cxnLst>
            <a:rect l="0" t="0" r="r" b="b"/>
            <a:pathLst>
              <a:path w="52" h="43">
                <a:moveTo>
                  <a:pt x="0" y="40"/>
                </a:moveTo>
                <a:lnTo>
                  <a:pt x="15" y="43"/>
                </a:lnTo>
                <a:lnTo>
                  <a:pt x="52" y="3"/>
                </a:lnTo>
                <a:lnTo>
                  <a:pt x="36" y="0"/>
                </a:lnTo>
                <a:lnTo>
                  <a:pt x="0" y="4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78" name="www.pptcool.com20"/>
          <p:cNvSpPr/>
          <p:nvPr/>
        </p:nvSpPr>
        <p:spPr bwMode="auto">
          <a:xfrm rot="2700000">
            <a:off x="2999616" y="4021293"/>
            <a:ext cx="39537" cy="79297"/>
          </a:xfrm>
          <a:custGeom>
            <a:avLst/>
            <a:gdLst>
              <a:gd name="T0" fmla="*/ 0 w 56"/>
              <a:gd name="T1" fmla="*/ 39 h 42"/>
              <a:gd name="T2" fmla="*/ 15 w 56"/>
              <a:gd name="T3" fmla="*/ 42 h 42"/>
              <a:gd name="T4" fmla="*/ 56 w 56"/>
              <a:gd name="T5" fmla="*/ 3 h 42"/>
              <a:gd name="T6" fmla="*/ 41 w 56"/>
              <a:gd name="T7" fmla="*/ 0 h 42"/>
              <a:gd name="T8" fmla="*/ 0 w 56"/>
              <a:gd name="T9" fmla="*/ 39 h 42"/>
            </a:gdLst>
            <a:ahLst/>
            <a:cxnLst>
              <a:cxn ang="0">
                <a:pos x="T0" y="T1"/>
              </a:cxn>
              <a:cxn ang="0">
                <a:pos x="T2" y="T3"/>
              </a:cxn>
              <a:cxn ang="0">
                <a:pos x="T4" y="T5"/>
              </a:cxn>
              <a:cxn ang="0">
                <a:pos x="T6" y="T7"/>
              </a:cxn>
              <a:cxn ang="0">
                <a:pos x="T8" y="T9"/>
              </a:cxn>
            </a:cxnLst>
            <a:rect l="0" t="0" r="r" b="b"/>
            <a:pathLst>
              <a:path w="56" h="42">
                <a:moveTo>
                  <a:pt x="0" y="39"/>
                </a:moveTo>
                <a:lnTo>
                  <a:pt x="15" y="42"/>
                </a:lnTo>
                <a:lnTo>
                  <a:pt x="56" y="3"/>
                </a:lnTo>
                <a:lnTo>
                  <a:pt x="41" y="0"/>
                </a:lnTo>
                <a:lnTo>
                  <a:pt x="0" y="3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0" name="www.pptcool.com21"/>
          <p:cNvSpPr/>
          <p:nvPr/>
        </p:nvSpPr>
        <p:spPr bwMode="auto">
          <a:xfrm rot="2700000">
            <a:off x="3010220" y="4062939"/>
            <a:ext cx="42173" cy="79297"/>
          </a:xfrm>
          <a:custGeom>
            <a:avLst/>
            <a:gdLst>
              <a:gd name="T0" fmla="*/ 0 w 60"/>
              <a:gd name="T1" fmla="*/ 38 h 42"/>
              <a:gd name="T2" fmla="*/ 15 w 60"/>
              <a:gd name="T3" fmla="*/ 42 h 42"/>
              <a:gd name="T4" fmla="*/ 60 w 60"/>
              <a:gd name="T5" fmla="*/ 3 h 42"/>
              <a:gd name="T6" fmla="*/ 45 w 60"/>
              <a:gd name="T7" fmla="*/ 0 h 42"/>
              <a:gd name="T8" fmla="*/ 0 w 60"/>
              <a:gd name="T9" fmla="*/ 38 h 42"/>
            </a:gdLst>
            <a:ahLst/>
            <a:cxnLst>
              <a:cxn ang="0">
                <a:pos x="T0" y="T1"/>
              </a:cxn>
              <a:cxn ang="0">
                <a:pos x="T2" y="T3"/>
              </a:cxn>
              <a:cxn ang="0">
                <a:pos x="T4" y="T5"/>
              </a:cxn>
              <a:cxn ang="0">
                <a:pos x="T6" y="T7"/>
              </a:cxn>
              <a:cxn ang="0">
                <a:pos x="T8" y="T9"/>
              </a:cxn>
            </a:cxnLst>
            <a:rect l="0" t="0" r="r" b="b"/>
            <a:pathLst>
              <a:path w="60" h="42">
                <a:moveTo>
                  <a:pt x="0" y="38"/>
                </a:moveTo>
                <a:lnTo>
                  <a:pt x="15" y="42"/>
                </a:lnTo>
                <a:lnTo>
                  <a:pt x="60" y="3"/>
                </a:lnTo>
                <a:lnTo>
                  <a:pt x="45" y="0"/>
                </a:lnTo>
                <a:lnTo>
                  <a:pt x="0" y="3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1" name="www.pptcool.com22"/>
          <p:cNvSpPr/>
          <p:nvPr/>
        </p:nvSpPr>
        <p:spPr bwMode="auto">
          <a:xfrm rot="2700000">
            <a:off x="3018606" y="4105153"/>
            <a:ext cx="44809" cy="77634"/>
          </a:xfrm>
          <a:custGeom>
            <a:avLst/>
            <a:gdLst>
              <a:gd name="T0" fmla="*/ 0 w 64"/>
              <a:gd name="T1" fmla="*/ 37 h 41"/>
              <a:gd name="T2" fmla="*/ 15 w 64"/>
              <a:gd name="T3" fmla="*/ 41 h 41"/>
              <a:gd name="T4" fmla="*/ 64 w 64"/>
              <a:gd name="T5" fmla="*/ 4 h 41"/>
              <a:gd name="T6" fmla="*/ 50 w 64"/>
              <a:gd name="T7" fmla="*/ 0 h 41"/>
              <a:gd name="T8" fmla="*/ 0 w 64"/>
              <a:gd name="T9" fmla="*/ 37 h 41"/>
            </a:gdLst>
            <a:ahLst/>
            <a:cxnLst>
              <a:cxn ang="0">
                <a:pos x="T0" y="T1"/>
              </a:cxn>
              <a:cxn ang="0">
                <a:pos x="T2" y="T3"/>
              </a:cxn>
              <a:cxn ang="0">
                <a:pos x="T4" y="T5"/>
              </a:cxn>
              <a:cxn ang="0">
                <a:pos x="T6" y="T7"/>
              </a:cxn>
              <a:cxn ang="0">
                <a:pos x="T8" y="T9"/>
              </a:cxn>
            </a:cxnLst>
            <a:rect l="0" t="0" r="r" b="b"/>
            <a:pathLst>
              <a:path w="64" h="41">
                <a:moveTo>
                  <a:pt x="0" y="37"/>
                </a:moveTo>
                <a:lnTo>
                  <a:pt x="15" y="41"/>
                </a:lnTo>
                <a:lnTo>
                  <a:pt x="64" y="4"/>
                </a:lnTo>
                <a:lnTo>
                  <a:pt x="50" y="0"/>
                </a:lnTo>
                <a:lnTo>
                  <a:pt x="0" y="3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2" name="www.pptcool.com23"/>
          <p:cNvSpPr/>
          <p:nvPr/>
        </p:nvSpPr>
        <p:spPr bwMode="auto">
          <a:xfrm rot="2700000">
            <a:off x="3023679" y="4149489"/>
            <a:ext cx="47972" cy="75416"/>
          </a:xfrm>
          <a:custGeom>
            <a:avLst/>
            <a:gdLst>
              <a:gd name="T0" fmla="*/ 0 w 68"/>
              <a:gd name="T1" fmla="*/ 36 h 40"/>
              <a:gd name="T2" fmla="*/ 14 w 68"/>
              <a:gd name="T3" fmla="*/ 40 h 40"/>
              <a:gd name="T4" fmla="*/ 68 w 68"/>
              <a:gd name="T5" fmla="*/ 4 h 40"/>
              <a:gd name="T6" fmla="*/ 54 w 68"/>
              <a:gd name="T7" fmla="*/ 0 h 40"/>
              <a:gd name="T8" fmla="*/ 0 w 68"/>
              <a:gd name="T9" fmla="*/ 36 h 40"/>
            </a:gdLst>
            <a:ahLst/>
            <a:cxnLst>
              <a:cxn ang="0">
                <a:pos x="T0" y="T1"/>
              </a:cxn>
              <a:cxn ang="0">
                <a:pos x="T2" y="T3"/>
              </a:cxn>
              <a:cxn ang="0">
                <a:pos x="T4" y="T5"/>
              </a:cxn>
              <a:cxn ang="0">
                <a:pos x="T6" y="T7"/>
              </a:cxn>
              <a:cxn ang="0">
                <a:pos x="T8" y="T9"/>
              </a:cxn>
            </a:cxnLst>
            <a:rect l="0" t="0" r="r" b="b"/>
            <a:pathLst>
              <a:path w="68" h="40">
                <a:moveTo>
                  <a:pt x="0" y="36"/>
                </a:moveTo>
                <a:lnTo>
                  <a:pt x="14" y="40"/>
                </a:lnTo>
                <a:lnTo>
                  <a:pt x="68" y="4"/>
                </a:lnTo>
                <a:lnTo>
                  <a:pt x="54" y="0"/>
                </a:lnTo>
                <a:lnTo>
                  <a:pt x="0" y="3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3" name="www.pptcool.com24"/>
          <p:cNvSpPr/>
          <p:nvPr/>
        </p:nvSpPr>
        <p:spPr bwMode="auto">
          <a:xfrm rot="2700000">
            <a:off x="3027075" y="4193812"/>
            <a:ext cx="50608" cy="73752"/>
          </a:xfrm>
          <a:custGeom>
            <a:avLst/>
            <a:gdLst>
              <a:gd name="T0" fmla="*/ 0 w 72"/>
              <a:gd name="T1" fmla="*/ 34 h 39"/>
              <a:gd name="T2" fmla="*/ 14 w 72"/>
              <a:gd name="T3" fmla="*/ 39 h 39"/>
              <a:gd name="T4" fmla="*/ 72 w 72"/>
              <a:gd name="T5" fmla="*/ 4 h 39"/>
              <a:gd name="T6" fmla="*/ 58 w 72"/>
              <a:gd name="T7" fmla="*/ 0 h 39"/>
              <a:gd name="T8" fmla="*/ 0 w 72"/>
              <a:gd name="T9" fmla="*/ 34 h 39"/>
            </a:gdLst>
            <a:ahLst/>
            <a:cxnLst>
              <a:cxn ang="0">
                <a:pos x="T0" y="T1"/>
              </a:cxn>
              <a:cxn ang="0">
                <a:pos x="T2" y="T3"/>
              </a:cxn>
              <a:cxn ang="0">
                <a:pos x="T4" y="T5"/>
              </a:cxn>
              <a:cxn ang="0">
                <a:pos x="T6" y="T7"/>
              </a:cxn>
              <a:cxn ang="0">
                <a:pos x="T8" y="T9"/>
              </a:cxn>
            </a:cxnLst>
            <a:rect l="0" t="0" r="r" b="b"/>
            <a:pathLst>
              <a:path w="72" h="39">
                <a:moveTo>
                  <a:pt x="0" y="34"/>
                </a:moveTo>
                <a:lnTo>
                  <a:pt x="14" y="39"/>
                </a:lnTo>
                <a:lnTo>
                  <a:pt x="72" y="4"/>
                </a:lnTo>
                <a:lnTo>
                  <a:pt x="58" y="0"/>
                </a:lnTo>
                <a:lnTo>
                  <a:pt x="0" y="3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4" name="www.pptcool.com25"/>
          <p:cNvSpPr/>
          <p:nvPr/>
        </p:nvSpPr>
        <p:spPr bwMode="auto">
          <a:xfrm rot="2700000">
            <a:off x="3028225" y="4238662"/>
            <a:ext cx="52189" cy="72088"/>
          </a:xfrm>
          <a:custGeom>
            <a:avLst/>
            <a:gdLst>
              <a:gd name="T0" fmla="*/ 0 w 74"/>
              <a:gd name="T1" fmla="*/ 33 h 38"/>
              <a:gd name="T2" fmla="*/ 13 w 74"/>
              <a:gd name="T3" fmla="*/ 38 h 38"/>
              <a:gd name="T4" fmla="*/ 74 w 74"/>
              <a:gd name="T5" fmla="*/ 4 h 38"/>
              <a:gd name="T6" fmla="*/ 62 w 74"/>
              <a:gd name="T7" fmla="*/ 0 h 38"/>
              <a:gd name="T8" fmla="*/ 0 w 74"/>
              <a:gd name="T9" fmla="*/ 33 h 38"/>
            </a:gdLst>
            <a:ahLst/>
            <a:cxnLst>
              <a:cxn ang="0">
                <a:pos x="T0" y="T1"/>
              </a:cxn>
              <a:cxn ang="0">
                <a:pos x="T2" y="T3"/>
              </a:cxn>
              <a:cxn ang="0">
                <a:pos x="T4" y="T5"/>
              </a:cxn>
              <a:cxn ang="0">
                <a:pos x="T6" y="T7"/>
              </a:cxn>
              <a:cxn ang="0">
                <a:pos x="T8" y="T9"/>
              </a:cxn>
            </a:cxnLst>
            <a:rect l="0" t="0" r="r" b="b"/>
            <a:pathLst>
              <a:path w="74" h="38">
                <a:moveTo>
                  <a:pt x="0" y="33"/>
                </a:moveTo>
                <a:lnTo>
                  <a:pt x="13" y="38"/>
                </a:lnTo>
                <a:lnTo>
                  <a:pt x="74" y="4"/>
                </a:lnTo>
                <a:lnTo>
                  <a:pt x="62" y="0"/>
                </a:lnTo>
                <a:lnTo>
                  <a:pt x="0" y="3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5" name="www.pptcool.com26"/>
          <p:cNvSpPr/>
          <p:nvPr/>
        </p:nvSpPr>
        <p:spPr bwMode="auto">
          <a:xfrm rot="2700000">
            <a:off x="3027184" y="4283567"/>
            <a:ext cx="54825" cy="68207"/>
          </a:xfrm>
          <a:custGeom>
            <a:avLst/>
            <a:gdLst>
              <a:gd name="T0" fmla="*/ 0 w 78"/>
              <a:gd name="T1" fmla="*/ 31 h 36"/>
              <a:gd name="T2" fmla="*/ 12 w 78"/>
              <a:gd name="T3" fmla="*/ 36 h 36"/>
              <a:gd name="T4" fmla="*/ 78 w 78"/>
              <a:gd name="T5" fmla="*/ 5 h 36"/>
              <a:gd name="T6" fmla="*/ 66 w 78"/>
              <a:gd name="T7" fmla="*/ 0 h 36"/>
              <a:gd name="T8" fmla="*/ 0 w 78"/>
              <a:gd name="T9" fmla="*/ 31 h 36"/>
            </a:gdLst>
            <a:ahLst/>
            <a:cxnLst>
              <a:cxn ang="0">
                <a:pos x="T0" y="T1"/>
              </a:cxn>
              <a:cxn ang="0">
                <a:pos x="T2" y="T3"/>
              </a:cxn>
              <a:cxn ang="0">
                <a:pos x="T4" y="T5"/>
              </a:cxn>
              <a:cxn ang="0">
                <a:pos x="T6" y="T7"/>
              </a:cxn>
              <a:cxn ang="0">
                <a:pos x="T8" y="T9"/>
              </a:cxn>
            </a:cxnLst>
            <a:rect l="0" t="0" r="r" b="b"/>
            <a:pathLst>
              <a:path w="78" h="36">
                <a:moveTo>
                  <a:pt x="0" y="31"/>
                </a:moveTo>
                <a:lnTo>
                  <a:pt x="12" y="36"/>
                </a:lnTo>
                <a:lnTo>
                  <a:pt x="78" y="5"/>
                </a:lnTo>
                <a:lnTo>
                  <a:pt x="66" y="0"/>
                </a:lnTo>
                <a:lnTo>
                  <a:pt x="0" y="3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6" name="www.pptcool.com27"/>
          <p:cNvSpPr/>
          <p:nvPr/>
        </p:nvSpPr>
        <p:spPr bwMode="auto">
          <a:xfrm rot="2700000">
            <a:off x="3023343" y="4328958"/>
            <a:ext cx="56406" cy="65989"/>
          </a:xfrm>
          <a:custGeom>
            <a:avLst/>
            <a:gdLst>
              <a:gd name="T0" fmla="*/ 0 w 80"/>
              <a:gd name="T1" fmla="*/ 30 h 35"/>
              <a:gd name="T2" fmla="*/ 11 w 80"/>
              <a:gd name="T3" fmla="*/ 35 h 35"/>
              <a:gd name="T4" fmla="*/ 80 w 80"/>
              <a:gd name="T5" fmla="*/ 5 h 35"/>
              <a:gd name="T6" fmla="*/ 69 w 80"/>
              <a:gd name="T7" fmla="*/ 0 h 35"/>
              <a:gd name="T8" fmla="*/ 0 w 80"/>
              <a:gd name="T9" fmla="*/ 30 h 35"/>
            </a:gdLst>
            <a:ahLst/>
            <a:cxnLst>
              <a:cxn ang="0">
                <a:pos x="T0" y="T1"/>
              </a:cxn>
              <a:cxn ang="0">
                <a:pos x="T2" y="T3"/>
              </a:cxn>
              <a:cxn ang="0">
                <a:pos x="T4" y="T5"/>
              </a:cxn>
              <a:cxn ang="0">
                <a:pos x="T6" y="T7"/>
              </a:cxn>
              <a:cxn ang="0">
                <a:pos x="T8" y="T9"/>
              </a:cxn>
            </a:cxnLst>
            <a:rect l="0" t="0" r="r" b="b"/>
            <a:pathLst>
              <a:path w="80" h="35">
                <a:moveTo>
                  <a:pt x="0" y="30"/>
                </a:moveTo>
                <a:lnTo>
                  <a:pt x="11" y="35"/>
                </a:lnTo>
                <a:lnTo>
                  <a:pt x="80" y="5"/>
                </a:lnTo>
                <a:lnTo>
                  <a:pt x="69" y="0"/>
                </a:lnTo>
                <a:lnTo>
                  <a:pt x="0" y="3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7" name="www.pptcool.com28"/>
          <p:cNvSpPr/>
          <p:nvPr/>
        </p:nvSpPr>
        <p:spPr bwMode="auto">
          <a:xfrm rot="2700000">
            <a:off x="3016758" y="4374862"/>
            <a:ext cx="59042" cy="64325"/>
          </a:xfrm>
          <a:custGeom>
            <a:avLst/>
            <a:gdLst>
              <a:gd name="T0" fmla="*/ 0 w 84"/>
              <a:gd name="T1" fmla="*/ 28 h 34"/>
              <a:gd name="T2" fmla="*/ 11 w 84"/>
              <a:gd name="T3" fmla="*/ 34 h 34"/>
              <a:gd name="T4" fmla="*/ 84 w 84"/>
              <a:gd name="T5" fmla="*/ 5 h 34"/>
              <a:gd name="T6" fmla="*/ 73 w 84"/>
              <a:gd name="T7" fmla="*/ 0 h 34"/>
              <a:gd name="T8" fmla="*/ 0 w 84"/>
              <a:gd name="T9" fmla="*/ 28 h 34"/>
            </a:gdLst>
            <a:ahLst/>
            <a:cxnLst>
              <a:cxn ang="0">
                <a:pos x="T0" y="T1"/>
              </a:cxn>
              <a:cxn ang="0">
                <a:pos x="T2" y="T3"/>
              </a:cxn>
              <a:cxn ang="0">
                <a:pos x="T4" y="T5"/>
              </a:cxn>
              <a:cxn ang="0">
                <a:pos x="T6" y="T7"/>
              </a:cxn>
              <a:cxn ang="0">
                <a:pos x="T8" y="T9"/>
              </a:cxn>
            </a:cxnLst>
            <a:rect l="0" t="0" r="r" b="b"/>
            <a:pathLst>
              <a:path w="84" h="34">
                <a:moveTo>
                  <a:pt x="0" y="28"/>
                </a:moveTo>
                <a:lnTo>
                  <a:pt x="11" y="34"/>
                </a:lnTo>
                <a:lnTo>
                  <a:pt x="84" y="5"/>
                </a:lnTo>
                <a:lnTo>
                  <a:pt x="73" y="0"/>
                </a:lnTo>
                <a:lnTo>
                  <a:pt x="0" y="2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8" name="www.pptcool.com29"/>
          <p:cNvSpPr/>
          <p:nvPr/>
        </p:nvSpPr>
        <p:spPr bwMode="auto">
          <a:xfrm rot="2700000">
            <a:off x="3007926" y="4420239"/>
            <a:ext cx="60624" cy="62661"/>
          </a:xfrm>
          <a:custGeom>
            <a:avLst/>
            <a:gdLst>
              <a:gd name="T0" fmla="*/ 0 w 86"/>
              <a:gd name="T1" fmla="*/ 27 h 33"/>
              <a:gd name="T2" fmla="*/ 10 w 86"/>
              <a:gd name="T3" fmla="*/ 33 h 33"/>
              <a:gd name="T4" fmla="*/ 86 w 86"/>
              <a:gd name="T5" fmla="*/ 6 h 33"/>
              <a:gd name="T6" fmla="*/ 76 w 86"/>
              <a:gd name="T7" fmla="*/ 0 h 33"/>
              <a:gd name="T8" fmla="*/ 0 w 86"/>
              <a:gd name="T9" fmla="*/ 27 h 33"/>
            </a:gdLst>
            <a:ahLst/>
            <a:cxnLst>
              <a:cxn ang="0">
                <a:pos x="T0" y="T1"/>
              </a:cxn>
              <a:cxn ang="0">
                <a:pos x="T2" y="T3"/>
              </a:cxn>
              <a:cxn ang="0">
                <a:pos x="T4" y="T5"/>
              </a:cxn>
              <a:cxn ang="0">
                <a:pos x="T6" y="T7"/>
              </a:cxn>
              <a:cxn ang="0">
                <a:pos x="T8" y="T9"/>
              </a:cxn>
            </a:cxnLst>
            <a:rect l="0" t="0" r="r" b="b"/>
            <a:pathLst>
              <a:path w="86" h="33">
                <a:moveTo>
                  <a:pt x="0" y="27"/>
                </a:moveTo>
                <a:lnTo>
                  <a:pt x="10" y="33"/>
                </a:lnTo>
                <a:lnTo>
                  <a:pt x="86" y="6"/>
                </a:lnTo>
                <a:lnTo>
                  <a:pt x="76" y="0"/>
                </a:lnTo>
                <a:lnTo>
                  <a:pt x="0" y="2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89" name="www.pptcool.com30"/>
          <p:cNvSpPr/>
          <p:nvPr/>
        </p:nvSpPr>
        <p:spPr bwMode="auto">
          <a:xfrm rot="2700000">
            <a:off x="2997418" y="4466198"/>
            <a:ext cx="61678" cy="58780"/>
          </a:xfrm>
          <a:custGeom>
            <a:avLst/>
            <a:gdLst>
              <a:gd name="T0" fmla="*/ 0 w 88"/>
              <a:gd name="T1" fmla="*/ 25 h 31"/>
              <a:gd name="T2" fmla="*/ 9 w 88"/>
              <a:gd name="T3" fmla="*/ 31 h 31"/>
              <a:gd name="T4" fmla="*/ 88 w 88"/>
              <a:gd name="T5" fmla="*/ 6 h 31"/>
              <a:gd name="T6" fmla="*/ 78 w 88"/>
              <a:gd name="T7" fmla="*/ 0 h 31"/>
              <a:gd name="T8" fmla="*/ 0 w 88"/>
              <a:gd name="T9" fmla="*/ 25 h 31"/>
            </a:gdLst>
            <a:ahLst/>
            <a:cxnLst>
              <a:cxn ang="0">
                <a:pos x="T0" y="T1"/>
              </a:cxn>
              <a:cxn ang="0">
                <a:pos x="T2" y="T3"/>
              </a:cxn>
              <a:cxn ang="0">
                <a:pos x="T4" y="T5"/>
              </a:cxn>
              <a:cxn ang="0">
                <a:pos x="T6" y="T7"/>
              </a:cxn>
              <a:cxn ang="0">
                <a:pos x="T8" y="T9"/>
              </a:cxn>
            </a:cxnLst>
            <a:rect l="0" t="0" r="r" b="b"/>
            <a:pathLst>
              <a:path w="88" h="31">
                <a:moveTo>
                  <a:pt x="0" y="25"/>
                </a:moveTo>
                <a:lnTo>
                  <a:pt x="9" y="31"/>
                </a:lnTo>
                <a:lnTo>
                  <a:pt x="88" y="6"/>
                </a:lnTo>
                <a:lnTo>
                  <a:pt x="78" y="0"/>
                </a:lnTo>
                <a:lnTo>
                  <a:pt x="0" y="2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0" name="www.pptcool.com31"/>
          <p:cNvSpPr/>
          <p:nvPr/>
        </p:nvSpPr>
        <p:spPr bwMode="auto">
          <a:xfrm rot="2700000">
            <a:off x="2984150" y="4511630"/>
            <a:ext cx="63260" cy="54898"/>
          </a:xfrm>
          <a:custGeom>
            <a:avLst/>
            <a:gdLst>
              <a:gd name="T0" fmla="*/ 0 w 90"/>
              <a:gd name="T1" fmla="*/ 23 h 29"/>
              <a:gd name="T2" fmla="*/ 9 w 90"/>
              <a:gd name="T3" fmla="*/ 29 h 29"/>
              <a:gd name="T4" fmla="*/ 90 w 90"/>
              <a:gd name="T5" fmla="*/ 6 h 29"/>
              <a:gd name="T6" fmla="*/ 82 w 90"/>
              <a:gd name="T7" fmla="*/ 0 h 29"/>
              <a:gd name="T8" fmla="*/ 0 w 90"/>
              <a:gd name="T9" fmla="*/ 23 h 29"/>
            </a:gdLst>
            <a:ahLst/>
            <a:cxnLst>
              <a:cxn ang="0">
                <a:pos x="T0" y="T1"/>
              </a:cxn>
              <a:cxn ang="0">
                <a:pos x="T2" y="T3"/>
              </a:cxn>
              <a:cxn ang="0">
                <a:pos x="T4" y="T5"/>
              </a:cxn>
              <a:cxn ang="0">
                <a:pos x="T6" y="T7"/>
              </a:cxn>
              <a:cxn ang="0">
                <a:pos x="T8" y="T9"/>
              </a:cxn>
            </a:cxnLst>
            <a:rect l="0" t="0" r="r" b="b"/>
            <a:pathLst>
              <a:path w="90" h="29">
                <a:moveTo>
                  <a:pt x="0" y="23"/>
                </a:moveTo>
                <a:lnTo>
                  <a:pt x="9" y="29"/>
                </a:lnTo>
                <a:lnTo>
                  <a:pt x="90" y="6"/>
                </a:lnTo>
                <a:lnTo>
                  <a:pt x="82" y="0"/>
                </a:lnTo>
                <a:lnTo>
                  <a:pt x="0" y="2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1" name="www.pptcool.com32"/>
          <p:cNvSpPr/>
          <p:nvPr/>
        </p:nvSpPr>
        <p:spPr bwMode="auto">
          <a:xfrm rot="2700000">
            <a:off x="2968664" y="4557589"/>
            <a:ext cx="64841" cy="51016"/>
          </a:xfrm>
          <a:custGeom>
            <a:avLst/>
            <a:gdLst>
              <a:gd name="T0" fmla="*/ 0 w 92"/>
              <a:gd name="T1" fmla="*/ 21 h 27"/>
              <a:gd name="T2" fmla="*/ 8 w 92"/>
              <a:gd name="T3" fmla="*/ 27 h 27"/>
              <a:gd name="T4" fmla="*/ 92 w 92"/>
              <a:gd name="T5" fmla="*/ 6 h 27"/>
              <a:gd name="T6" fmla="*/ 84 w 92"/>
              <a:gd name="T7" fmla="*/ 0 h 27"/>
              <a:gd name="T8" fmla="*/ 0 w 92"/>
              <a:gd name="T9" fmla="*/ 21 h 27"/>
            </a:gdLst>
            <a:ahLst/>
            <a:cxnLst>
              <a:cxn ang="0">
                <a:pos x="T0" y="T1"/>
              </a:cxn>
              <a:cxn ang="0">
                <a:pos x="T2" y="T3"/>
              </a:cxn>
              <a:cxn ang="0">
                <a:pos x="T4" y="T5"/>
              </a:cxn>
              <a:cxn ang="0">
                <a:pos x="T6" y="T7"/>
              </a:cxn>
              <a:cxn ang="0">
                <a:pos x="T8" y="T9"/>
              </a:cxn>
            </a:cxnLst>
            <a:rect l="0" t="0" r="r" b="b"/>
            <a:pathLst>
              <a:path w="92" h="27">
                <a:moveTo>
                  <a:pt x="0" y="21"/>
                </a:moveTo>
                <a:lnTo>
                  <a:pt x="8" y="27"/>
                </a:lnTo>
                <a:lnTo>
                  <a:pt x="92" y="6"/>
                </a:lnTo>
                <a:lnTo>
                  <a:pt x="84" y="0"/>
                </a:lnTo>
                <a:lnTo>
                  <a:pt x="0" y="2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2" name="www.pptcool.com33"/>
          <p:cNvSpPr/>
          <p:nvPr/>
        </p:nvSpPr>
        <p:spPr bwMode="auto">
          <a:xfrm rot="2700000">
            <a:off x="2950392" y="4601911"/>
            <a:ext cx="65895" cy="49353"/>
          </a:xfrm>
          <a:custGeom>
            <a:avLst/>
            <a:gdLst>
              <a:gd name="T0" fmla="*/ 0 w 94"/>
              <a:gd name="T1" fmla="*/ 19 h 26"/>
              <a:gd name="T2" fmla="*/ 7 w 94"/>
              <a:gd name="T3" fmla="*/ 26 h 26"/>
              <a:gd name="T4" fmla="*/ 94 w 94"/>
              <a:gd name="T5" fmla="*/ 7 h 26"/>
              <a:gd name="T6" fmla="*/ 87 w 94"/>
              <a:gd name="T7" fmla="*/ 0 h 26"/>
              <a:gd name="T8" fmla="*/ 0 w 94"/>
              <a:gd name="T9" fmla="*/ 19 h 26"/>
            </a:gdLst>
            <a:ahLst/>
            <a:cxnLst>
              <a:cxn ang="0">
                <a:pos x="T0" y="T1"/>
              </a:cxn>
              <a:cxn ang="0">
                <a:pos x="T2" y="T3"/>
              </a:cxn>
              <a:cxn ang="0">
                <a:pos x="T4" y="T5"/>
              </a:cxn>
              <a:cxn ang="0">
                <a:pos x="T6" y="T7"/>
              </a:cxn>
              <a:cxn ang="0">
                <a:pos x="T8" y="T9"/>
              </a:cxn>
            </a:cxnLst>
            <a:rect l="0" t="0" r="r" b="b"/>
            <a:pathLst>
              <a:path w="94" h="26">
                <a:moveTo>
                  <a:pt x="0" y="19"/>
                </a:moveTo>
                <a:lnTo>
                  <a:pt x="7" y="26"/>
                </a:lnTo>
                <a:lnTo>
                  <a:pt x="94" y="7"/>
                </a:lnTo>
                <a:lnTo>
                  <a:pt x="87" y="0"/>
                </a:lnTo>
                <a:lnTo>
                  <a:pt x="0" y="1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3" name="www.pptcool.com34"/>
          <p:cNvSpPr/>
          <p:nvPr/>
        </p:nvSpPr>
        <p:spPr bwMode="auto">
          <a:xfrm rot="2700000">
            <a:off x="2931011" y="4646289"/>
            <a:ext cx="66950" cy="45471"/>
          </a:xfrm>
          <a:custGeom>
            <a:avLst/>
            <a:gdLst>
              <a:gd name="T0" fmla="*/ 0 w 95"/>
              <a:gd name="T1" fmla="*/ 17 h 24"/>
              <a:gd name="T2" fmla="*/ 6 w 95"/>
              <a:gd name="T3" fmla="*/ 24 h 24"/>
              <a:gd name="T4" fmla="*/ 95 w 95"/>
              <a:gd name="T5" fmla="*/ 7 h 24"/>
              <a:gd name="T6" fmla="*/ 88 w 95"/>
              <a:gd name="T7" fmla="*/ 0 h 24"/>
              <a:gd name="T8" fmla="*/ 0 w 95"/>
              <a:gd name="T9" fmla="*/ 17 h 24"/>
            </a:gdLst>
            <a:ahLst/>
            <a:cxnLst>
              <a:cxn ang="0">
                <a:pos x="T0" y="T1"/>
              </a:cxn>
              <a:cxn ang="0">
                <a:pos x="T2" y="T3"/>
              </a:cxn>
              <a:cxn ang="0">
                <a:pos x="T4" y="T5"/>
              </a:cxn>
              <a:cxn ang="0">
                <a:pos x="T6" y="T7"/>
              </a:cxn>
              <a:cxn ang="0">
                <a:pos x="T8" y="T9"/>
              </a:cxn>
            </a:cxnLst>
            <a:rect l="0" t="0" r="r" b="b"/>
            <a:pathLst>
              <a:path w="95" h="24">
                <a:moveTo>
                  <a:pt x="0" y="17"/>
                </a:moveTo>
                <a:lnTo>
                  <a:pt x="6" y="24"/>
                </a:lnTo>
                <a:lnTo>
                  <a:pt x="95" y="7"/>
                </a:lnTo>
                <a:lnTo>
                  <a:pt x="88" y="0"/>
                </a:lnTo>
                <a:lnTo>
                  <a:pt x="0" y="1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4" name="www.pptcool.com35"/>
          <p:cNvSpPr/>
          <p:nvPr/>
        </p:nvSpPr>
        <p:spPr bwMode="auto">
          <a:xfrm rot="2700000">
            <a:off x="2908844" y="4689085"/>
            <a:ext cx="67477" cy="41589"/>
          </a:xfrm>
          <a:custGeom>
            <a:avLst/>
            <a:gdLst>
              <a:gd name="T0" fmla="*/ 0 w 96"/>
              <a:gd name="T1" fmla="*/ 16 h 22"/>
              <a:gd name="T2" fmla="*/ 6 w 96"/>
              <a:gd name="T3" fmla="*/ 22 h 22"/>
              <a:gd name="T4" fmla="*/ 96 w 96"/>
              <a:gd name="T5" fmla="*/ 7 h 22"/>
              <a:gd name="T6" fmla="*/ 91 w 96"/>
              <a:gd name="T7" fmla="*/ 0 h 22"/>
              <a:gd name="T8" fmla="*/ 0 w 96"/>
              <a:gd name="T9" fmla="*/ 16 h 22"/>
            </a:gdLst>
            <a:ahLst/>
            <a:cxnLst>
              <a:cxn ang="0">
                <a:pos x="T0" y="T1"/>
              </a:cxn>
              <a:cxn ang="0">
                <a:pos x="T2" y="T3"/>
              </a:cxn>
              <a:cxn ang="0">
                <a:pos x="T4" y="T5"/>
              </a:cxn>
              <a:cxn ang="0">
                <a:pos x="T6" y="T7"/>
              </a:cxn>
              <a:cxn ang="0">
                <a:pos x="T8" y="T9"/>
              </a:cxn>
            </a:cxnLst>
            <a:rect l="0" t="0" r="r" b="b"/>
            <a:pathLst>
              <a:path w="96" h="22">
                <a:moveTo>
                  <a:pt x="0" y="16"/>
                </a:moveTo>
                <a:lnTo>
                  <a:pt x="6" y="22"/>
                </a:lnTo>
                <a:lnTo>
                  <a:pt x="96" y="7"/>
                </a:lnTo>
                <a:lnTo>
                  <a:pt x="91" y="0"/>
                </a:lnTo>
                <a:lnTo>
                  <a:pt x="0" y="1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5" name="www.pptcool.com36"/>
          <p:cNvSpPr/>
          <p:nvPr/>
        </p:nvSpPr>
        <p:spPr bwMode="auto">
          <a:xfrm rot="2700000">
            <a:off x="2884445" y="4733462"/>
            <a:ext cx="67477" cy="37708"/>
          </a:xfrm>
          <a:custGeom>
            <a:avLst/>
            <a:gdLst>
              <a:gd name="T0" fmla="*/ 0 w 96"/>
              <a:gd name="T1" fmla="*/ 12 h 20"/>
              <a:gd name="T2" fmla="*/ 4 w 96"/>
              <a:gd name="T3" fmla="*/ 20 h 20"/>
              <a:gd name="T4" fmla="*/ 96 w 96"/>
              <a:gd name="T5" fmla="*/ 7 h 20"/>
              <a:gd name="T6" fmla="*/ 91 w 96"/>
              <a:gd name="T7" fmla="*/ 0 h 20"/>
              <a:gd name="T8" fmla="*/ 0 w 96"/>
              <a:gd name="T9" fmla="*/ 12 h 20"/>
            </a:gdLst>
            <a:ahLst/>
            <a:cxnLst>
              <a:cxn ang="0">
                <a:pos x="T0" y="T1"/>
              </a:cxn>
              <a:cxn ang="0">
                <a:pos x="T2" y="T3"/>
              </a:cxn>
              <a:cxn ang="0">
                <a:pos x="T4" y="T5"/>
              </a:cxn>
              <a:cxn ang="0">
                <a:pos x="T6" y="T7"/>
              </a:cxn>
              <a:cxn ang="0">
                <a:pos x="T8" y="T9"/>
              </a:cxn>
            </a:cxnLst>
            <a:rect l="0" t="0" r="r" b="b"/>
            <a:pathLst>
              <a:path w="96" h="20">
                <a:moveTo>
                  <a:pt x="0" y="12"/>
                </a:moveTo>
                <a:lnTo>
                  <a:pt x="4" y="20"/>
                </a:lnTo>
                <a:lnTo>
                  <a:pt x="96" y="7"/>
                </a:lnTo>
                <a:lnTo>
                  <a:pt x="91" y="0"/>
                </a:lnTo>
                <a:lnTo>
                  <a:pt x="0" y="1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6" name="www.pptcool.com37"/>
          <p:cNvSpPr/>
          <p:nvPr/>
        </p:nvSpPr>
        <p:spPr bwMode="auto">
          <a:xfrm rot="2700000">
            <a:off x="2858396" y="4774677"/>
            <a:ext cx="68004" cy="33826"/>
          </a:xfrm>
          <a:custGeom>
            <a:avLst/>
            <a:gdLst>
              <a:gd name="T0" fmla="*/ 0 w 97"/>
              <a:gd name="T1" fmla="*/ 11 h 18"/>
              <a:gd name="T2" fmla="*/ 4 w 97"/>
              <a:gd name="T3" fmla="*/ 18 h 18"/>
              <a:gd name="T4" fmla="*/ 97 w 97"/>
              <a:gd name="T5" fmla="*/ 7 h 18"/>
              <a:gd name="T6" fmla="*/ 93 w 97"/>
              <a:gd name="T7" fmla="*/ 0 h 18"/>
              <a:gd name="T8" fmla="*/ 0 w 97"/>
              <a:gd name="T9" fmla="*/ 11 h 18"/>
            </a:gdLst>
            <a:ahLst/>
            <a:cxnLst>
              <a:cxn ang="0">
                <a:pos x="T0" y="T1"/>
              </a:cxn>
              <a:cxn ang="0">
                <a:pos x="T2" y="T3"/>
              </a:cxn>
              <a:cxn ang="0">
                <a:pos x="T4" y="T5"/>
              </a:cxn>
              <a:cxn ang="0">
                <a:pos x="T6" y="T7"/>
              </a:cxn>
              <a:cxn ang="0">
                <a:pos x="T8" y="T9"/>
              </a:cxn>
            </a:cxnLst>
            <a:rect l="0" t="0" r="r" b="b"/>
            <a:pathLst>
              <a:path w="97" h="18">
                <a:moveTo>
                  <a:pt x="0" y="11"/>
                </a:moveTo>
                <a:lnTo>
                  <a:pt x="4" y="18"/>
                </a:lnTo>
                <a:lnTo>
                  <a:pt x="97" y="7"/>
                </a:lnTo>
                <a:lnTo>
                  <a:pt x="93" y="0"/>
                </a:lnTo>
                <a:lnTo>
                  <a:pt x="0" y="1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7" name="www.pptcool.com38"/>
          <p:cNvSpPr/>
          <p:nvPr/>
        </p:nvSpPr>
        <p:spPr bwMode="auto">
          <a:xfrm rot="2700000">
            <a:off x="2830142" y="4815878"/>
            <a:ext cx="69058" cy="30499"/>
          </a:xfrm>
          <a:custGeom>
            <a:avLst/>
            <a:gdLst>
              <a:gd name="T0" fmla="*/ 0 w 98"/>
              <a:gd name="T1" fmla="*/ 9 h 16"/>
              <a:gd name="T2" fmla="*/ 3 w 98"/>
              <a:gd name="T3" fmla="*/ 16 h 16"/>
              <a:gd name="T4" fmla="*/ 98 w 98"/>
              <a:gd name="T5" fmla="*/ 7 h 16"/>
              <a:gd name="T6" fmla="*/ 94 w 98"/>
              <a:gd name="T7" fmla="*/ 0 h 16"/>
              <a:gd name="T8" fmla="*/ 0 w 98"/>
              <a:gd name="T9" fmla="*/ 9 h 16"/>
            </a:gdLst>
            <a:ahLst/>
            <a:cxnLst>
              <a:cxn ang="0">
                <a:pos x="T0" y="T1"/>
              </a:cxn>
              <a:cxn ang="0">
                <a:pos x="T2" y="T3"/>
              </a:cxn>
              <a:cxn ang="0">
                <a:pos x="T4" y="T5"/>
              </a:cxn>
              <a:cxn ang="0">
                <a:pos x="T6" y="T7"/>
              </a:cxn>
              <a:cxn ang="0">
                <a:pos x="T8" y="T9"/>
              </a:cxn>
            </a:cxnLst>
            <a:rect l="0" t="0" r="r" b="b"/>
            <a:pathLst>
              <a:path w="98" h="16">
                <a:moveTo>
                  <a:pt x="0" y="9"/>
                </a:moveTo>
                <a:lnTo>
                  <a:pt x="3" y="16"/>
                </a:lnTo>
                <a:lnTo>
                  <a:pt x="98" y="7"/>
                </a:lnTo>
                <a:lnTo>
                  <a:pt x="94" y="0"/>
                </a:lnTo>
                <a:lnTo>
                  <a:pt x="0" y="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8" name="www.pptcool.com39"/>
          <p:cNvSpPr/>
          <p:nvPr/>
        </p:nvSpPr>
        <p:spPr bwMode="auto">
          <a:xfrm rot="2700000">
            <a:off x="2799643" y="4855511"/>
            <a:ext cx="69058" cy="26617"/>
          </a:xfrm>
          <a:custGeom>
            <a:avLst/>
            <a:gdLst>
              <a:gd name="T0" fmla="*/ 0 w 98"/>
              <a:gd name="T1" fmla="*/ 6 h 14"/>
              <a:gd name="T2" fmla="*/ 3 w 98"/>
              <a:gd name="T3" fmla="*/ 14 h 14"/>
              <a:gd name="T4" fmla="*/ 98 w 98"/>
              <a:gd name="T5" fmla="*/ 8 h 14"/>
              <a:gd name="T6" fmla="*/ 96 w 98"/>
              <a:gd name="T7" fmla="*/ 0 h 14"/>
              <a:gd name="T8" fmla="*/ 0 w 98"/>
              <a:gd name="T9" fmla="*/ 6 h 14"/>
            </a:gdLst>
            <a:ahLst/>
            <a:cxnLst>
              <a:cxn ang="0">
                <a:pos x="T0" y="T1"/>
              </a:cxn>
              <a:cxn ang="0">
                <a:pos x="T2" y="T3"/>
              </a:cxn>
              <a:cxn ang="0">
                <a:pos x="T4" y="T5"/>
              </a:cxn>
              <a:cxn ang="0">
                <a:pos x="T6" y="T7"/>
              </a:cxn>
              <a:cxn ang="0">
                <a:pos x="T8" y="T9"/>
              </a:cxn>
            </a:cxnLst>
            <a:rect l="0" t="0" r="r" b="b"/>
            <a:pathLst>
              <a:path w="98" h="14">
                <a:moveTo>
                  <a:pt x="0" y="6"/>
                </a:moveTo>
                <a:lnTo>
                  <a:pt x="3" y="14"/>
                </a:lnTo>
                <a:lnTo>
                  <a:pt x="98" y="8"/>
                </a:lnTo>
                <a:lnTo>
                  <a:pt x="96" y="0"/>
                </a:lnTo>
                <a:lnTo>
                  <a:pt x="0"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99" name="www.pptcool.com40"/>
          <p:cNvSpPr/>
          <p:nvPr/>
        </p:nvSpPr>
        <p:spPr bwMode="auto">
          <a:xfrm rot="2700000">
            <a:off x="2768008" y="4895185"/>
            <a:ext cx="68004" cy="21072"/>
          </a:xfrm>
          <a:custGeom>
            <a:avLst/>
            <a:gdLst>
              <a:gd name="T0" fmla="*/ 0 w 97"/>
              <a:gd name="T1" fmla="*/ 4 h 11"/>
              <a:gd name="T2" fmla="*/ 1 w 97"/>
              <a:gd name="T3" fmla="*/ 11 h 11"/>
              <a:gd name="T4" fmla="*/ 97 w 97"/>
              <a:gd name="T5" fmla="*/ 7 h 11"/>
              <a:gd name="T6" fmla="*/ 95 w 97"/>
              <a:gd name="T7" fmla="*/ 0 h 11"/>
              <a:gd name="T8" fmla="*/ 0 w 97"/>
              <a:gd name="T9" fmla="*/ 4 h 11"/>
            </a:gdLst>
            <a:ahLst/>
            <a:cxnLst>
              <a:cxn ang="0">
                <a:pos x="T0" y="T1"/>
              </a:cxn>
              <a:cxn ang="0">
                <a:pos x="T2" y="T3"/>
              </a:cxn>
              <a:cxn ang="0">
                <a:pos x="T4" y="T5"/>
              </a:cxn>
              <a:cxn ang="0">
                <a:pos x="T6" y="T7"/>
              </a:cxn>
              <a:cxn ang="0">
                <a:pos x="T8" y="T9"/>
              </a:cxn>
            </a:cxnLst>
            <a:rect l="0" t="0" r="r" b="b"/>
            <a:pathLst>
              <a:path w="97" h="11">
                <a:moveTo>
                  <a:pt x="0" y="4"/>
                </a:moveTo>
                <a:lnTo>
                  <a:pt x="1" y="11"/>
                </a:lnTo>
                <a:lnTo>
                  <a:pt x="97" y="7"/>
                </a:lnTo>
                <a:lnTo>
                  <a:pt x="95" y="0"/>
                </a:lnTo>
                <a:lnTo>
                  <a:pt x="0" y="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0" name="www.pptcool.com41"/>
          <p:cNvSpPr/>
          <p:nvPr/>
        </p:nvSpPr>
        <p:spPr bwMode="auto">
          <a:xfrm rot="2700000">
            <a:off x="2734736" y="4931655"/>
            <a:ext cx="68004" cy="17190"/>
          </a:xfrm>
          <a:custGeom>
            <a:avLst/>
            <a:gdLst>
              <a:gd name="T0" fmla="*/ 0 w 97"/>
              <a:gd name="T1" fmla="*/ 2 h 9"/>
              <a:gd name="T2" fmla="*/ 1 w 97"/>
              <a:gd name="T3" fmla="*/ 9 h 9"/>
              <a:gd name="T4" fmla="*/ 97 w 97"/>
              <a:gd name="T5" fmla="*/ 7 h 9"/>
              <a:gd name="T6" fmla="*/ 96 w 97"/>
              <a:gd name="T7" fmla="*/ 0 h 9"/>
              <a:gd name="T8" fmla="*/ 0 w 97"/>
              <a:gd name="T9" fmla="*/ 2 h 9"/>
            </a:gdLst>
            <a:ahLst/>
            <a:cxnLst>
              <a:cxn ang="0">
                <a:pos x="T0" y="T1"/>
              </a:cxn>
              <a:cxn ang="0">
                <a:pos x="T2" y="T3"/>
              </a:cxn>
              <a:cxn ang="0">
                <a:pos x="T4" y="T5"/>
              </a:cxn>
              <a:cxn ang="0">
                <a:pos x="T6" y="T7"/>
              </a:cxn>
              <a:cxn ang="0">
                <a:pos x="T8" y="T9"/>
              </a:cxn>
            </a:cxnLst>
            <a:rect l="0" t="0" r="r" b="b"/>
            <a:pathLst>
              <a:path w="97" h="9">
                <a:moveTo>
                  <a:pt x="0" y="2"/>
                </a:moveTo>
                <a:lnTo>
                  <a:pt x="1" y="9"/>
                </a:lnTo>
                <a:lnTo>
                  <a:pt x="97" y="7"/>
                </a:lnTo>
                <a:lnTo>
                  <a:pt x="96" y="0"/>
                </a:lnTo>
                <a:lnTo>
                  <a:pt x="0" y="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1" name="www.pptcool.com42"/>
          <p:cNvSpPr/>
          <p:nvPr/>
        </p:nvSpPr>
        <p:spPr bwMode="auto">
          <a:xfrm rot="2700000">
            <a:off x="2699801" y="4965975"/>
            <a:ext cx="68004" cy="14972"/>
          </a:xfrm>
          <a:custGeom>
            <a:avLst/>
            <a:gdLst>
              <a:gd name="T0" fmla="*/ 1 w 97"/>
              <a:gd name="T1" fmla="*/ 0 h 8"/>
              <a:gd name="T2" fmla="*/ 0 w 97"/>
              <a:gd name="T3" fmla="*/ 8 h 8"/>
              <a:gd name="T4" fmla="*/ 97 w 97"/>
              <a:gd name="T5" fmla="*/ 8 h 8"/>
              <a:gd name="T6" fmla="*/ 97 w 97"/>
              <a:gd name="T7" fmla="*/ 1 h 8"/>
              <a:gd name="T8" fmla="*/ 1 w 97"/>
              <a:gd name="T9" fmla="*/ 0 h 8"/>
            </a:gdLst>
            <a:ahLst/>
            <a:cxnLst>
              <a:cxn ang="0">
                <a:pos x="T0" y="T1"/>
              </a:cxn>
              <a:cxn ang="0">
                <a:pos x="T2" y="T3"/>
              </a:cxn>
              <a:cxn ang="0">
                <a:pos x="T4" y="T5"/>
              </a:cxn>
              <a:cxn ang="0">
                <a:pos x="T6" y="T7"/>
              </a:cxn>
              <a:cxn ang="0">
                <a:pos x="T8" y="T9"/>
              </a:cxn>
            </a:cxnLst>
            <a:rect l="0" t="0" r="r" b="b"/>
            <a:pathLst>
              <a:path w="97" h="8">
                <a:moveTo>
                  <a:pt x="1" y="0"/>
                </a:moveTo>
                <a:lnTo>
                  <a:pt x="0" y="8"/>
                </a:lnTo>
                <a:lnTo>
                  <a:pt x="97" y="8"/>
                </a:lnTo>
                <a:lnTo>
                  <a:pt x="97" y="1"/>
                </a:lnTo>
                <a:lnTo>
                  <a:pt x="1"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2" name="www.pptcool.com43"/>
          <p:cNvSpPr/>
          <p:nvPr/>
        </p:nvSpPr>
        <p:spPr bwMode="auto">
          <a:xfrm rot="2700000">
            <a:off x="2662648" y="4995346"/>
            <a:ext cx="68004" cy="21072"/>
          </a:xfrm>
          <a:custGeom>
            <a:avLst/>
            <a:gdLst>
              <a:gd name="T0" fmla="*/ 2 w 97"/>
              <a:gd name="T1" fmla="*/ 0 h 11"/>
              <a:gd name="T2" fmla="*/ 0 w 97"/>
              <a:gd name="T3" fmla="*/ 8 h 11"/>
              <a:gd name="T4" fmla="*/ 96 w 97"/>
              <a:gd name="T5" fmla="*/ 11 h 11"/>
              <a:gd name="T6" fmla="*/ 97 w 97"/>
              <a:gd name="T7" fmla="*/ 3 h 11"/>
              <a:gd name="T8" fmla="*/ 2 w 97"/>
              <a:gd name="T9" fmla="*/ 0 h 11"/>
            </a:gdLst>
            <a:ahLst/>
            <a:cxnLst>
              <a:cxn ang="0">
                <a:pos x="T0" y="T1"/>
              </a:cxn>
              <a:cxn ang="0">
                <a:pos x="T2" y="T3"/>
              </a:cxn>
              <a:cxn ang="0">
                <a:pos x="T4" y="T5"/>
              </a:cxn>
              <a:cxn ang="0">
                <a:pos x="T6" y="T7"/>
              </a:cxn>
              <a:cxn ang="0">
                <a:pos x="T8" y="T9"/>
              </a:cxn>
            </a:cxnLst>
            <a:rect l="0" t="0" r="r" b="b"/>
            <a:pathLst>
              <a:path w="97" h="11">
                <a:moveTo>
                  <a:pt x="2" y="0"/>
                </a:moveTo>
                <a:lnTo>
                  <a:pt x="0" y="8"/>
                </a:lnTo>
                <a:lnTo>
                  <a:pt x="96" y="11"/>
                </a:lnTo>
                <a:lnTo>
                  <a:pt x="97" y="3"/>
                </a:lnTo>
                <a:lnTo>
                  <a:pt x="2"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3" name="www.pptcool.com44"/>
          <p:cNvSpPr/>
          <p:nvPr/>
        </p:nvSpPr>
        <p:spPr bwMode="auto">
          <a:xfrm rot="2700000">
            <a:off x="2623831" y="5025353"/>
            <a:ext cx="68004" cy="22736"/>
          </a:xfrm>
          <a:custGeom>
            <a:avLst/>
            <a:gdLst>
              <a:gd name="T0" fmla="*/ 2 w 97"/>
              <a:gd name="T1" fmla="*/ 0 h 12"/>
              <a:gd name="T2" fmla="*/ 0 w 97"/>
              <a:gd name="T3" fmla="*/ 7 h 12"/>
              <a:gd name="T4" fmla="*/ 95 w 97"/>
              <a:gd name="T5" fmla="*/ 12 h 12"/>
              <a:gd name="T6" fmla="*/ 97 w 97"/>
              <a:gd name="T7" fmla="*/ 5 h 12"/>
              <a:gd name="T8" fmla="*/ 2 w 97"/>
              <a:gd name="T9" fmla="*/ 0 h 12"/>
            </a:gdLst>
            <a:ahLst/>
            <a:cxnLst>
              <a:cxn ang="0">
                <a:pos x="T0" y="T1"/>
              </a:cxn>
              <a:cxn ang="0">
                <a:pos x="T2" y="T3"/>
              </a:cxn>
              <a:cxn ang="0">
                <a:pos x="T4" y="T5"/>
              </a:cxn>
              <a:cxn ang="0">
                <a:pos x="T6" y="T7"/>
              </a:cxn>
              <a:cxn ang="0">
                <a:pos x="T8" y="T9"/>
              </a:cxn>
            </a:cxnLst>
            <a:rect l="0" t="0" r="r" b="b"/>
            <a:pathLst>
              <a:path w="97" h="12">
                <a:moveTo>
                  <a:pt x="2" y="0"/>
                </a:moveTo>
                <a:lnTo>
                  <a:pt x="0" y="7"/>
                </a:lnTo>
                <a:lnTo>
                  <a:pt x="95" y="12"/>
                </a:lnTo>
                <a:lnTo>
                  <a:pt x="97" y="5"/>
                </a:lnTo>
                <a:lnTo>
                  <a:pt x="2"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4" name="www.pptcool.com45"/>
          <p:cNvSpPr/>
          <p:nvPr/>
        </p:nvSpPr>
        <p:spPr bwMode="auto">
          <a:xfrm rot="2700000">
            <a:off x="2584460" y="5052143"/>
            <a:ext cx="68004" cy="26617"/>
          </a:xfrm>
          <a:custGeom>
            <a:avLst/>
            <a:gdLst>
              <a:gd name="T0" fmla="*/ 3 w 97"/>
              <a:gd name="T1" fmla="*/ 0 h 14"/>
              <a:gd name="T2" fmla="*/ 0 w 97"/>
              <a:gd name="T3" fmla="*/ 7 h 14"/>
              <a:gd name="T4" fmla="*/ 94 w 97"/>
              <a:gd name="T5" fmla="*/ 14 h 14"/>
              <a:gd name="T6" fmla="*/ 97 w 97"/>
              <a:gd name="T7" fmla="*/ 7 h 14"/>
              <a:gd name="T8" fmla="*/ 3 w 97"/>
              <a:gd name="T9" fmla="*/ 0 h 14"/>
            </a:gdLst>
            <a:ahLst/>
            <a:cxnLst>
              <a:cxn ang="0">
                <a:pos x="T0" y="T1"/>
              </a:cxn>
              <a:cxn ang="0">
                <a:pos x="T2" y="T3"/>
              </a:cxn>
              <a:cxn ang="0">
                <a:pos x="T4" y="T5"/>
              </a:cxn>
              <a:cxn ang="0">
                <a:pos x="T6" y="T7"/>
              </a:cxn>
              <a:cxn ang="0">
                <a:pos x="T8" y="T9"/>
              </a:cxn>
            </a:cxnLst>
            <a:rect l="0" t="0" r="r" b="b"/>
            <a:pathLst>
              <a:path w="97" h="14">
                <a:moveTo>
                  <a:pt x="3" y="0"/>
                </a:moveTo>
                <a:lnTo>
                  <a:pt x="0" y="7"/>
                </a:lnTo>
                <a:lnTo>
                  <a:pt x="94" y="14"/>
                </a:lnTo>
                <a:lnTo>
                  <a:pt x="97" y="7"/>
                </a:lnTo>
                <a:lnTo>
                  <a:pt x="3"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5" name="www.pptcool.com46"/>
          <p:cNvSpPr/>
          <p:nvPr/>
        </p:nvSpPr>
        <p:spPr bwMode="auto">
          <a:xfrm rot="2700000">
            <a:off x="2542898" y="5076823"/>
            <a:ext cx="69058" cy="30499"/>
          </a:xfrm>
          <a:custGeom>
            <a:avLst/>
            <a:gdLst>
              <a:gd name="T0" fmla="*/ 4 w 98"/>
              <a:gd name="T1" fmla="*/ 0 h 16"/>
              <a:gd name="T2" fmla="*/ 0 w 98"/>
              <a:gd name="T3" fmla="*/ 7 h 16"/>
              <a:gd name="T4" fmla="*/ 94 w 98"/>
              <a:gd name="T5" fmla="*/ 16 h 16"/>
              <a:gd name="T6" fmla="*/ 98 w 98"/>
              <a:gd name="T7" fmla="*/ 9 h 16"/>
              <a:gd name="T8" fmla="*/ 4 w 98"/>
              <a:gd name="T9" fmla="*/ 0 h 16"/>
            </a:gdLst>
            <a:ahLst/>
            <a:cxnLst>
              <a:cxn ang="0">
                <a:pos x="T0" y="T1"/>
              </a:cxn>
              <a:cxn ang="0">
                <a:pos x="T2" y="T3"/>
              </a:cxn>
              <a:cxn ang="0">
                <a:pos x="T4" y="T5"/>
              </a:cxn>
              <a:cxn ang="0">
                <a:pos x="T6" y="T7"/>
              </a:cxn>
              <a:cxn ang="0">
                <a:pos x="T8" y="T9"/>
              </a:cxn>
            </a:cxnLst>
            <a:rect l="0" t="0" r="r" b="b"/>
            <a:pathLst>
              <a:path w="98" h="16">
                <a:moveTo>
                  <a:pt x="4" y="0"/>
                </a:moveTo>
                <a:lnTo>
                  <a:pt x="0" y="7"/>
                </a:lnTo>
                <a:lnTo>
                  <a:pt x="94" y="16"/>
                </a:lnTo>
                <a:lnTo>
                  <a:pt x="98" y="9"/>
                </a:lnTo>
                <a:lnTo>
                  <a:pt x="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6" name="www.pptcool.com47"/>
          <p:cNvSpPr/>
          <p:nvPr/>
        </p:nvSpPr>
        <p:spPr bwMode="auto">
          <a:xfrm rot="2700000">
            <a:off x="2501822" y="5098828"/>
            <a:ext cx="67477" cy="36044"/>
          </a:xfrm>
          <a:custGeom>
            <a:avLst/>
            <a:gdLst>
              <a:gd name="T0" fmla="*/ 4 w 96"/>
              <a:gd name="T1" fmla="*/ 0 h 19"/>
              <a:gd name="T2" fmla="*/ 0 w 96"/>
              <a:gd name="T3" fmla="*/ 8 h 19"/>
              <a:gd name="T4" fmla="*/ 92 w 96"/>
              <a:gd name="T5" fmla="*/ 19 h 19"/>
              <a:gd name="T6" fmla="*/ 96 w 96"/>
              <a:gd name="T7" fmla="*/ 12 h 19"/>
              <a:gd name="T8" fmla="*/ 4 w 96"/>
              <a:gd name="T9" fmla="*/ 0 h 19"/>
            </a:gdLst>
            <a:ahLst/>
            <a:cxnLst>
              <a:cxn ang="0">
                <a:pos x="T0" y="T1"/>
              </a:cxn>
              <a:cxn ang="0">
                <a:pos x="T2" y="T3"/>
              </a:cxn>
              <a:cxn ang="0">
                <a:pos x="T4" y="T5"/>
              </a:cxn>
              <a:cxn ang="0">
                <a:pos x="T6" y="T7"/>
              </a:cxn>
              <a:cxn ang="0">
                <a:pos x="T8" y="T9"/>
              </a:cxn>
            </a:cxnLst>
            <a:rect l="0" t="0" r="r" b="b"/>
            <a:pathLst>
              <a:path w="96" h="19">
                <a:moveTo>
                  <a:pt x="4" y="0"/>
                </a:moveTo>
                <a:lnTo>
                  <a:pt x="0" y="8"/>
                </a:lnTo>
                <a:lnTo>
                  <a:pt x="92" y="19"/>
                </a:lnTo>
                <a:lnTo>
                  <a:pt x="96" y="12"/>
                </a:lnTo>
                <a:lnTo>
                  <a:pt x="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7" name="www.pptcool.com48"/>
          <p:cNvSpPr/>
          <p:nvPr/>
        </p:nvSpPr>
        <p:spPr bwMode="auto">
          <a:xfrm rot="2700000">
            <a:off x="2458014" y="5121454"/>
            <a:ext cx="67477" cy="37708"/>
          </a:xfrm>
          <a:custGeom>
            <a:avLst/>
            <a:gdLst>
              <a:gd name="T0" fmla="*/ 5 w 96"/>
              <a:gd name="T1" fmla="*/ 0 h 20"/>
              <a:gd name="T2" fmla="*/ 0 w 96"/>
              <a:gd name="T3" fmla="*/ 7 h 20"/>
              <a:gd name="T4" fmla="*/ 91 w 96"/>
              <a:gd name="T5" fmla="*/ 20 h 20"/>
              <a:gd name="T6" fmla="*/ 96 w 96"/>
              <a:gd name="T7" fmla="*/ 13 h 20"/>
              <a:gd name="T8" fmla="*/ 5 w 96"/>
              <a:gd name="T9" fmla="*/ 0 h 20"/>
            </a:gdLst>
            <a:ahLst/>
            <a:cxnLst>
              <a:cxn ang="0">
                <a:pos x="T0" y="T1"/>
              </a:cxn>
              <a:cxn ang="0">
                <a:pos x="T2" y="T3"/>
              </a:cxn>
              <a:cxn ang="0">
                <a:pos x="T4" y="T5"/>
              </a:cxn>
              <a:cxn ang="0">
                <a:pos x="T6" y="T7"/>
              </a:cxn>
              <a:cxn ang="0">
                <a:pos x="T8" y="T9"/>
              </a:cxn>
            </a:cxnLst>
            <a:rect l="0" t="0" r="r" b="b"/>
            <a:pathLst>
              <a:path w="96" h="20">
                <a:moveTo>
                  <a:pt x="5" y="0"/>
                </a:moveTo>
                <a:lnTo>
                  <a:pt x="0" y="7"/>
                </a:lnTo>
                <a:lnTo>
                  <a:pt x="91" y="20"/>
                </a:lnTo>
                <a:lnTo>
                  <a:pt x="96" y="13"/>
                </a:lnTo>
                <a:lnTo>
                  <a:pt x="5"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8" name="www.pptcool.com49"/>
          <p:cNvSpPr/>
          <p:nvPr/>
        </p:nvSpPr>
        <p:spPr bwMode="auto">
          <a:xfrm rot="2700000">
            <a:off x="2413652" y="5140864"/>
            <a:ext cx="67477" cy="41589"/>
          </a:xfrm>
          <a:custGeom>
            <a:avLst/>
            <a:gdLst>
              <a:gd name="T0" fmla="*/ 6 w 96"/>
              <a:gd name="T1" fmla="*/ 0 h 22"/>
              <a:gd name="T2" fmla="*/ 0 w 96"/>
              <a:gd name="T3" fmla="*/ 6 h 22"/>
              <a:gd name="T4" fmla="*/ 89 w 96"/>
              <a:gd name="T5" fmla="*/ 22 h 22"/>
              <a:gd name="T6" fmla="*/ 96 w 96"/>
              <a:gd name="T7" fmla="*/ 15 h 22"/>
              <a:gd name="T8" fmla="*/ 6 w 96"/>
              <a:gd name="T9" fmla="*/ 0 h 22"/>
            </a:gdLst>
            <a:ahLst/>
            <a:cxnLst>
              <a:cxn ang="0">
                <a:pos x="T0" y="T1"/>
              </a:cxn>
              <a:cxn ang="0">
                <a:pos x="T2" y="T3"/>
              </a:cxn>
              <a:cxn ang="0">
                <a:pos x="T4" y="T5"/>
              </a:cxn>
              <a:cxn ang="0">
                <a:pos x="T6" y="T7"/>
              </a:cxn>
              <a:cxn ang="0">
                <a:pos x="T8" y="T9"/>
              </a:cxn>
            </a:cxnLst>
            <a:rect l="0" t="0" r="r" b="b"/>
            <a:pathLst>
              <a:path w="96" h="22">
                <a:moveTo>
                  <a:pt x="6" y="0"/>
                </a:moveTo>
                <a:lnTo>
                  <a:pt x="0" y="6"/>
                </a:lnTo>
                <a:lnTo>
                  <a:pt x="89" y="22"/>
                </a:lnTo>
                <a:lnTo>
                  <a:pt x="96" y="15"/>
                </a:lnTo>
                <a:lnTo>
                  <a:pt x="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09" name="www.pptcool.com50"/>
          <p:cNvSpPr/>
          <p:nvPr/>
        </p:nvSpPr>
        <p:spPr bwMode="auto">
          <a:xfrm rot="2700000">
            <a:off x="2369803" y="5157637"/>
            <a:ext cx="65895" cy="45471"/>
          </a:xfrm>
          <a:custGeom>
            <a:avLst/>
            <a:gdLst>
              <a:gd name="T0" fmla="*/ 7 w 94"/>
              <a:gd name="T1" fmla="*/ 0 h 24"/>
              <a:gd name="T2" fmla="*/ 0 w 94"/>
              <a:gd name="T3" fmla="*/ 7 h 24"/>
              <a:gd name="T4" fmla="*/ 87 w 94"/>
              <a:gd name="T5" fmla="*/ 24 h 24"/>
              <a:gd name="T6" fmla="*/ 94 w 94"/>
              <a:gd name="T7" fmla="*/ 18 h 24"/>
              <a:gd name="T8" fmla="*/ 7 w 94"/>
              <a:gd name="T9" fmla="*/ 0 h 24"/>
            </a:gdLst>
            <a:ahLst/>
            <a:cxnLst>
              <a:cxn ang="0">
                <a:pos x="T0" y="T1"/>
              </a:cxn>
              <a:cxn ang="0">
                <a:pos x="T2" y="T3"/>
              </a:cxn>
              <a:cxn ang="0">
                <a:pos x="T4" y="T5"/>
              </a:cxn>
              <a:cxn ang="0">
                <a:pos x="T6" y="T7"/>
              </a:cxn>
              <a:cxn ang="0">
                <a:pos x="T8" y="T9"/>
              </a:cxn>
            </a:cxnLst>
            <a:rect l="0" t="0" r="r" b="b"/>
            <a:pathLst>
              <a:path w="94" h="24">
                <a:moveTo>
                  <a:pt x="7" y="0"/>
                </a:moveTo>
                <a:lnTo>
                  <a:pt x="0" y="7"/>
                </a:lnTo>
                <a:lnTo>
                  <a:pt x="87" y="24"/>
                </a:lnTo>
                <a:lnTo>
                  <a:pt x="94" y="18"/>
                </a:lnTo>
                <a:lnTo>
                  <a:pt x="7"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0" name="www.pptcool.com51"/>
          <p:cNvSpPr/>
          <p:nvPr/>
        </p:nvSpPr>
        <p:spPr bwMode="auto">
          <a:xfrm rot="2700000">
            <a:off x="2324305" y="5172829"/>
            <a:ext cx="64841" cy="49353"/>
          </a:xfrm>
          <a:custGeom>
            <a:avLst/>
            <a:gdLst>
              <a:gd name="T0" fmla="*/ 8 w 92"/>
              <a:gd name="T1" fmla="*/ 0 h 26"/>
              <a:gd name="T2" fmla="*/ 0 w 92"/>
              <a:gd name="T3" fmla="*/ 6 h 26"/>
              <a:gd name="T4" fmla="*/ 84 w 92"/>
              <a:gd name="T5" fmla="*/ 26 h 26"/>
              <a:gd name="T6" fmla="*/ 92 w 92"/>
              <a:gd name="T7" fmla="*/ 20 h 26"/>
              <a:gd name="T8" fmla="*/ 8 w 92"/>
              <a:gd name="T9" fmla="*/ 0 h 26"/>
            </a:gdLst>
            <a:ahLst/>
            <a:cxnLst>
              <a:cxn ang="0">
                <a:pos x="T0" y="T1"/>
              </a:cxn>
              <a:cxn ang="0">
                <a:pos x="T2" y="T3"/>
              </a:cxn>
              <a:cxn ang="0">
                <a:pos x="T4" y="T5"/>
              </a:cxn>
              <a:cxn ang="0">
                <a:pos x="T6" y="T7"/>
              </a:cxn>
              <a:cxn ang="0">
                <a:pos x="T8" y="T9"/>
              </a:cxn>
            </a:cxnLst>
            <a:rect l="0" t="0" r="r" b="b"/>
            <a:pathLst>
              <a:path w="92" h="26">
                <a:moveTo>
                  <a:pt x="8" y="0"/>
                </a:moveTo>
                <a:lnTo>
                  <a:pt x="0" y="6"/>
                </a:lnTo>
                <a:lnTo>
                  <a:pt x="84" y="26"/>
                </a:lnTo>
                <a:lnTo>
                  <a:pt x="92" y="20"/>
                </a:lnTo>
                <a:lnTo>
                  <a:pt x="8"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1" name="www.pptcool.com52"/>
          <p:cNvSpPr/>
          <p:nvPr/>
        </p:nvSpPr>
        <p:spPr bwMode="auto">
          <a:xfrm rot="2700000">
            <a:off x="2278806" y="5185399"/>
            <a:ext cx="63787" cy="52680"/>
          </a:xfrm>
          <a:custGeom>
            <a:avLst/>
            <a:gdLst>
              <a:gd name="T0" fmla="*/ 8 w 91"/>
              <a:gd name="T1" fmla="*/ 0 h 28"/>
              <a:gd name="T2" fmla="*/ 0 w 91"/>
              <a:gd name="T3" fmla="*/ 6 h 28"/>
              <a:gd name="T4" fmla="*/ 82 w 91"/>
              <a:gd name="T5" fmla="*/ 28 h 28"/>
              <a:gd name="T6" fmla="*/ 91 w 91"/>
              <a:gd name="T7" fmla="*/ 22 h 28"/>
              <a:gd name="T8" fmla="*/ 8 w 91"/>
              <a:gd name="T9" fmla="*/ 0 h 28"/>
            </a:gdLst>
            <a:ahLst/>
            <a:cxnLst>
              <a:cxn ang="0">
                <a:pos x="T0" y="T1"/>
              </a:cxn>
              <a:cxn ang="0">
                <a:pos x="T2" y="T3"/>
              </a:cxn>
              <a:cxn ang="0">
                <a:pos x="T4" y="T5"/>
              </a:cxn>
              <a:cxn ang="0">
                <a:pos x="T6" y="T7"/>
              </a:cxn>
              <a:cxn ang="0">
                <a:pos x="T8" y="T9"/>
              </a:cxn>
            </a:cxnLst>
            <a:rect l="0" t="0" r="r" b="b"/>
            <a:pathLst>
              <a:path w="91" h="28">
                <a:moveTo>
                  <a:pt x="8" y="0"/>
                </a:moveTo>
                <a:lnTo>
                  <a:pt x="0" y="6"/>
                </a:lnTo>
                <a:lnTo>
                  <a:pt x="82" y="28"/>
                </a:lnTo>
                <a:lnTo>
                  <a:pt x="91" y="22"/>
                </a:lnTo>
                <a:lnTo>
                  <a:pt x="8"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2" name="www.pptcool.com53"/>
          <p:cNvSpPr/>
          <p:nvPr/>
        </p:nvSpPr>
        <p:spPr bwMode="auto">
          <a:xfrm rot="2700000">
            <a:off x="2233308" y="5195846"/>
            <a:ext cx="62732" cy="56562"/>
          </a:xfrm>
          <a:custGeom>
            <a:avLst/>
            <a:gdLst>
              <a:gd name="T0" fmla="*/ 9 w 89"/>
              <a:gd name="T1" fmla="*/ 0 h 30"/>
              <a:gd name="T2" fmla="*/ 0 w 89"/>
              <a:gd name="T3" fmla="*/ 7 h 30"/>
              <a:gd name="T4" fmla="*/ 79 w 89"/>
              <a:gd name="T5" fmla="*/ 30 h 30"/>
              <a:gd name="T6" fmla="*/ 89 w 89"/>
              <a:gd name="T7" fmla="*/ 24 h 30"/>
              <a:gd name="T8" fmla="*/ 9 w 89"/>
              <a:gd name="T9" fmla="*/ 0 h 30"/>
            </a:gdLst>
            <a:ahLst/>
            <a:cxnLst>
              <a:cxn ang="0">
                <a:pos x="T0" y="T1"/>
              </a:cxn>
              <a:cxn ang="0">
                <a:pos x="T2" y="T3"/>
              </a:cxn>
              <a:cxn ang="0">
                <a:pos x="T4" y="T5"/>
              </a:cxn>
              <a:cxn ang="0">
                <a:pos x="T6" y="T7"/>
              </a:cxn>
              <a:cxn ang="0">
                <a:pos x="T8" y="T9"/>
              </a:cxn>
            </a:cxnLst>
            <a:rect l="0" t="0" r="r" b="b"/>
            <a:pathLst>
              <a:path w="89" h="30">
                <a:moveTo>
                  <a:pt x="9" y="0"/>
                </a:moveTo>
                <a:lnTo>
                  <a:pt x="0" y="7"/>
                </a:lnTo>
                <a:lnTo>
                  <a:pt x="79" y="30"/>
                </a:lnTo>
                <a:lnTo>
                  <a:pt x="89" y="24"/>
                </a:lnTo>
                <a:lnTo>
                  <a:pt x="9"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3" name="www.pptcool.com54"/>
          <p:cNvSpPr/>
          <p:nvPr/>
        </p:nvSpPr>
        <p:spPr bwMode="auto">
          <a:xfrm rot="2700000">
            <a:off x="2186132" y="5204713"/>
            <a:ext cx="61151" cy="60443"/>
          </a:xfrm>
          <a:custGeom>
            <a:avLst/>
            <a:gdLst>
              <a:gd name="T0" fmla="*/ 10 w 87"/>
              <a:gd name="T1" fmla="*/ 0 h 32"/>
              <a:gd name="T2" fmla="*/ 0 w 87"/>
              <a:gd name="T3" fmla="*/ 6 h 32"/>
              <a:gd name="T4" fmla="*/ 77 w 87"/>
              <a:gd name="T5" fmla="*/ 32 h 32"/>
              <a:gd name="T6" fmla="*/ 87 w 87"/>
              <a:gd name="T7" fmla="*/ 26 h 32"/>
              <a:gd name="T8" fmla="*/ 10 w 87"/>
              <a:gd name="T9" fmla="*/ 0 h 32"/>
            </a:gdLst>
            <a:ahLst/>
            <a:cxnLst>
              <a:cxn ang="0">
                <a:pos x="T0" y="T1"/>
              </a:cxn>
              <a:cxn ang="0">
                <a:pos x="T2" y="T3"/>
              </a:cxn>
              <a:cxn ang="0">
                <a:pos x="T4" y="T5"/>
              </a:cxn>
              <a:cxn ang="0">
                <a:pos x="T6" y="T7"/>
              </a:cxn>
              <a:cxn ang="0">
                <a:pos x="T8" y="T9"/>
              </a:cxn>
            </a:cxnLst>
            <a:rect l="0" t="0" r="r" b="b"/>
            <a:pathLst>
              <a:path w="87" h="32">
                <a:moveTo>
                  <a:pt x="10" y="0"/>
                </a:moveTo>
                <a:lnTo>
                  <a:pt x="0" y="6"/>
                </a:lnTo>
                <a:lnTo>
                  <a:pt x="77" y="32"/>
                </a:lnTo>
                <a:lnTo>
                  <a:pt x="87" y="26"/>
                </a:lnTo>
                <a:lnTo>
                  <a:pt x="10"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5" name="www.pptcool.com55"/>
          <p:cNvSpPr/>
          <p:nvPr/>
        </p:nvSpPr>
        <p:spPr bwMode="auto">
          <a:xfrm rot="2700000">
            <a:off x="2140052" y="5210984"/>
            <a:ext cx="59042" cy="62661"/>
          </a:xfrm>
          <a:custGeom>
            <a:avLst/>
            <a:gdLst>
              <a:gd name="T0" fmla="*/ 11 w 84"/>
              <a:gd name="T1" fmla="*/ 0 h 33"/>
              <a:gd name="T2" fmla="*/ 0 w 84"/>
              <a:gd name="T3" fmla="*/ 6 h 33"/>
              <a:gd name="T4" fmla="*/ 74 w 84"/>
              <a:gd name="T5" fmla="*/ 33 h 33"/>
              <a:gd name="T6" fmla="*/ 84 w 84"/>
              <a:gd name="T7" fmla="*/ 28 h 33"/>
              <a:gd name="T8" fmla="*/ 11 w 84"/>
              <a:gd name="T9" fmla="*/ 0 h 33"/>
            </a:gdLst>
            <a:ahLst/>
            <a:cxnLst>
              <a:cxn ang="0">
                <a:pos x="T0" y="T1"/>
              </a:cxn>
              <a:cxn ang="0">
                <a:pos x="T2" y="T3"/>
              </a:cxn>
              <a:cxn ang="0">
                <a:pos x="T4" y="T5"/>
              </a:cxn>
              <a:cxn ang="0">
                <a:pos x="T6" y="T7"/>
              </a:cxn>
              <a:cxn ang="0">
                <a:pos x="T8" y="T9"/>
              </a:cxn>
            </a:cxnLst>
            <a:rect l="0" t="0" r="r" b="b"/>
            <a:pathLst>
              <a:path w="84" h="33">
                <a:moveTo>
                  <a:pt x="11" y="0"/>
                </a:moveTo>
                <a:lnTo>
                  <a:pt x="0" y="6"/>
                </a:lnTo>
                <a:lnTo>
                  <a:pt x="74" y="33"/>
                </a:lnTo>
                <a:lnTo>
                  <a:pt x="84" y="28"/>
                </a:lnTo>
                <a:lnTo>
                  <a:pt x="11"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6" name="www.pptcool.com56"/>
          <p:cNvSpPr/>
          <p:nvPr/>
        </p:nvSpPr>
        <p:spPr bwMode="auto">
          <a:xfrm rot="2700000">
            <a:off x="2093985" y="5215119"/>
            <a:ext cx="57461" cy="65989"/>
          </a:xfrm>
          <a:custGeom>
            <a:avLst/>
            <a:gdLst>
              <a:gd name="T0" fmla="*/ 11 w 82"/>
              <a:gd name="T1" fmla="*/ 0 h 35"/>
              <a:gd name="T2" fmla="*/ 0 w 82"/>
              <a:gd name="T3" fmla="*/ 6 h 35"/>
              <a:gd name="T4" fmla="*/ 70 w 82"/>
              <a:gd name="T5" fmla="*/ 35 h 35"/>
              <a:gd name="T6" fmla="*/ 82 w 82"/>
              <a:gd name="T7" fmla="*/ 30 h 35"/>
              <a:gd name="T8" fmla="*/ 11 w 82"/>
              <a:gd name="T9" fmla="*/ 0 h 35"/>
            </a:gdLst>
            <a:ahLst/>
            <a:cxnLst>
              <a:cxn ang="0">
                <a:pos x="T0" y="T1"/>
              </a:cxn>
              <a:cxn ang="0">
                <a:pos x="T2" y="T3"/>
              </a:cxn>
              <a:cxn ang="0">
                <a:pos x="T4" y="T5"/>
              </a:cxn>
              <a:cxn ang="0">
                <a:pos x="T6" y="T7"/>
              </a:cxn>
              <a:cxn ang="0">
                <a:pos x="T8" y="T9"/>
              </a:cxn>
            </a:cxnLst>
            <a:rect l="0" t="0" r="r" b="b"/>
            <a:pathLst>
              <a:path w="82" h="35">
                <a:moveTo>
                  <a:pt x="11" y="0"/>
                </a:moveTo>
                <a:lnTo>
                  <a:pt x="0" y="6"/>
                </a:lnTo>
                <a:lnTo>
                  <a:pt x="70" y="35"/>
                </a:lnTo>
                <a:lnTo>
                  <a:pt x="82" y="30"/>
                </a:lnTo>
                <a:lnTo>
                  <a:pt x="11"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7" name="www.pptcool.com57"/>
          <p:cNvSpPr/>
          <p:nvPr/>
        </p:nvSpPr>
        <p:spPr bwMode="auto">
          <a:xfrm rot="2700000">
            <a:off x="2048446" y="5216646"/>
            <a:ext cx="54825" cy="68207"/>
          </a:xfrm>
          <a:custGeom>
            <a:avLst/>
            <a:gdLst>
              <a:gd name="T0" fmla="*/ 12 w 78"/>
              <a:gd name="T1" fmla="*/ 0 h 36"/>
              <a:gd name="T2" fmla="*/ 0 w 78"/>
              <a:gd name="T3" fmla="*/ 6 h 36"/>
              <a:gd name="T4" fmla="*/ 66 w 78"/>
              <a:gd name="T5" fmla="*/ 36 h 36"/>
              <a:gd name="T6" fmla="*/ 78 w 78"/>
              <a:gd name="T7" fmla="*/ 31 h 36"/>
              <a:gd name="T8" fmla="*/ 12 w 78"/>
              <a:gd name="T9" fmla="*/ 0 h 36"/>
            </a:gdLst>
            <a:ahLst/>
            <a:cxnLst>
              <a:cxn ang="0">
                <a:pos x="T0" y="T1"/>
              </a:cxn>
              <a:cxn ang="0">
                <a:pos x="T2" y="T3"/>
              </a:cxn>
              <a:cxn ang="0">
                <a:pos x="T4" y="T5"/>
              </a:cxn>
              <a:cxn ang="0">
                <a:pos x="T6" y="T7"/>
              </a:cxn>
              <a:cxn ang="0">
                <a:pos x="T8" y="T9"/>
              </a:cxn>
            </a:cxnLst>
            <a:rect l="0" t="0" r="r" b="b"/>
            <a:pathLst>
              <a:path w="78" h="36">
                <a:moveTo>
                  <a:pt x="12" y="0"/>
                </a:moveTo>
                <a:lnTo>
                  <a:pt x="0" y="6"/>
                </a:lnTo>
                <a:lnTo>
                  <a:pt x="66" y="36"/>
                </a:lnTo>
                <a:lnTo>
                  <a:pt x="78" y="31"/>
                </a:lnTo>
                <a:lnTo>
                  <a:pt x="12"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8" name="www.pptcool.com58"/>
          <p:cNvSpPr/>
          <p:nvPr/>
        </p:nvSpPr>
        <p:spPr bwMode="auto">
          <a:xfrm rot="2700000">
            <a:off x="2001824" y="5217659"/>
            <a:ext cx="53243" cy="69870"/>
          </a:xfrm>
          <a:custGeom>
            <a:avLst/>
            <a:gdLst>
              <a:gd name="T0" fmla="*/ 13 w 76"/>
              <a:gd name="T1" fmla="*/ 0 h 37"/>
              <a:gd name="T2" fmla="*/ 0 w 76"/>
              <a:gd name="T3" fmla="*/ 5 h 37"/>
              <a:gd name="T4" fmla="*/ 63 w 76"/>
              <a:gd name="T5" fmla="*/ 37 h 37"/>
              <a:gd name="T6" fmla="*/ 76 w 76"/>
              <a:gd name="T7" fmla="*/ 32 h 37"/>
              <a:gd name="T8" fmla="*/ 13 w 76"/>
              <a:gd name="T9" fmla="*/ 0 h 37"/>
            </a:gdLst>
            <a:ahLst/>
            <a:cxnLst>
              <a:cxn ang="0">
                <a:pos x="T0" y="T1"/>
              </a:cxn>
              <a:cxn ang="0">
                <a:pos x="T2" y="T3"/>
              </a:cxn>
              <a:cxn ang="0">
                <a:pos x="T4" y="T5"/>
              </a:cxn>
              <a:cxn ang="0">
                <a:pos x="T6" y="T7"/>
              </a:cxn>
              <a:cxn ang="0">
                <a:pos x="T8" y="T9"/>
              </a:cxn>
            </a:cxnLst>
            <a:rect l="0" t="0" r="r" b="b"/>
            <a:pathLst>
              <a:path w="76" h="37">
                <a:moveTo>
                  <a:pt x="13" y="0"/>
                </a:moveTo>
                <a:lnTo>
                  <a:pt x="0" y="5"/>
                </a:lnTo>
                <a:lnTo>
                  <a:pt x="63" y="37"/>
                </a:lnTo>
                <a:lnTo>
                  <a:pt x="76" y="32"/>
                </a:lnTo>
                <a:lnTo>
                  <a:pt x="13"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19" name="www.pptcool.com59"/>
          <p:cNvSpPr/>
          <p:nvPr/>
        </p:nvSpPr>
        <p:spPr bwMode="auto">
          <a:xfrm rot="2700000">
            <a:off x="1956285" y="5214400"/>
            <a:ext cx="50608" cy="73752"/>
          </a:xfrm>
          <a:custGeom>
            <a:avLst/>
            <a:gdLst>
              <a:gd name="T0" fmla="*/ 13 w 72"/>
              <a:gd name="T1" fmla="*/ 0 h 39"/>
              <a:gd name="T2" fmla="*/ 0 w 72"/>
              <a:gd name="T3" fmla="*/ 5 h 39"/>
              <a:gd name="T4" fmla="*/ 59 w 72"/>
              <a:gd name="T5" fmla="*/ 39 h 39"/>
              <a:gd name="T6" fmla="*/ 72 w 72"/>
              <a:gd name="T7" fmla="*/ 34 h 39"/>
              <a:gd name="T8" fmla="*/ 13 w 72"/>
              <a:gd name="T9" fmla="*/ 0 h 39"/>
            </a:gdLst>
            <a:ahLst/>
            <a:cxnLst>
              <a:cxn ang="0">
                <a:pos x="T0" y="T1"/>
              </a:cxn>
              <a:cxn ang="0">
                <a:pos x="T2" y="T3"/>
              </a:cxn>
              <a:cxn ang="0">
                <a:pos x="T4" y="T5"/>
              </a:cxn>
              <a:cxn ang="0">
                <a:pos x="T6" y="T7"/>
              </a:cxn>
              <a:cxn ang="0">
                <a:pos x="T8" y="T9"/>
              </a:cxn>
            </a:cxnLst>
            <a:rect l="0" t="0" r="r" b="b"/>
            <a:pathLst>
              <a:path w="72" h="39">
                <a:moveTo>
                  <a:pt x="13" y="0"/>
                </a:moveTo>
                <a:lnTo>
                  <a:pt x="0" y="5"/>
                </a:lnTo>
                <a:lnTo>
                  <a:pt x="59" y="39"/>
                </a:lnTo>
                <a:lnTo>
                  <a:pt x="72" y="34"/>
                </a:lnTo>
                <a:lnTo>
                  <a:pt x="13"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0" name="www.pptcool.com60"/>
          <p:cNvSpPr/>
          <p:nvPr/>
        </p:nvSpPr>
        <p:spPr bwMode="auto">
          <a:xfrm rot="2700000">
            <a:off x="1911868" y="5209615"/>
            <a:ext cx="48499" cy="75416"/>
          </a:xfrm>
          <a:custGeom>
            <a:avLst/>
            <a:gdLst>
              <a:gd name="T0" fmla="*/ 14 w 69"/>
              <a:gd name="T1" fmla="*/ 0 h 40"/>
              <a:gd name="T2" fmla="*/ 0 w 69"/>
              <a:gd name="T3" fmla="*/ 5 h 40"/>
              <a:gd name="T4" fmla="*/ 55 w 69"/>
              <a:gd name="T5" fmla="*/ 40 h 40"/>
              <a:gd name="T6" fmla="*/ 69 w 69"/>
              <a:gd name="T7" fmla="*/ 36 h 40"/>
              <a:gd name="T8" fmla="*/ 14 w 69"/>
              <a:gd name="T9" fmla="*/ 0 h 40"/>
            </a:gdLst>
            <a:ahLst/>
            <a:cxnLst>
              <a:cxn ang="0">
                <a:pos x="T0" y="T1"/>
              </a:cxn>
              <a:cxn ang="0">
                <a:pos x="T2" y="T3"/>
              </a:cxn>
              <a:cxn ang="0">
                <a:pos x="T4" y="T5"/>
              </a:cxn>
              <a:cxn ang="0">
                <a:pos x="T6" y="T7"/>
              </a:cxn>
              <a:cxn ang="0">
                <a:pos x="T8" y="T9"/>
              </a:cxn>
            </a:cxnLst>
            <a:rect l="0" t="0" r="r" b="b"/>
            <a:pathLst>
              <a:path w="69" h="40">
                <a:moveTo>
                  <a:pt x="14" y="0"/>
                </a:moveTo>
                <a:lnTo>
                  <a:pt x="0" y="5"/>
                </a:lnTo>
                <a:lnTo>
                  <a:pt x="55" y="40"/>
                </a:lnTo>
                <a:lnTo>
                  <a:pt x="69" y="36"/>
                </a:lnTo>
                <a:lnTo>
                  <a:pt x="1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1" name="www.pptcool.com61"/>
          <p:cNvSpPr/>
          <p:nvPr/>
        </p:nvSpPr>
        <p:spPr bwMode="auto">
          <a:xfrm rot="2700000">
            <a:off x="1866883" y="5203816"/>
            <a:ext cx="45863" cy="75416"/>
          </a:xfrm>
          <a:custGeom>
            <a:avLst/>
            <a:gdLst>
              <a:gd name="T0" fmla="*/ 14 w 65"/>
              <a:gd name="T1" fmla="*/ 0 h 40"/>
              <a:gd name="T2" fmla="*/ 0 w 65"/>
              <a:gd name="T3" fmla="*/ 4 h 40"/>
              <a:gd name="T4" fmla="*/ 51 w 65"/>
              <a:gd name="T5" fmla="*/ 40 h 40"/>
              <a:gd name="T6" fmla="*/ 65 w 65"/>
              <a:gd name="T7" fmla="*/ 36 h 40"/>
              <a:gd name="T8" fmla="*/ 14 w 65"/>
              <a:gd name="T9" fmla="*/ 0 h 40"/>
            </a:gdLst>
            <a:ahLst/>
            <a:cxnLst>
              <a:cxn ang="0">
                <a:pos x="T0" y="T1"/>
              </a:cxn>
              <a:cxn ang="0">
                <a:pos x="T2" y="T3"/>
              </a:cxn>
              <a:cxn ang="0">
                <a:pos x="T4" y="T5"/>
              </a:cxn>
              <a:cxn ang="0">
                <a:pos x="T6" y="T7"/>
              </a:cxn>
              <a:cxn ang="0">
                <a:pos x="T8" y="T9"/>
              </a:cxn>
            </a:cxnLst>
            <a:rect l="0" t="0" r="r" b="b"/>
            <a:pathLst>
              <a:path w="65" h="40">
                <a:moveTo>
                  <a:pt x="14" y="0"/>
                </a:moveTo>
                <a:lnTo>
                  <a:pt x="0" y="4"/>
                </a:lnTo>
                <a:lnTo>
                  <a:pt x="51" y="40"/>
                </a:lnTo>
                <a:lnTo>
                  <a:pt x="65" y="36"/>
                </a:lnTo>
                <a:lnTo>
                  <a:pt x="1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2" name="www.pptcool.com62"/>
          <p:cNvSpPr/>
          <p:nvPr/>
        </p:nvSpPr>
        <p:spPr bwMode="auto">
          <a:xfrm rot="2700000">
            <a:off x="1823548" y="5194799"/>
            <a:ext cx="42700" cy="77634"/>
          </a:xfrm>
          <a:custGeom>
            <a:avLst/>
            <a:gdLst>
              <a:gd name="T0" fmla="*/ 14 w 61"/>
              <a:gd name="T1" fmla="*/ 0 h 41"/>
              <a:gd name="T2" fmla="*/ 0 w 61"/>
              <a:gd name="T3" fmla="*/ 3 h 41"/>
              <a:gd name="T4" fmla="*/ 46 w 61"/>
              <a:gd name="T5" fmla="*/ 41 h 41"/>
              <a:gd name="T6" fmla="*/ 61 w 61"/>
              <a:gd name="T7" fmla="*/ 37 h 41"/>
              <a:gd name="T8" fmla="*/ 14 w 61"/>
              <a:gd name="T9" fmla="*/ 0 h 41"/>
            </a:gdLst>
            <a:ahLst/>
            <a:cxnLst>
              <a:cxn ang="0">
                <a:pos x="T0" y="T1"/>
              </a:cxn>
              <a:cxn ang="0">
                <a:pos x="T2" y="T3"/>
              </a:cxn>
              <a:cxn ang="0">
                <a:pos x="T4" y="T5"/>
              </a:cxn>
              <a:cxn ang="0">
                <a:pos x="T6" y="T7"/>
              </a:cxn>
              <a:cxn ang="0">
                <a:pos x="T8" y="T9"/>
              </a:cxn>
            </a:cxnLst>
            <a:rect l="0" t="0" r="r" b="b"/>
            <a:pathLst>
              <a:path w="61" h="41">
                <a:moveTo>
                  <a:pt x="14" y="0"/>
                </a:moveTo>
                <a:lnTo>
                  <a:pt x="0" y="3"/>
                </a:lnTo>
                <a:lnTo>
                  <a:pt x="46" y="41"/>
                </a:lnTo>
                <a:lnTo>
                  <a:pt x="61" y="37"/>
                </a:lnTo>
                <a:lnTo>
                  <a:pt x="1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3" name="www.pptcool.com63"/>
          <p:cNvSpPr/>
          <p:nvPr/>
        </p:nvSpPr>
        <p:spPr bwMode="auto">
          <a:xfrm rot="2700000">
            <a:off x="1780781" y="5183161"/>
            <a:ext cx="40064" cy="79297"/>
          </a:xfrm>
          <a:custGeom>
            <a:avLst/>
            <a:gdLst>
              <a:gd name="T0" fmla="*/ 15 w 57"/>
              <a:gd name="T1" fmla="*/ 0 h 42"/>
              <a:gd name="T2" fmla="*/ 0 w 57"/>
              <a:gd name="T3" fmla="*/ 3 h 42"/>
              <a:gd name="T4" fmla="*/ 42 w 57"/>
              <a:gd name="T5" fmla="*/ 42 h 42"/>
              <a:gd name="T6" fmla="*/ 57 w 57"/>
              <a:gd name="T7" fmla="*/ 38 h 42"/>
              <a:gd name="T8" fmla="*/ 15 w 57"/>
              <a:gd name="T9" fmla="*/ 0 h 42"/>
            </a:gdLst>
            <a:ahLst/>
            <a:cxnLst>
              <a:cxn ang="0">
                <a:pos x="T0" y="T1"/>
              </a:cxn>
              <a:cxn ang="0">
                <a:pos x="T2" y="T3"/>
              </a:cxn>
              <a:cxn ang="0">
                <a:pos x="T4" y="T5"/>
              </a:cxn>
              <a:cxn ang="0">
                <a:pos x="T6" y="T7"/>
              </a:cxn>
              <a:cxn ang="0">
                <a:pos x="T8" y="T9"/>
              </a:cxn>
            </a:cxnLst>
            <a:rect l="0" t="0" r="r" b="b"/>
            <a:pathLst>
              <a:path w="57" h="42">
                <a:moveTo>
                  <a:pt x="15" y="0"/>
                </a:moveTo>
                <a:lnTo>
                  <a:pt x="0" y="3"/>
                </a:lnTo>
                <a:lnTo>
                  <a:pt x="42" y="42"/>
                </a:lnTo>
                <a:lnTo>
                  <a:pt x="57" y="38"/>
                </a:lnTo>
                <a:lnTo>
                  <a:pt x="15"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4" name="www.pptcool.com64"/>
          <p:cNvSpPr/>
          <p:nvPr/>
        </p:nvSpPr>
        <p:spPr bwMode="auto">
          <a:xfrm rot="2700000">
            <a:off x="1739123" y="5170509"/>
            <a:ext cx="37429" cy="79297"/>
          </a:xfrm>
          <a:custGeom>
            <a:avLst/>
            <a:gdLst>
              <a:gd name="T0" fmla="*/ 16 w 53"/>
              <a:gd name="T1" fmla="*/ 0 h 42"/>
              <a:gd name="T2" fmla="*/ 0 w 53"/>
              <a:gd name="T3" fmla="*/ 3 h 42"/>
              <a:gd name="T4" fmla="*/ 37 w 53"/>
              <a:gd name="T5" fmla="*/ 42 h 42"/>
              <a:gd name="T6" fmla="*/ 53 w 53"/>
              <a:gd name="T7" fmla="*/ 39 h 42"/>
              <a:gd name="T8" fmla="*/ 16 w 53"/>
              <a:gd name="T9" fmla="*/ 0 h 42"/>
            </a:gdLst>
            <a:ahLst/>
            <a:cxnLst>
              <a:cxn ang="0">
                <a:pos x="T0" y="T1"/>
              </a:cxn>
              <a:cxn ang="0">
                <a:pos x="T2" y="T3"/>
              </a:cxn>
              <a:cxn ang="0">
                <a:pos x="T4" y="T5"/>
              </a:cxn>
              <a:cxn ang="0">
                <a:pos x="T6" y="T7"/>
              </a:cxn>
              <a:cxn ang="0">
                <a:pos x="T8" y="T9"/>
              </a:cxn>
            </a:cxnLst>
            <a:rect l="0" t="0" r="r" b="b"/>
            <a:pathLst>
              <a:path w="53" h="42">
                <a:moveTo>
                  <a:pt x="16" y="0"/>
                </a:moveTo>
                <a:lnTo>
                  <a:pt x="0" y="3"/>
                </a:lnTo>
                <a:lnTo>
                  <a:pt x="37" y="42"/>
                </a:lnTo>
                <a:lnTo>
                  <a:pt x="53" y="39"/>
                </a:lnTo>
                <a:lnTo>
                  <a:pt x="1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5" name="www.pptcool.com65"/>
          <p:cNvSpPr/>
          <p:nvPr/>
        </p:nvSpPr>
        <p:spPr bwMode="auto">
          <a:xfrm rot="2700000">
            <a:off x="1699115" y="5154112"/>
            <a:ext cx="34266" cy="81515"/>
          </a:xfrm>
          <a:custGeom>
            <a:avLst/>
            <a:gdLst>
              <a:gd name="T0" fmla="*/ 16 w 49"/>
              <a:gd name="T1" fmla="*/ 0 h 43"/>
              <a:gd name="T2" fmla="*/ 0 w 49"/>
              <a:gd name="T3" fmla="*/ 3 h 43"/>
              <a:gd name="T4" fmla="*/ 33 w 49"/>
              <a:gd name="T5" fmla="*/ 43 h 43"/>
              <a:gd name="T6" fmla="*/ 49 w 49"/>
              <a:gd name="T7" fmla="*/ 40 h 43"/>
              <a:gd name="T8" fmla="*/ 16 w 49"/>
              <a:gd name="T9" fmla="*/ 0 h 43"/>
            </a:gdLst>
            <a:ahLst/>
            <a:cxnLst>
              <a:cxn ang="0">
                <a:pos x="T0" y="T1"/>
              </a:cxn>
              <a:cxn ang="0">
                <a:pos x="T2" y="T3"/>
              </a:cxn>
              <a:cxn ang="0">
                <a:pos x="T4" y="T5"/>
              </a:cxn>
              <a:cxn ang="0">
                <a:pos x="T6" y="T7"/>
              </a:cxn>
              <a:cxn ang="0">
                <a:pos x="T8" y="T9"/>
              </a:cxn>
            </a:cxnLst>
            <a:rect l="0" t="0" r="r" b="b"/>
            <a:pathLst>
              <a:path w="49" h="43">
                <a:moveTo>
                  <a:pt x="16" y="0"/>
                </a:moveTo>
                <a:lnTo>
                  <a:pt x="0" y="3"/>
                </a:lnTo>
                <a:lnTo>
                  <a:pt x="33" y="43"/>
                </a:lnTo>
                <a:lnTo>
                  <a:pt x="49" y="40"/>
                </a:lnTo>
                <a:lnTo>
                  <a:pt x="1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6" name="www.pptcool.com66"/>
          <p:cNvSpPr/>
          <p:nvPr/>
        </p:nvSpPr>
        <p:spPr bwMode="auto">
          <a:xfrm rot="2700000">
            <a:off x="1659662" y="5137770"/>
            <a:ext cx="31103" cy="81515"/>
          </a:xfrm>
          <a:custGeom>
            <a:avLst/>
            <a:gdLst>
              <a:gd name="T0" fmla="*/ 16 w 44"/>
              <a:gd name="T1" fmla="*/ 0 h 43"/>
              <a:gd name="T2" fmla="*/ 0 w 44"/>
              <a:gd name="T3" fmla="*/ 2 h 43"/>
              <a:gd name="T4" fmla="*/ 28 w 44"/>
              <a:gd name="T5" fmla="*/ 43 h 43"/>
              <a:gd name="T6" fmla="*/ 44 w 44"/>
              <a:gd name="T7" fmla="*/ 40 h 43"/>
              <a:gd name="T8" fmla="*/ 16 w 44"/>
              <a:gd name="T9" fmla="*/ 0 h 43"/>
            </a:gdLst>
            <a:ahLst/>
            <a:cxnLst>
              <a:cxn ang="0">
                <a:pos x="T0" y="T1"/>
              </a:cxn>
              <a:cxn ang="0">
                <a:pos x="T2" y="T3"/>
              </a:cxn>
              <a:cxn ang="0">
                <a:pos x="T4" y="T5"/>
              </a:cxn>
              <a:cxn ang="0">
                <a:pos x="T6" y="T7"/>
              </a:cxn>
              <a:cxn ang="0">
                <a:pos x="T8" y="T9"/>
              </a:cxn>
            </a:cxnLst>
            <a:rect l="0" t="0" r="r" b="b"/>
            <a:pathLst>
              <a:path w="44" h="43">
                <a:moveTo>
                  <a:pt x="16" y="0"/>
                </a:moveTo>
                <a:lnTo>
                  <a:pt x="0" y="2"/>
                </a:lnTo>
                <a:lnTo>
                  <a:pt x="28" y="43"/>
                </a:lnTo>
                <a:lnTo>
                  <a:pt x="44" y="40"/>
                </a:lnTo>
                <a:lnTo>
                  <a:pt x="1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7" name="www.pptcool.com67"/>
          <p:cNvSpPr/>
          <p:nvPr/>
        </p:nvSpPr>
        <p:spPr bwMode="auto">
          <a:xfrm rot="2700000">
            <a:off x="1622413" y="5116642"/>
            <a:ext cx="27412" cy="83179"/>
          </a:xfrm>
          <a:custGeom>
            <a:avLst/>
            <a:gdLst>
              <a:gd name="T0" fmla="*/ 16 w 39"/>
              <a:gd name="T1" fmla="*/ 0 h 44"/>
              <a:gd name="T2" fmla="*/ 0 w 39"/>
              <a:gd name="T3" fmla="*/ 2 h 44"/>
              <a:gd name="T4" fmla="*/ 23 w 39"/>
              <a:gd name="T5" fmla="*/ 44 h 44"/>
              <a:gd name="T6" fmla="*/ 39 w 39"/>
              <a:gd name="T7" fmla="*/ 42 h 44"/>
              <a:gd name="T8" fmla="*/ 16 w 39"/>
              <a:gd name="T9" fmla="*/ 0 h 44"/>
            </a:gdLst>
            <a:ahLst/>
            <a:cxnLst>
              <a:cxn ang="0">
                <a:pos x="T0" y="T1"/>
              </a:cxn>
              <a:cxn ang="0">
                <a:pos x="T2" y="T3"/>
              </a:cxn>
              <a:cxn ang="0">
                <a:pos x="T4" y="T5"/>
              </a:cxn>
              <a:cxn ang="0">
                <a:pos x="T6" y="T7"/>
              </a:cxn>
              <a:cxn ang="0">
                <a:pos x="T8" y="T9"/>
              </a:cxn>
            </a:cxnLst>
            <a:rect l="0" t="0" r="r" b="b"/>
            <a:pathLst>
              <a:path w="39" h="44">
                <a:moveTo>
                  <a:pt x="16" y="0"/>
                </a:moveTo>
                <a:lnTo>
                  <a:pt x="0" y="2"/>
                </a:lnTo>
                <a:lnTo>
                  <a:pt x="23" y="44"/>
                </a:lnTo>
                <a:lnTo>
                  <a:pt x="39" y="42"/>
                </a:lnTo>
                <a:lnTo>
                  <a:pt x="1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8" name="www.pptcool.com68"/>
          <p:cNvSpPr/>
          <p:nvPr/>
        </p:nvSpPr>
        <p:spPr bwMode="auto">
          <a:xfrm rot="2700000">
            <a:off x="1585745" y="5095556"/>
            <a:ext cx="24777" cy="83179"/>
          </a:xfrm>
          <a:custGeom>
            <a:avLst/>
            <a:gdLst>
              <a:gd name="T0" fmla="*/ 17 w 35"/>
              <a:gd name="T1" fmla="*/ 0 h 44"/>
              <a:gd name="T2" fmla="*/ 0 w 35"/>
              <a:gd name="T3" fmla="*/ 2 h 44"/>
              <a:gd name="T4" fmla="*/ 19 w 35"/>
              <a:gd name="T5" fmla="*/ 44 h 44"/>
              <a:gd name="T6" fmla="*/ 35 w 35"/>
              <a:gd name="T7" fmla="*/ 42 h 44"/>
              <a:gd name="T8" fmla="*/ 17 w 35"/>
              <a:gd name="T9" fmla="*/ 0 h 44"/>
            </a:gdLst>
            <a:ahLst/>
            <a:cxnLst>
              <a:cxn ang="0">
                <a:pos x="T0" y="T1"/>
              </a:cxn>
              <a:cxn ang="0">
                <a:pos x="T2" y="T3"/>
              </a:cxn>
              <a:cxn ang="0">
                <a:pos x="T4" y="T5"/>
              </a:cxn>
              <a:cxn ang="0">
                <a:pos x="T6" y="T7"/>
              </a:cxn>
              <a:cxn ang="0">
                <a:pos x="T8" y="T9"/>
              </a:cxn>
            </a:cxnLst>
            <a:rect l="0" t="0" r="r" b="b"/>
            <a:pathLst>
              <a:path w="35" h="44">
                <a:moveTo>
                  <a:pt x="17" y="0"/>
                </a:moveTo>
                <a:lnTo>
                  <a:pt x="0" y="2"/>
                </a:lnTo>
                <a:lnTo>
                  <a:pt x="19" y="44"/>
                </a:lnTo>
                <a:lnTo>
                  <a:pt x="35" y="42"/>
                </a:lnTo>
                <a:lnTo>
                  <a:pt x="17"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29" name="www.pptcool.com69"/>
          <p:cNvSpPr/>
          <p:nvPr/>
        </p:nvSpPr>
        <p:spPr bwMode="auto">
          <a:xfrm rot="2700000">
            <a:off x="1550728" y="5073456"/>
            <a:ext cx="21614" cy="81515"/>
          </a:xfrm>
          <a:custGeom>
            <a:avLst/>
            <a:gdLst>
              <a:gd name="T0" fmla="*/ 17 w 31"/>
              <a:gd name="T1" fmla="*/ 0 h 43"/>
              <a:gd name="T2" fmla="*/ 0 w 31"/>
              <a:gd name="T3" fmla="*/ 1 h 43"/>
              <a:gd name="T4" fmla="*/ 14 w 31"/>
              <a:gd name="T5" fmla="*/ 43 h 43"/>
              <a:gd name="T6" fmla="*/ 31 w 31"/>
              <a:gd name="T7" fmla="*/ 42 h 43"/>
              <a:gd name="T8" fmla="*/ 17 w 31"/>
              <a:gd name="T9" fmla="*/ 0 h 43"/>
            </a:gdLst>
            <a:ahLst/>
            <a:cxnLst>
              <a:cxn ang="0">
                <a:pos x="T0" y="T1"/>
              </a:cxn>
              <a:cxn ang="0">
                <a:pos x="T2" y="T3"/>
              </a:cxn>
              <a:cxn ang="0">
                <a:pos x="T4" y="T5"/>
              </a:cxn>
              <a:cxn ang="0">
                <a:pos x="T6" y="T7"/>
              </a:cxn>
              <a:cxn ang="0">
                <a:pos x="T8" y="T9"/>
              </a:cxn>
            </a:cxnLst>
            <a:rect l="0" t="0" r="r" b="b"/>
            <a:pathLst>
              <a:path w="31" h="43">
                <a:moveTo>
                  <a:pt x="17" y="0"/>
                </a:moveTo>
                <a:lnTo>
                  <a:pt x="0" y="1"/>
                </a:lnTo>
                <a:lnTo>
                  <a:pt x="14" y="43"/>
                </a:lnTo>
                <a:lnTo>
                  <a:pt x="31" y="42"/>
                </a:lnTo>
                <a:lnTo>
                  <a:pt x="17"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38" name="www.pptcool.com70"/>
          <p:cNvSpPr/>
          <p:nvPr/>
        </p:nvSpPr>
        <p:spPr bwMode="auto">
          <a:xfrm rot="2700000">
            <a:off x="1517902" y="5047625"/>
            <a:ext cx="17396" cy="81515"/>
          </a:xfrm>
          <a:custGeom>
            <a:avLst/>
            <a:gdLst>
              <a:gd name="T0" fmla="*/ 17 w 25"/>
              <a:gd name="T1" fmla="*/ 0 h 43"/>
              <a:gd name="T2" fmla="*/ 0 w 25"/>
              <a:gd name="T3" fmla="*/ 1 h 43"/>
              <a:gd name="T4" fmla="*/ 8 w 25"/>
              <a:gd name="T5" fmla="*/ 43 h 43"/>
              <a:gd name="T6" fmla="*/ 25 w 25"/>
              <a:gd name="T7" fmla="*/ 43 h 43"/>
              <a:gd name="T8" fmla="*/ 17 w 25"/>
              <a:gd name="T9" fmla="*/ 0 h 43"/>
            </a:gdLst>
            <a:ahLst/>
            <a:cxnLst>
              <a:cxn ang="0">
                <a:pos x="T0" y="T1"/>
              </a:cxn>
              <a:cxn ang="0">
                <a:pos x="T2" y="T3"/>
              </a:cxn>
              <a:cxn ang="0">
                <a:pos x="T4" y="T5"/>
              </a:cxn>
              <a:cxn ang="0">
                <a:pos x="T6" y="T7"/>
              </a:cxn>
              <a:cxn ang="0">
                <a:pos x="T8" y="T9"/>
              </a:cxn>
            </a:cxnLst>
            <a:rect l="0" t="0" r="r" b="b"/>
            <a:pathLst>
              <a:path w="25" h="43">
                <a:moveTo>
                  <a:pt x="17" y="0"/>
                </a:moveTo>
                <a:lnTo>
                  <a:pt x="0" y="1"/>
                </a:lnTo>
                <a:lnTo>
                  <a:pt x="8" y="43"/>
                </a:lnTo>
                <a:lnTo>
                  <a:pt x="25" y="43"/>
                </a:lnTo>
                <a:lnTo>
                  <a:pt x="17"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39" name="www.pptcool.com71"/>
          <p:cNvSpPr/>
          <p:nvPr/>
        </p:nvSpPr>
        <p:spPr bwMode="auto">
          <a:xfrm rot="2700000">
            <a:off x="1486739" y="5020740"/>
            <a:ext cx="13179" cy="81515"/>
          </a:xfrm>
          <a:custGeom>
            <a:avLst/>
            <a:gdLst>
              <a:gd name="T0" fmla="*/ 16 w 19"/>
              <a:gd name="T1" fmla="*/ 0 h 43"/>
              <a:gd name="T2" fmla="*/ 0 w 19"/>
              <a:gd name="T3" fmla="*/ 0 h 43"/>
              <a:gd name="T4" fmla="*/ 3 w 19"/>
              <a:gd name="T5" fmla="*/ 43 h 43"/>
              <a:gd name="T6" fmla="*/ 19 w 19"/>
              <a:gd name="T7" fmla="*/ 43 h 43"/>
              <a:gd name="T8" fmla="*/ 16 w 19"/>
              <a:gd name="T9" fmla="*/ 0 h 43"/>
            </a:gdLst>
            <a:ahLst/>
            <a:cxnLst>
              <a:cxn ang="0">
                <a:pos x="T0" y="T1"/>
              </a:cxn>
              <a:cxn ang="0">
                <a:pos x="T2" y="T3"/>
              </a:cxn>
              <a:cxn ang="0">
                <a:pos x="T4" y="T5"/>
              </a:cxn>
              <a:cxn ang="0">
                <a:pos x="T6" y="T7"/>
              </a:cxn>
              <a:cxn ang="0">
                <a:pos x="T8" y="T9"/>
              </a:cxn>
            </a:cxnLst>
            <a:rect l="0" t="0" r="r" b="b"/>
            <a:pathLst>
              <a:path w="19" h="43">
                <a:moveTo>
                  <a:pt x="16" y="0"/>
                </a:moveTo>
                <a:lnTo>
                  <a:pt x="0" y="0"/>
                </a:lnTo>
                <a:lnTo>
                  <a:pt x="3" y="43"/>
                </a:lnTo>
                <a:lnTo>
                  <a:pt x="19" y="43"/>
                </a:lnTo>
                <a:lnTo>
                  <a:pt x="16"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0" name="www.pptcool.com72"/>
          <p:cNvSpPr/>
          <p:nvPr/>
        </p:nvSpPr>
        <p:spPr bwMode="auto">
          <a:xfrm rot="2700000">
            <a:off x="1455672" y="4991219"/>
            <a:ext cx="12652" cy="81515"/>
          </a:xfrm>
          <a:custGeom>
            <a:avLst/>
            <a:gdLst>
              <a:gd name="T0" fmla="*/ 18 w 18"/>
              <a:gd name="T1" fmla="*/ 0 h 43"/>
              <a:gd name="T2" fmla="*/ 2 w 18"/>
              <a:gd name="T3" fmla="*/ 0 h 43"/>
              <a:gd name="T4" fmla="*/ 0 w 18"/>
              <a:gd name="T5" fmla="*/ 43 h 43"/>
              <a:gd name="T6" fmla="*/ 16 w 18"/>
              <a:gd name="T7" fmla="*/ 43 h 43"/>
              <a:gd name="T8" fmla="*/ 18 w 18"/>
              <a:gd name="T9" fmla="*/ 0 h 43"/>
            </a:gdLst>
            <a:ahLst/>
            <a:cxnLst>
              <a:cxn ang="0">
                <a:pos x="T0" y="T1"/>
              </a:cxn>
              <a:cxn ang="0">
                <a:pos x="T2" y="T3"/>
              </a:cxn>
              <a:cxn ang="0">
                <a:pos x="T4" y="T5"/>
              </a:cxn>
              <a:cxn ang="0">
                <a:pos x="T6" y="T7"/>
              </a:cxn>
              <a:cxn ang="0">
                <a:pos x="T8" y="T9"/>
              </a:cxn>
            </a:cxnLst>
            <a:rect l="0" t="0" r="r" b="b"/>
            <a:pathLst>
              <a:path w="18" h="43">
                <a:moveTo>
                  <a:pt x="18" y="0"/>
                </a:moveTo>
                <a:lnTo>
                  <a:pt x="2" y="0"/>
                </a:lnTo>
                <a:lnTo>
                  <a:pt x="0" y="43"/>
                </a:lnTo>
                <a:lnTo>
                  <a:pt x="16" y="43"/>
                </a:lnTo>
                <a:lnTo>
                  <a:pt x="18"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1" name="www.pptcool.com73"/>
          <p:cNvSpPr/>
          <p:nvPr/>
        </p:nvSpPr>
        <p:spPr bwMode="auto">
          <a:xfrm rot="2700000">
            <a:off x="1424173" y="4960643"/>
            <a:ext cx="16869" cy="81515"/>
          </a:xfrm>
          <a:custGeom>
            <a:avLst/>
            <a:gdLst>
              <a:gd name="T0" fmla="*/ 24 w 24"/>
              <a:gd name="T1" fmla="*/ 0 h 43"/>
              <a:gd name="T2" fmla="*/ 7 w 24"/>
              <a:gd name="T3" fmla="*/ 0 h 43"/>
              <a:gd name="T4" fmla="*/ 0 w 24"/>
              <a:gd name="T5" fmla="*/ 43 h 43"/>
              <a:gd name="T6" fmla="*/ 17 w 24"/>
              <a:gd name="T7" fmla="*/ 43 h 43"/>
              <a:gd name="T8" fmla="*/ 24 w 24"/>
              <a:gd name="T9" fmla="*/ 0 h 43"/>
            </a:gdLst>
            <a:ahLst/>
            <a:cxnLst>
              <a:cxn ang="0">
                <a:pos x="T0" y="T1"/>
              </a:cxn>
              <a:cxn ang="0">
                <a:pos x="T2" y="T3"/>
              </a:cxn>
              <a:cxn ang="0">
                <a:pos x="T4" y="T5"/>
              </a:cxn>
              <a:cxn ang="0">
                <a:pos x="T6" y="T7"/>
              </a:cxn>
              <a:cxn ang="0">
                <a:pos x="T8" y="T9"/>
              </a:cxn>
            </a:cxnLst>
            <a:rect l="0" t="0" r="r" b="b"/>
            <a:pathLst>
              <a:path w="24" h="43">
                <a:moveTo>
                  <a:pt x="24" y="0"/>
                </a:moveTo>
                <a:lnTo>
                  <a:pt x="7" y="0"/>
                </a:lnTo>
                <a:lnTo>
                  <a:pt x="0" y="43"/>
                </a:lnTo>
                <a:lnTo>
                  <a:pt x="17" y="43"/>
                </a:lnTo>
                <a:lnTo>
                  <a:pt x="24" y="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2" name="www.pptcool.com74"/>
          <p:cNvSpPr/>
          <p:nvPr/>
        </p:nvSpPr>
        <p:spPr bwMode="auto">
          <a:xfrm rot="2700000">
            <a:off x="1395406" y="4927391"/>
            <a:ext cx="19505" cy="83179"/>
          </a:xfrm>
          <a:custGeom>
            <a:avLst/>
            <a:gdLst>
              <a:gd name="T0" fmla="*/ 28 w 28"/>
              <a:gd name="T1" fmla="*/ 1 h 44"/>
              <a:gd name="T2" fmla="*/ 12 w 28"/>
              <a:gd name="T3" fmla="*/ 0 h 44"/>
              <a:gd name="T4" fmla="*/ 0 w 28"/>
              <a:gd name="T5" fmla="*/ 43 h 44"/>
              <a:gd name="T6" fmla="*/ 16 w 28"/>
              <a:gd name="T7" fmla="*/ 44 h 44"/>
              <a:gd name="T8" fmla="*/ 28 w 28"/>
              <a:gd name="T9" fmla="*/ 1 h 44"/>
            </a:gdLst>
            <a:ahLst/>
            <a:cxnLst>
              <a:cxn ang="0">
                <a:pos x="T0" y="T1"/>
              </a:cxn>
              <a:cxn ang="0">
                <a:pos x="T2" y="T3"/>
              </a:cxn>
              <a:cxn ang="0">
                <a:pos x="T4" y="T5"/>
              </a:cxn>
              <a:cxn ang="0">
                <a:pos x="T6" y="T7"/>
              </a:cxn>
              <a:cxn ang="0">
                <a:pos x="T8" y="T9"/>
              </a:cxn>
            </a:cxnLst>
            <a:rect l="0" t="0" r="r" b="b"/>
            <a:pathLst>
              <a:path w="28" h="44">
                <a:moveTo>
                  <a:pt x="28" y="1"/>
                </a:moveTo>
                <a:lnTo>
                  <a:pt x="12" y="0"/>
                </a:lnTo>
                <a:lnTo>
                  <a:pt x="0" y="43"/>
                </a:lnTo>
                <a:lnTo>
                  <a:pt x="16" y="44"/>
                </a:lnTo>
                <a:lnTo>
                  <a:pt x="28" y="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3" name="www.pptcool.com75"/>
          <p:cNvSpPr/>
          <p:nvPr/>
        </p:nvSpPr>
        <p:spPr bwMode="auto">
          <a:xfrm rot="2700000">
            <a:off x="1368330" y="4893125"/>
            <a:ext cx="23195" cy="83179"/>
          </a:xfrm>
          <a:custGeom>
            <a:avLst/>
            <a:gdLst>
              <a:gd name="T0" fmla="*/ 33 w 33"/>
              <a:gd name="T1" fmla="*/ 2 h 44"/>
              <a:gd name="T2" fmla="*/ 17 w 33"/>
              <a:gd name="T3" fmla="*/ 0 h 44"/>
              <a:gd name="T4" fmla="*/ 0 w 33"/>
              <a:gd name="T5" fmla="*/ 43 h 44"/>
              <a:gd name="T6" fmla="*/ 16 w 33"/>
              <a:gd name="T7" fmla="*/ 44 h 44"/>
              <a:gd name="T8" fmla="*/ 33 w 33"/>
              <a:gd name="T9" fmla="*/ 2 h 44"/>
            </a:gdLst>
            <a:ahLst/>
            <a:cxnLst>
              <a:cxn ang="0">
                <a:pos x="T0" y="T1"/>
              </a:cxn>
              <a:cxn ang="0">
                <a:pos x="T2" y="T3"/>
              </a:cxn>
              <a:cxn ang="0">
                <a:pos x="T4" y="T5"/>
              </a:cxn>
              <a:cxn ang="0">
                <a:pos x="T6" y="T7"/>
              </a:cxn>
              <a:cxn ang="0">
                <a:pos x="T8" y="T9"/>
              </a:cxn>
            </a:cxnLst>
            <a:rect l="0" t="0" r="r" b="b"/>
            <a:pathLst>
              <a:path w="33" h="44">
                <a:moveTo>
                  <a:pt x="33" y="2"/>
                </a:moveTo>
                <a:lnTo>
                  <a:pt x="17" y="0"/>
                </a:lnTo>
                <a:lnTo>
                  <a:pt x="0" y="43"/>
                </a:lnTo>
                <a:lnTo>
                  <a:pt x="16" y="44"/>
                </a:lnTo>
                <a:lnTo>
                  <a:pt x="33" y="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4" name="www.pptcool.com76"/>
          <p:cNvSpPr/>
          <p:nvPr/>
        </p:nvSpPr>
        <p:spPr bwMode="auto">
          <a:xfrm rot="2700000">
            <a:off x="1343445" y="4858332"/>
            <a:ext cx="25831" cy="83179"/>
          </a:xfrm>
          <a:custGeom>
            <a:avLst/>
            <a:gdLst>
              <a:gd name="T0" fmla="*/ 37 w 37"/>
              <a:gd name="T1" fmla="*/ 2 h 44"/>
              <a:gd name="T2" fmla="*/ 21 w 37"/>
              <a:gd name="T3" fmla="*/ 0 h 44"/>
              <a:gd name="T4" fmla="*/ 0 w 37"/>
              <a:gd name="T5" fmla="*/ 42 h 44"/>
              <a:gd name="T6" fmla="*/ 16 w 37"/>
              <a:gd name="T7" fmla="*/ 44 h 44"/>
              <a:gd name="T8" fmla="*/ 37 w 37"/>
              <a:gd name="T9" fmla="*/ 2 h 44"/>
            </a:gdLst>
            <a:ahLst/>
            <a:cxnLst>
              <a:cxn ang="0">
                <a:pos x="T0" y="T1"/>
              </a:cxn>
              <a:cxn ang="0">
                <a:pos x="T2" y="T3"/>
              </a:cxn>
              <a:cxn ang="0">
                <a:pos x="T4" y="T5"/>
              </a:cxn>
              <a:cxn ang="0">
                <a:pos x="T6" y="T7"/>
              </a:cxn>
              <a:cxn ang="0">
                <a:pos x="T8" y="T9"/>
              </a:cxn>
            </a:cxnLst>
            <a:rect l="0" t="0" r="r" b="b"/>
            <a:pathLst>
              <a:path w="37" h="44">
                <a:moveTo>
                  <a:pt x="37" y="2"/>
                </a:moveTo>
                <a:lnTo>
                  <a:pt x="21" y="0"/>
                </a:lnTo>
                <a:lnTo>
                  <a:pt x="0" y="42"/>
                </a:lnTo>
                <a:lnTo>
                  <a:pt x="16" y="44"/>
                </a:lnTo>
                <a:lnTo>
                  <a:pt x="37" y="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5" name="www.pptcool.com77"/>
          <p:cNvSpPr/>
          <p:nvPr/>
        </p:nvSpPr>
        <p:spPr bwMode="auto">
          <a:xfrm rot="2700000">
            <a:off x="1320264" y="4822526"/>
            <a:ext cx="30048" cy="81515"/>
          </a:xfrm>
          <a:custGeom>
            <a:avLst/>
            <a:gdLst>
              <a:gd name="T0" fmla="*/ 43 w 43"/>
              <a:gd name="T1" fmla="*/ 2 h 43"/>
              <a:gd name="T2" fmla="*/ 27 w 43"/>
              <a:gd name="T3" fmla="*/ 0 h 43"/>
              <a:gd name="T4" fmla="*/ 0 w 43"/>
              <a:gd name="T5" fmla="*/ 41 h 43"/>
              <a:gd name="T6" fmla="*/ 16 w 43"/>
              <a:gd name="T7" fmla="*/ 43 h 43"/>
              <a:gd name="T8" fmla="*/ 43 w 43"/>
              <a:gd name="T9" fmla="*/ 2 h 43"/>
            </a:gdLst>
            <a:ahLst/>
            <a:cxnLst>
              <a:cxn ang="0">
                <a:pos x="T0" y="T1"/>
              </a:cxn>
              <a:cxn ang="0">
                <a:pos x="T2" y="T3"/>
              </a:cxn>
              <a:cxn ang="0">
                <a:pos x="T4" y="T5"/>
              </a:cxn>
              <a:cxn ang="0">
                <a:pos x="T6" y="T7"/>
              </a:cxn>
              <a:cxn ang="0">
                <a:pos x="T8" y="T9"/>
              </a:cxn>
            </a:cxnLst>
            <a:rect l="0" t="0" r="r" b="b"/>
            <a:pathLst>
              <a:path w="43" h="43">
                <a:moveTo>
                  <a:pt x="43" y="2"/>
                </a:moveTo>
                <a:lnTo>
                  <a:pt x="27" y="0"/>
                </a:lnTo>
                <a:lnTo>
                  <a:pt x="0" y="41"/>
                </a:lnTo>
                <a:lnTo>
                  <a:pt x="16" y="43"/>
                </a:lnTo>
                <a:lnTo>
                  <a:pt x="43" y="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6" name="www.pptcool.com78"/>
          <p:cNvSpPr/>
          <p:nvPr/>
        </p:nvSpPr>
        <p:spPr bwMode="auto">
          <a:xfrm rot="2700000">
            <a:off x="1300383" y="4784571"/>
            <a:ext cx="33211" cy="81515"/>
          </a:xfrm>
          <a:custGeom>
            <a:avLst/>
            <a:gdLst>
              <a:gd name="T0" fmla="*/ 47 w 47"/>
              <a:gd name="T1" fmla="*/ 3 h 43"/>
              <a:gd name="T2" fmla="*/ 31 w 47"/>
              <a:gd name="T3" fmla="*/ 0 h 43"/>
              <a:gd name="T4" fmla="*/ 0 w 47"/>
              <a:gd name="T5" fmla="*/ 41 h 43"/>
              <a:gd name="T6" fmla="*/ 15 w 47"/>
              <a:gd name="T7" fmla="*/ 43 h 43"/>
              <a:gd name="T8" fmla="*/ 47 w 47"/>
              <a:gd name="T9" fmla="*/ 3 h 43"/>
            </a:gdLst>
            <a:ahLst/>
            <a:cxnLst>
              <a:cxn ang="0">
                <a:pos x="T0" y="T1"/>
              </a:cxn>
              <a:cxn ang="0">
                <a:pos x="T2" y="T3"/>
              </a:cxn>
              <a:cxn ang="0">
                <a:pos x="T4" y="T5"/>
              </a:cxn>
              <a:cxn ang="0">
                <a:pos x="T6" y="T7"/>
              </a:cxn>
              <a:cxn ang="0">
                <a:pos x="T8" y="T9"/>
              </a:cxn>
            </a:cxnLst>
            <a:rect l="0" t="0" r="r" b="b"/>
            <a:pathLst>
              <a:path w="47" h="43">
                <a:moveTo>
                  <a:pt x="47" y="3"/>
                </a:moveTo>
                <a:lnTo>
                  <a:pt x="31" y="0"/>
                </a:lnTo>
                <a:lnTo>
                  <a:pt x="0" y="41"/>
                </a:lnTo>
                <a:lnTo>
                  <a:pt x="15" y="43"/>
                </a:lnTo>
                <a:lnTo>
                  <a:pt x="47" y="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8" name="www.pptcool.com79"/>
          <p:cNvSpPr/>
          <p:nvPr/>
        </p:nvSpPr>
        <p:spPr bwMode="auto">
          <a:xfrm rot="2700000">
            <a:off x="1281612" y="4745561"/>
            <a:ext cx="36374" cy="81515"/>
          </a:xfrm>
          <a:custGeom>
            <a:avLst/>
            <a:gdLst>
              <a:gd name="T0" fmla="*/ 52 w 52"/>
              <a:gd name="T1" fmla="*/ 3 h 43"/>
              <a:gd name="T2" fmla="*/ 36 w 52"/>
              <a:gd name="T3" fmla="*/ 0 h 43"/>
              <a:gd name="T4" fmla="*/ 0 w 52"/>
              <a:gd name="T5" fmla="*/ 40 h 43"/>
              <a:gd name="T6" fmla="*/ 15 w 52"/>
              <a:gd name="T7" fmla="*/ 43 h 43"/>
              <a:gd name="T8" fmla="*/ 52 w 52"/>
              <a:gd name="T9" fmla="*/ 3 h 43"/>
            </a:gdLst>
            <a:ahLst/>
            <a:cxnLst>
              <a:cxn ang="0">
                <a:pos x="T0" y="T1"/>
              </a:cxn>
              <a:cxn ang="0">
                <a:pos x="T2" y="T3"/>
              </a:cxn>
              <a:cxn ang="0">
                <a:pos x="T4" y="T5"/>
              </a:cxn>
              <a:cxn ang="0">
                <a:pos x="T6" y="T7"/>
              </a:cxn>
              <a:cxn ang="0">
                <a:pos x="T8" y="T9"/>
              </a:cxn>
            </a:cxnLst>
            <a:rect l="0" t="0" r="r" b="b"/>
            <a:pathLst>
              <a:path w="52" h="43">
                <a:moveTo>
                  <a:pt x="52" y="3"/>
                </a:moveTo>
                <a:lnTo>
                  <a:pt x="36" y="0"/>
                </a:lnTo>
                <a:lnTo>
                  <a:pt x="0" y="40"/>
                </a:lnTo>
                <a:lnTo>
                  <a:pt x="15" y="43"/>
                </a:lnTo>
                <a:lnTo>
                  <a:pt x="52" y="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49" name="www.pptcool.com80"/>
          <p:cNvSpPr/>
          <p:nvPr/>
        </p:nvSpPr>
        <p:spPr bwMode="auto">
          <a:xfrm rot="2700000">
            <a:off x="1266167" y="4706605"/>
            <a:ext cx="39537" cy="79297"/>
          </a:xfrm>
          <a:custGeom>
            <a:avLst/>
            <a:gdLst>
              <a:gd name="T0" fmla="*/ 56 w 56"/>
              <a:gd name="T1" fmla="*/ 3 h 42"/>
              <a:gd name="T2" fmla="*/ 40 w 56"/>
              <a:gd name="T3" fmla="*/ 0 h 42"/>
              <a:gd name="T4" fmla="*/ 0 w 56"/>
              <a:gd name="T5" fmla="*/ 39 h 42"/>
              <a:gd name="T6" fmla="*/ 15 w 56"/>
              <a:gd name="T7" fmla="*/ 42 h 42"/>
              <a:gd name="T8" fmla="*/ 56 w 56"/>
              <a:gd name="T9" fmla="*/ 3 h 42"/>
            </a:gdLst>
            <a:ahLst/>
            <a:cxnLst>
              <a:cxn ang="0">
                <a:pos x="T0" y="T1"/>
              </a:cxn>
              <a:cxn ang="0">
                <a:pos x="T2" y="T3"/>
              </a:cxn>
              <a:cxn ang="0">
                <a:pos x="T4" y="T5"/>
              </a:cxn>
              <a:cxn ang="0">
                <a:pos x="T6" y="T7"/>
              </a:cxn>
              <a:cxn ang="0">
                <a:pos x="T8" y="T9"/>
              </a:cxn>
            </a:cxnLst>
            <a:rect l="0" t="0" r="r" b="b"/>
            <a:pathLst>
              <a:path w="56" h="42">
                <a:moveTo>
                  <a:pt x="56" y="3"/>
                </a:moveTo>
                <a:lnTo>
                  <a:pt x="40" y="0"/>
                </a:lnTo>
                <a:lnTo>
                  <a:pt x="0" y="39"/>
                </a:lnTo>
                <a:lnTo>
                  <a:pt x="15" y="42"/>
                </a:lnTo>
                <a:lnTo>
                  <a:pt x="56" y="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0" name="www.pptcool.com81"/>
          <p:cNvSpPr/>
          <p:nvPr/>
        </p:nvSpPr>
        <p:spPr bwMode="auto">
          <a:xfrm rot="2700000">
            <a:off x="1252927" y="4664959"/>
            <a:ext cx="42173" cy="79297"/>
          </a:xfrm>
          <a:custGeom>
            <a:avLst/>
            <a:gdLst>
              <a:gd name="T0" fmla="*/ 60 w 60"/>
              <a:gd name="T1" fmla="*/ 4 h 42"/>
              <a:gd name="T2" fmla="*/ 45 w 60"/>
              <a:gd name="T3" fmla="*/ 0 h 42"/>
              <a:gd name="T4" fmla="*/ 0 w 60"/>
              <a:gd name="T5" fmla="*/ 39 h 42"/>
              <a:gd name="T6" fmla="*/ 15 w 60"/>
              <a:gd name="T7" fmla="*/ 42 h 42"/>
              <a:gd name="T8" fmla="*/ 60 w 60"/>
              <a:gd name="T9" fmla="*/ 4 h 42"/>
            </a:gdLst>
            <a:ahLst/>
            <a:cxnLst>
              <a:cxn ang="0">
                <a:pos x="T0" y="T1"/>
              </a:cxn>
              <a:cxn ang="0">
                <a:pos x="T2" y="T3"/>
              </a:cxn>
              <a:cxn ang="0">
                <a:pos x="T4" y="T5"/>
              </a:cxn>
              <a:cxn ang="0">
                <a:pos x="T6" y="T7"/>
              </a:cxn>
              <a:cxn ang="0">
                <a:pos x="T8" y="T9"/>
              </a:cxn>
            </a:cxnLst>
            <a:rect l="0" t="0" r="r" b="b"/>
            <a:pathLst>
              <a:path w="60" h="42">
                <a:moveTo>
                  <a:pt x="60" y="4"/>
                </a:moveTo>
                <a:lnTo>
                  <a:pt x="45" y="0"/>
                </a:lnTo>
                <a:lnTo>
                  <a:pt x="0" y="39"/>
                </a:lnTo>
                <a:lnTo>
                  <a:pt x="15" y="42"/>
                </a:lnTo>
                <a:lnTo>
                  <a:pt x="60" y="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1" name="www.pptcool.com82"/>
          <p:cNvSpPr/>
          <p:nvPr/>
        </p:nvSpPr>
        <p:spPr bwMode="auto">
          <a:xfrm rot="2700000">
            <a:off x="1241891" y="4624409"/>
            <a:ext cx="44282" cy="77634"/>
          </a:xfrm>
          <a:custGeom>
            <a:avLst/>
            <a:gdLst>
              <a:gd name="T0" fmla="*/ 63 w 63"/>
              <a:gd name="T1" fmla="*/ 4 h 41"/>
              <a:gd name="T2" fmla="*/ 49 w 63"/>
              <a:gd name="T3" fmla="*/ 0 h 41"/>
              <a:gd name="T4" fmla="*/ 0 w 63"/>
              <a:gd name="T5" fmla="*/ 37 h 41"/>
              <a:gd name="T6" fmla="*/ 14 w 63"/>
              <a:gd name="T7" fmla="*/ 41 h 41"/>
              <a:gd name="T8" fmla="*/ 63 w 63"/>
              <a:gd name="T9" fmla="*/ 4 h 41"/>
            </a:gdLst>
            <a:ahLst/>
            <a:cxnLst>
              <a:cxn ang="0">
                <a:pos x="T0" y="T1"/>
              </a:cxn>
              <a:cxn ang="0">
                <a:pos x="T2" y="T3"/>
              </a:cxn>
              <a:cxn ang="0">
                <a:pos x="T4" y="T5"/>
              </a:cxn>
              <a:cxn ang="0">
                <a:pos x="T6" y="T7"/>
              </a:cxn>
              <a:cxn ang="0">
                <a:pos x="T8" y="T9"/>
              </a:cxn>
            </a:cxnLst>
            <a:rect l="0" t="0" r="r" b="b"/>
            <a:pathLst>
              <a:path w="63" h="41">
                <a:moveTo>
                  <a:pt x="63" y="4"/>
                </a:moveTo>
                <a:lnTo>
                  <a:pt x="49" y="0"/>
                </a:lnTo>
                <a:lnTo>
                  <a:pt x="0" y="37"/>
                </a:lnTo>
                <a:lnTo>
                  <a:pt x="14" y="41"/>
                </a:lnTo>
                <a:lnTo>
                  <a:pt x="63" y="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2" name="www.pptcool.com83"/>
          <p:cNvSpPr/>
          <p:nvPr/>
        </p:nvSpPr>
        <p:spPr bwMode="auto">
          <a:xfrm rot="2700000">
            <a:off x="1233669" y="4582290"/>
            <a:ext cx="47972" cy="75416"/>
          </a:xfrm>
          <a:custGeom>
            <a:avLst/>
            <a:gdLst>
              <a:gd name="T0" fmla="*/ 68 w 68"/>
              <a:gd name="T1" fmla="*/ 4 h 40"/>
              <a:gd name="T2" fmla="*/ 54 w 68"/>
              <a:gd name="T3" fmla="*/ 0 h 40"/>
              <a:gd name="T4" fmla="*/ 0 w 68"/>
              <a:gd name="T5" fmla="*/ 36 h 40"/>
              <a:gd name="T6" fmla="*/ 14 w 68"/>
              <a:gd name="T7" fmla="*/ 40 h 40"/>
              <a:gd name="T8" fmla="*/ 68 w 68"/>
              <a:gd name="T9" fmla="*/ 4 h 40"/>
            </a:gdLst>
            <a:ahLst/>
            <a:cxnLst>
              <a:cxn ang="0">
                <a:pos x="T0" y="T1"/>
              </a:cxn>
              <a:cxn ang="0">
                <a:pos x="T2" y="T3"/>
              </a:cxn>
              <a:cxn ang="0">
                <a:pos x="T4" y="T5"/>
              </a:cxn>
              <a:cxn ang="0">
                <a:pos x="T6" y="T7"/>
              </a:cxn>
              <a:cxn ang="0">
                <a:pos x="T8" y="T9"/>
              </a:cxn>
            </a:cxnLst>
            <a:rect l="0" t="0" r="r" b="b"/>
            <a:pathLst>
              <a:path w="68" h="40">
                <a:moveTo>
                  <a:pt x="68" y="4"/>
                </a:moveTo>
                <a:lnTo>
                  <a:pt x="54" y="0"/>
                </a:lnTo>
                <a:lnTo>
                  <a:pt x="0" y="36"/>
                </a:lnTo>
                <a:lnTo>
                  <a:pt x="14" y="40"/>
                </a:lnTo>
                <a:lnTo>
                  <a:pt x="68" y="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3" name="www.pptcool.com84"/>
          <p:cNvSpPr/>
          <p:nvPr/>
        </p:nvSpPr>
        <p:spPr bwMode="auto">
          <a:xfrm rot="2700000">
            <a:off x="1227624" y="4539631"/>
            <a:ext cx="50081" cy="73752"/>
          </a:xfrm>
          <a:custGeom>
            <a:avLst/>
            <a:gdLst>
              <a:gd name="T0" fmla="*/ 71 w 71"/>
              <a:gd name="T1" fmla="*/ 5 h 39"/>
              <a:gd name="T2" fmla="*/ 58 w 71"/>
              <a:gd name="T3" fmla="*/ 0 h 39"/>
              <a:gd name="T4" fmla="*/ 0 w 71"/>
              <a:gd name="T5" fmla="*/ 35 h 39"/>
              <a:gd name="T6" fmla="*/ 14 w 71"/>
              <a:gd name="T7" fmla="*/ 39 h 39"/>
              <a:gd name="T8" fmla="*/ 71 w 71"/>
              <a:gd name="T9" fmla="*/ 5 h 39"/>
            </a:gdLst>
            <a:ahLst/>
            <a:cxnLst>
              <a:cxn ang="0">
                <a:pos x="T0" y="T1"/>
              </a:cxn>
              <a:cxn ang="0">
                <a:pos x="T2" y="T3"/>
              </a:cxn>
              <a:cxn ang="0">
                <a:pos x="T4" y="T5"/>
              </a:cxn>
              <a:cxn ang="0">
                <a:pos x="T6" y="T7"/>
              </a:cxn>
              <a:cxn ang="0">
                <a:pos x="T8" y="T9"/>
              </a:cxn>
            </a:cxnLst>
            <a:rect l="0" t="0" r="r" b="b"/>
            <a:pathLst>
              <a:path w="71" h="39">
                <a:moveTo>
                  <a:pt x="71" y="5"/>
                </a:moveTo>
                <a:lnTo>
                  <a:pt x="58" y="0"/>
                </a:lnTo>
                <a:lnTo>
                  <a:pt x="0" y="35"/>
                </a:lnTo>
                <a:lnTo>
                  <a:pt x="14" y="39"/>
                </a:lnTo>
                <a:lnTo>
                  <a:pt x="71" y="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4" name="www.pptcool.com85"/>
          <p:cNvSpPr/>
          <p:nvPr/>
        </p:nvSpPr>
        <p:spPr bwMode="auto">
          <a:xfrm rot="2700000">
            <a:off x="1224365" y="4496445"/>
            <a:ext cx="52716" cy="72088"/>
          </a:xfrm>
          <a:custGeom>
            <a:avLst/>
            <a:gdLst>
              <a:gd name="T0" fmla="*/ 75 w 75"/>
              <a:gd name="T1" fmla="*/ 5 h 38"/>
              <a:gd name="T2" fmla="*/ 62 w 75"/>
              <a:gd name="T3" fmla="*/ 0 h 38"/>
              <a:gd name="T4" fmla="*/ 0 w 75"/>
              <a:gd name="T5" fmla="*/ 34 h 38"/>
              <a:gd name="T6" fmla="*/ 13 w 75"/>
              <a:gd name="T7" fmla="*/ 38 h 38"/>
              <a:gd name="T8" fmla="*/ 75 w 75"/>
              <a:gd name="T9" fmla="*/ 5 h 38"/>
            </a:gdLst>
            <a:ahLst/>
            <a:cxnLst>
              <a:cxn ang="0">
                <a:pos x="T0" y="T1"/>
              </a:cxn>
              <a:cxn ang="0">
                <a:pos x="T2" y="T3"/>
              </a:cxn>
              <a:cxn ang="0">
                <a:pos x="T4" y="T5"/>
              </a:cxn>
              <a:cxn ang="0">
                <a:pos x="T6" y="T7"/>
              </a:cxn>
              <a:cxn ang="0">
                <a:pos x="T8" y="T9"/>
              </a:cxn>
            </a:cxnLst>
            <a:rect l="0" t="0" r="r" b="b"/>
            <a:pathLst>
              <a:path w="75" h="38">
                <a:moveTo>
                  <a:pt x="75" y="5"/>
                </a:moveTo>
                <a:lnTo>
                  <a:pt x="62" y="0"/>
                </a:lnTo>
                <a:lnTo>
                  <a:pt x="0" y="34"/>
                </a:lnTo>
                <a:lnTo>
                  <a:pt x="13" y="38"/>
                </a:lnTo>
                <a:lnTo>
                  <a:pt x="75" y="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5" name="www.pptcool.com86"/>
          <p:cNvSpPr/>
          <p:nvPr/>
        </p:nvSpPr>
        <p:spPr bwMode="auto">
          <a:xfrm rot="2700000">
            <a:off x="1224406" y="4453272"/>
            <a:ext cx="54298" cy="69870"/>
          </a:xfrm>
          <a:custGeom>
            <a:avLst/>
            <a:gdLst>
              <a:gd name="T0" fmla="*/ 77 w 77"/>
              <a:gd name="T1" fmla="*/ 5 h 37"/>
              <a:gd name="T2" fmla="*/ 65 w 77"/>
              <a:gd name="T3" fmla="*/ 0 h 37"/>
              <a:gd name="T4" fmla="*/ 0 w 77"/>
              <a:gd name="T5" fmla="*/ 32 h 37"/>
              <a:gd name="T6" fmla="*/ 12 w 77"/>
              <a:gd name="T7" fmla="*/ 37 h 37"/>
              <a:gd name="T8" fmla="*/ 77 w 77"/>
              <a:gd name="T9" fmla="*/ 5 h 37"/>
            </a:gdLst>
            <a:ahLst/>
            <a:cxnLst>
              <a:cxn ang="0">
                <a:pos x="T0" y="T1"/>
              </a:cxn>
              <a:cxn ang="0">
                <a:pos x="T2" y="T3"/>
              </a:cxn>
              <a:cxn ang="0">
                <a:pos x="T4" y="T5"/>
              </a:cxn>
              <a:cxn ang="0">
                <a:pos x="T6" y="T7"/>
              </a:cxn>
              <a:cxn ang="0">
                <a:pos x="T8" y="T9"/>
              </a:cxn>
            </a:cxnLst>
            <a:rect l="0" t="0" r="r" b="b"/>
            <a:pathLst>
              <a:path w="77" h="37">
                <a:moveTo>
                  <a:pt x="77" y="5"/>
                </a:moveTo>
                <a:lnTo>
                  <a:pt x="65" y="0"/>
                </a:lnTo>
                <a:lnTo>
                  <a:pt x="0" y="32"/>
                </a:lnTo>
                <a:lnTo>
                  <a:pt x="12" y="37"/>
                </a:lnTo>
                <a:lnTo>
                  <a:pt x="77" y="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6" name="www.pptcool.com87"/>
          <p:cNvSpPr/>
          <p:nvPr/>
        </p:nvSpPr>
        <p:spPr bwMode="auto">
          <a:xfrm rot="2700000">
            <a:off x="1225029" y="4411722"/>
            <a:ext cx="56934" cy="65989"/>
          </a:xfrm>
          <a:custGeom>
            <a:avLst/>
            <a:gdLst>
              <a:gd name="T0" fmla="*/ 81 w 81"/>
              <a:gd name="T1" fmla="*/ 5 h 35"/>
              <a:gd name="T2" fmla="*/ 70 w 81"/>
              <a:gd name="T3" fmla="*/ 0 h 35"/>
              <a:gd name="T4" fmla="*/ 0 w 81"/>
              <a:gd name="T5" fmla="*/ 30 h 35"/>
              <a:gd name="T6" fmla="*/ 12 w 81"/>
              <a:gd name="T7" fmla="*/ 35 h 35"/>
              <a:gd name="T8" fmla="*/ 81 w 81"/>
              <a:gd name="T9" fmla="*/ 5 h 35"/>
            </a:gdLst>
            <a:ahLst/>
            <a:cxnLst>
              <a:cxn ang="0">
                <a:pos x="T0" y="T1"/>
              </a:cxn>
              <a:cxn ang="0">
                <a:pos x="T2" y="T3"/>
              </a:cxn>
              <a:cxn ang="0">
                <a:pos x="T4" y="T5"/>
              </a:cxn>
              <a:cxn ang="0">
                <a:pos x="T6" y="T7"/>
              </a:cxn>
              <a:cxn ang="0">
                <a:pos x="T8" y="T9"/>
              </a:cxn>
            </a:cxnLst>
            <a:rect l="0" t="0" r="r" b="b"/>
            <a:pathLst>
              <a:path w="81" h="35">
                <a:moveTo>
                  <a:pt x="81" y="5"/>
                </a:moveTo>
                <a:lnTo>
                  <a:pt x="70" y="0"/>
                </a:lnTo>
                <a:lnTo>
                  <a:pt x="0" y="30"/>
                </a:lnTo>
                <a:lnTo>
                  <a:pt x="12" y="35"/>
                </a:lnTo>
                <a:lnTo>
                  <a:pt x="81" y="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7" name="www.pptcool.com88"/>
          <p:cNvSpPr/>
          <p:nvPr/>
        </p:nvSpPr>
        <p:spPr bwMode="auto">
          <a:xfrm rot="2700000">
            <a:off x="1229520" y="4368009"/>
            <a:ext cx="59042" cy="64325"/>
          </a:xfrm>
          <a:custGeom>
            <a:avLst/>
            <a:gdLst>
              <a:gd name="T0" fmla="*/ 84 w 84"/>
              <a:gd name="T1" fmla="*/ 6 h 34"/>
              <a:gd name="T2" fmla="*/ 73 w 84"/>
              <a:gd name="T3" fmla="*/ 0 h 34"/>
              <a:gd name="T4" fmla="*/ 0 w 84"/>
              <a:gd name="T5" fmla="*/ 28 h 34"/>
              <a:gd name="T6" fmla="*/ 11 w 84"/>
              <a:gd name="T7" fmla="*/ 34 h 34"/>
              <a:gd name="T8" fmla="*/ 84 w 84"/>
              <a:gd name="T9" fmla="*/ 6 h 34"/>
            </a:gdLst>
            <a:ahLst/>
            <a:cxnLst>
              <a:cxn ang="0">
                <a:pos x="T0" y="T1"/>
              </a:cxn>
              <a:cxn ang="0">
                <a:pos x="T2" y="T3"/>
              </a:cxn>
              <a:cxn ang="0">
                <a:pos x="T4" y="T5"/>
              </a:cxn>
              <a:cxn ang="0">
                <a:pos x="T6" y="T7"/>
              </a:cxn>
              <a:cxn ang="0">
                <a:pos x="T8" y="T9"/>
              </a:cxn>
            </a:cxnLst>
            <a:rect l="0" t="0" r="r" b="b"/>
            <a:pathLst>
              <a:path w="84" h="34">
                <a:moveTo>
                  <a:pt x="84" y="6"/>
                </a:moveTo>
                <a:lnTo>
                  <a:pt x="73" y="0"/>
                </a:lnTo>
                <a:lnTo>
                  <a:pt x="0" y="28"/>
                </a:lnTo>
                <a:lnTo>
                  <a:pt x="11" y="34"/>
                </a:lnTo>
                <a:lnTo>
                  <a:pt x="84"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8" name="www.pptcool.com89"/>
          <p:cNvSpPr/>
          <p:nvPr/>
        </p:nvSpPr>
        <p:spPr bwMode="auto">
          <a:xfrm rot="2700000">
            <a:off x="1236770" y="4324822"/>
            <a:ext cx="60624" cy="62661"/>
          </a:xfrm>
          <a:custGeom>
            <a:avLst/>
            <a:gdLst>
              <a:gd name="T0" fmla="*/ 86 w 86"/>
              <a:gd name="T1" fmla="*/ 6 h 33"/>
              <a:gd name="T2" fmla="*/ 76 w 86"/>
              <a:gd name="T3" fmla="*/ 0 h 33"/>
              <a:gd name="T4" fmla="*/ 0 w 86"/>
              <a:gd name="T5" fmla="*/ 27 h 33"/>
              <a:gd name="T6" fmla="*/ 10 w 86"/>
              <a:gd name="T7" fmla="*/ 33 h 33"/>
              <a:gd name="T8" fmla="*/ 86 w 86"/>
              <a:gd name="T9" fmla="*/ 6 h 33"/>
            </a:gdLst>
            <a:ahLst/>
            <a:cxnLst>
              <a:cxn ang="0">
                <a:pos x="T0" y="T1"/>
              </a:cxn>
              <a:cxn ang="0">
                <a:pos x="T2" y="T3"/>
              </a:cxn>
              <a:cxn ang="0">
                <a:pos x="T4" y="T5"/>
              </a:cxn>
              <a:cxn ang="0">
                <a:pos x="T6" y="T7"/>
              </a:cxn>
              <a:cxn ang="0">
                <a:pos x="T8" y="T9"/>
              </a:cxn>
            </a:cxnLst>
            <a:rect l="0" t="0" r="r" b="b"/>
            <a:pathLst>
              <a:path w="86" h="33">
                <a:moveTo>
                  <a:pt x="86" y="6"/>
                </a:moveTo>
                <a:lnTo>
                  <a:pt x="76" y="0"/>
                </a:lnTo>
                <a:lnTo>
                  <a:pt x="0" y="27"/>
                </a:lnTo>
                <a:lnTo>
                  <a:pt x="10" y="33"/>
                </a:lnTo>
                <a:lnTo>
                  <a:pt x="86"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59" name="www.pptcool.com90"/>
          <p:cNvSpPr/>
          <p:nvPr/>
        </p:nvSpPr>
        <p:spPr bwMode="auto">
          <a:xfrm rot="2700000">
            <a:off x="1245670" y="4282745"/>
            <a:ext cx="61678" cy="58780"/>
          </a:xfrm>
          <a:custGeom>
            <a:avLst/>
            <a:gdLst>
              <a:gd name="T0" fmla="*/ 88 w 88"/>
              <a:gd name="T1" fmla="*/ 6 h 31"/>
              <a:gd name="T2" fmla="*/ 78 w 88"/>
              <a:gd name="T3" fmla="*/ 0 h 31"/>
              <a:gd name="T4" fmla="*/ 0 w 88"/>
              <a:gd name="T5" fmla="*/ 25 h 31"/>
              <a:gd name="T6" fmla="*/ 9 w 88"/>
              <a:gd name="T7" fmla="*/ 31 h 31"/>
              <a:gd name="T8" fmla="*/ 88 w 88"/>
              <a:gd name="T9" fmla="*/ 6 h 31"/>
            </a:gdLst>
            <a:ahLst/>
            <a:cxnLst>
              <a:cxn ang="0">
                <a:pos x="T0" y="T1"/>
              </a:cxn>
              <a:cxn ang="0">
                <a:pos x="T2" y="T3"/>
              </a:cxn>
              <a:cxn ang="0">
                <a:pos x="T4" y="T5"/>
              </a:cxn>
              <a:cxn ang="0">
                <a:pos x="T6" y="T7"/>
              </a:cxn>
              <a:cxn ang="0">
                <a:pos x="T8" y="T9"/>
              </a:cxn>
            </a:cxnLst>
            <a:rect l="0" t="0" r="r" b="b"/>
            <a:pathLst>
              <a:path w="88" h="31">
                <a:moveTo>
                  <a:pt x="88" y="6"/>
                </a:moveTo>
                <a:lnTo>
                  <a:pt x="78" y="0"/>
                </a:lnTo>
                <a:lnTo>
                  <a:pt x="0" y="25"/>
                </a:lnTo>
                <a:lnTo>
                  <a:pt x="9" y="31"/>
                </a:lnTo>
                <a:lnTo>
                  <a:pt x="88"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0" name="www.pptcool.com91"/>
          <p:cNvSpPr/>
          <p:nvPr/>
        </p:nvSpPr>
        <p:spPr bwMode="auto">
          <a:xfrm rot="2700000">
            <a:off x="1257356" y="4240141"/>
            <a:ext cx="63260" cy="54898"/>
          </a:xfrm>
          <a:custGeom>
            <a:avLst/>
            <a:gdLst>
              <a:gd name="T0" fmla="*/ 90 w 90"/>
              <a:gd name="T1" fmla="*/ 6 h 29"/>
              <a:gd name="T2" fmla="*/ 82 w 90"/>
              <a:gd name="T3" fmla="*/ 0 h 29"/>
              <a:gd name="T4" fmla="*/ 0 w 90"/>
              <a:gd name="T5" fmla="*/ 23 h 29"/>
              <a:gd name="T6" fmla="*/ 9 w 90"/>
              <a:gd name="T7" fmla="*/ 29 h 29"/>
              <a:gd name="T8" fmla="*/ 90 w 90"/>
              <a:gd name="T9" fmla="*/ 6 h 29"/>
            </a:gdLst>
            <a:ahLst/>
            <a:cxnLst>
              <a:cxn ang="0">
                <a:pos x="T0" y="T1"/>
              </a:cxn>
              <a:cxn ang="0">
                <a:pos x="T2" y="T3"/>
              </a:cxn>
              <a:cxn ang="0">
                <a:pos x="T4" y="T5"/>
              </a:cxn>
              <a:cxn ang="0">
                <a:pos x="T6" y="T7"/>
              </a:cxn>
              <a:cxn ang="0">
                <a:pos x="T8" y="T9"/>
              </a:cxn>
            </a:cxnLst>
            <a:rect l="0" t="0" r="r" b="b"/>
            <a:pathLst>
              <a:path w="90" h="29">
                <a:moveTo>
                  <a:pt x="90" y="6"/>
                </a:moveTo>
                <a:lnTo>
                  <a:pt x="82" y="0"/>
                </a:lnTo>
                <a:lnTo>
                  <a:pt x="0" y="23"/>
                </a:lnTo>
                <a:lnTo>
                  <a:pt x="9" y="29"/>
                </a:lnTo>
                <a:lnTo>
                  <a:pt x="90"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1" name="www.pptcool.com92"/>
          <p:cNvSpPr/>
          <p:nvPr/>
        </p:nvSpPr>
        <p:spPr bwMode="auto">
          <a:xfrm rot="2700000">
            <a:off x="1271828" y="4198063"/>
            <a:ext cx="65368" cy="51016"/>
          </a:xfrm>
          <a:custGeom>
            <a:avLst/>
            <a:gdLst>
              <a:gd name="T0" fmla="*/ 93 w 93"/>
              <a:gd name="T1" fmla="*/ 6 h 27"/>
              <a:gd name="T2" fmla="*/ 84 w 93"/>
              <a:gd name="T3" fmla="*/ 0 h 27"/>
              <a:gd name="T4" fmla="*/ 0 w 93"/>
              <a:gd name="T5" fmla="*/ 21 h 27"/>
              <a:gd name="T6" fmla="*/ 9 w 93"/>
              <a:gd name="T7" fmla="*/ 27 h 27"/>
              <a:gd name="T8" fmla="*/ 93 w 93"/>
              <a:gd name="T9" fmla="*/ 6 h 27"/>
            </a:gdLst>
            <a:ahLst/>
            <a:cxnLst>
              <a:cxn ang="0">
                <a:pos x="T0" y="T1"/>
              </a:cxn>
              <a:cxn ang="0">
                <a:pos x="T2" y="T3"/>
              </a:cxn>
              <a:cxn ang="0">
                <a:pos x="T4" y="T5"/>
              </a:cxn>
              <a:cxn ang="0">
                <a:pos x="T6" y="T7"/>
              </a:cxn>
              <a:cxn ang="0">
                <a:pos x="T8" y="T9"/>
              </a:cxn>
            </a:cxnLst>
            <a:rect l="0" t="0" r="r" b="b"/>
            <a:pathLst>
              <a:path w="93" h="27">
                <a:moveTo>
                  <a:pt x="93" y="6"/>
                </a:moveTo>
                <a:lnTo>
                  <a:pt x="84" y="0"/>
                </a:lnTo>
                <a:lnTo>
                  <a:pt x="0" y="21"/>
                </a:lnTo>
                <a:lnTo>
                  <a:pt x="9" y="27"/>
                </a:lnTo>
                <a:lnTo>
                  <a:pt x="93"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2" name="www.pptcool.com93"/>
          <p:cNvSpPr/>
          <p:nvPr/>
        </p:nvSpPr>
        <p:spPr bwMode="auto">
          <a:xfrm rot="2700000">
            <a:off x="1288478" y="4155404"/>
            <a:ext cx="65895" cy="49353"/>
          </a:xfrm>
          <a:custGeom>
            <a:avLst/>
            <a:gdLst>
              <a:gd name="T0" fmla="*/ 94 w 94"/>
              <a:gd name="T1" fmla="*/ 7 h 26"/>
              <a:gd name="T2" fmla="*/ 87 w 94"/>
              <a:gd name="T3" fmla="*/ 0 h 26"/>
              <a:gd name="T4" fmla="*/ 0 w 94"/>
              <a:gd name="T5" fmla="*/ 19 h 26"/>
              <a:gd name="T6" fmla="*/ 8 w 94"/>
              <a:gd name="T7" fmla="*/ 26 h 26"/>
              <a:gd name="T8" fmla="*/ 94 w 94"/>
              <a:gd name="T9" fmla="*/ 7 h 26"/>
            </a:gdLst>
            <a:ahLst/>
            <a:cxnLst>
              <a:cxn ang="0">
                <a:pos x="T0" y="T1"/>
              </a:cxn>
              <a:cxn ang="0">
                <a:pos x="T2" y="T3"/>
              </a:cxn>
              <a:cxn ang="0">
                <a:pos x="T4" y="T5"/>
              </a:cxn>
              <a:cxn ang="0">
                <a:pos x="T6" y="T7"/>
              </a:cxn>
              <a:cxn ang="0">
                <a:pos x="T8" y="T9"/>
              </a:cxn>
            </a:cxnLst>
            <a:rect l="0" t="0" r="r" b="b"/>
            <a:pathLst>
              <a:path w="94" h="26">
                <a:moveTo>
                  <a:pt x="94" y="7"/>
                </a:moveTo>
                <a:lnTo>
                  <a:pt x="87" y="0"/>
                </a:lnTo>
                <a:lnTo>
                  <a:pt x="0" y="19"/>
                </a:lnTo>
                <a:lnTo>
                  <a:pt x="8" y="26"/>
                </a:lnTo>
                <a:lnTo>
                  <a:pt x="94"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3" name="www.pptcool.com94"/>
          <p:cNvSpPr/>
          <p:nvPr/>
        </p:nvSpPr>
        <p:spPr bwMode="auto">
          <a:xfrm rot="2700000">
            <a:off x="1307913" y="4115435"/>
            <a:ext cx="66950" cy="45471"/>
          </a:xfrm>
          <a:custGeom>
            <a:avLst/>
            <a:gdLst>
              <a:gd name="T0" fmla="*/ 95 w 95"/>
              <a:gd name="T1" fmla="*/ 7 h 24"/>
              <a:gd name="T2" fmla="*/ 88 w 95"/>
              <a:gd name="T3" fmla="*/ 0 h 24"/>
              <a:gd name="T4" fmla="*/ 0 w 95"/>
              <a:gd name="T5" fmla="*/ 17 h 24"/>
              <a:gd name="T6" fmla="*/ 6 w 95"/>
              <a:gd name="T7" fmla="*/ 24 h 24"/>
              <a:gd name="T8" fmla="*/ 95 w 95"/>
              <a:gd name="T9" fmla="*/ 7 h 24"/>
            </a:gdLst>
            <a:ahLst/>
            <a:cxnLst>
              <a:cxn ang="0">
                <a:pos x="T0" y="T1"/>
              </a:cxn>
              <a:cxn ang="0">
                <a:pos x="T2" y="T3"/>
              </a:cxn>
              <a:cxn ang="0">
                <a:pos x="T4" y="T5"/>
              </a:cxn>
              <a:cxn ang="0">
                <a:pos x="T6" y="T7"/>
              </a:cxn>
              <a:cxn ang="0">
                <a:pos x="T8" y="T9"/>
              </a:cxn>
            </a:cxnLst>
            <a:rect l="0" t="0" r="r" b="b"/>
            <a:pathLst>
              <a:path w="95" h="24">
                <a:moveTo>
                  <a:pt x="95" y="7"/>
                </a:moveTo>
                <a:lnTo>
                  <a:pt x="88" y="0"/>
                </a:lnTo>
                <a:lnTo>
                  <a:pt x="0" y="17"/>
                </a:lnTo>
                <a:lnTo>
                  <a:pt x="6" y="24"/>
                </a:lnTo>
                <a:lnTo>
                  <a:pt x="95"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4" name="www.pptcool.com95"/>
          <p:cNvSpPr/>
          <p:nvPr/>
        </p:nvSpPr>
        <p:spPr bwMode="auto">
          <a:xfrm rot="2700000">
            <a:off x="1328445" y="4075994"/>
            <a:ext cx="67477" cy="41589"/>
          </a:xfrm>
          <a:custGeom>
            <a:avLst/>
            <a:gdLst>
              <a:gd name="T0" fmla="*/ 96 w 96"/>
              <a:gd name="T1" fmla="*/ 6 h 22"/>
              <a:gd name="T2" fmla="*/ 90 w 96"/>
              <a:gd name="T3" fmla="*/ 0 h 22"/>
              <a:gd name="T4" fmla="*/ 0 w 96"/>
              <a:gd name="T5" fmla="*/ 14 h 22"/>
              <a:gd name="T6" fmla="*/ 6 w 96"/>
              <a:gd name="T7" fmla="*/ 22 h 22"/>
              <a:gd name="T8" fmla="*/ 96 w 96"/>
              <a:gd name="T9" fmla="*/ 6 h 22"/>
            </a:gdLst>
            <a:ahLst/>
            <a:cxnLst>
              <a:cxn ang="0">
                <a:pos x="T0" y="T1"/>
              </a:cxn>
              <a:cxn ang="0">
                <a:pos x="T2" y="T3"/>
              </a:cxn>
              <a:cxn ang="0">
                <a:pos x="T4" y="T5"/>
              </a:cxn>
              <a:cxn ang="0">
                <a:pos x="T6" y="T7"/>
              </a:cxn>
              <a:cxn ang="0">
                <a:pos x="T8" y="T9"/>
              </a:cxn>
            </a:cxnLst>
            <a:rect l="0" t="0" r="r" b="b"/>
            <a:pathLst>
              <a:path w="96" h="22">
                <a:moveTo>
                  <a:pt x="96" y="6"/>
                </a:moveTo>
                <a:lnTo>
                  <a:pt x="90" y="0"/>
                </a:lnTo>
                <a:lnTo>
                  <a:pt x="0" y="14"/>
                </a:lnTo>
                <a:lnTo>
                  <a:pt x="6" y="22"/>
                </a:lnTo>
                <a:lnTo>
                  <a:pt x="96" y="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5" name="www.pptcool.com96"/>
          <p:cNvSpPr/>
          <p:nvPr/>
        </p:nvSpPr>
        <p:spPr bwMode="auto">
          <a:xfrm rot="2700000">
            <a:off x="1352857" y="4035498"/>
            <a:ext cx="68004" cy="37708"/>
          </a:xfrm>
          <a:custGeom>
            <a:avLst/>
            <a:gdLst>
              <a:gd name="T0" fmla="*/ 97 w 97"/>
              <a:gd name="T1" fmla="*/ 8 h 20"/>
              <a:gd name="T2" fmla="*/ 92 w 97"/>
              <a:gd name="T3" fmla="*/ 0 h 20"/>
              <a:gd name="T4" fmla="*/ 0 w 97"/>
              <a:gd name="T5" fmla="*/ 13 h 20"/>
              <a:gd name="T6" fmla="*/ 5 w 97"/>
              <a:gd name="T7" fmla="*/ 20 h 20"/>
              <a:gd name="T8" fmla="*/ 97 w 97"/>
              <a:gd name="T9" fmla="*/ 8 h 20"/>
            </a:gdLst>
            <a:ahLst/>
            <a:cxnLst>
              <a:cxn ang="0">
                <a:pos x="T0" y="T1"/>
              </a:cxn>
              <a:cxn ang="0">
                <a:pos x="T2" y="T3"/>
              </a:cxn>
              <a:cxn ang="0">
                <a:pos x="T4" y="T5"/>
              </a:cxn>
              <a:cxn ang="0">
                <a:pos x="T6" y="T7"/>
              </a:cxn>
              <a:cxn ang="0">
                <a:pos x="T8" y="T9"/>
              </a:cxn>
            </a:cxnLst>
            <a:rect l="0" t="0" r="r" b="b"/>
            <a:pathLst>
              <a:path w="97" h="20">
                <a:moveTo>
                  <a:pt x="97" y="8"/>
                </a:moveTo>
                <a:lnTo>
                  <a:pt x="92" y="0"/>
                </a:lnTo>
                <a:lnTo>
                  <a:pt x="0" y="13"/>
                </a:lnTo>
                <a:lnTo>
                  <a:pt x="5" y="20"/>
                </a:lnTo>
                <a:lnTo>
                  <a:pt x="97" y="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6" name="www.pptcool.com97"/>
          <p:cNvSpPr/>
          <p:nvPr/>
        </p:nvSpPr>
        <p:spPr bwMode="auto">
          <a:xfrm rot="2700000">
            <a:off x="1378366" y="3998165"/>
            <a:ext cx="68004" cy="33826"/>
          </a:xfrm>
          <a:custGeom>
            <a:avLst/>
            <a:gdLst>
              <a:gd name="T0" fmla="*/ 97 w 97"/>
              <a:gd name="T1" fmla="*/ 7 h 18"/>
              <a:gd name="T2" fmla="*/ 93 w 97"/>
              <a:gd name="T3" fmla="*/ 0 h 18"/>
              <a:gd name="T4" fmla="*/ 0 w 97"/>
              <a:gd name="T5" fmla="*/ 11 h 18"/>
              <a:gd name="T6" fmla="*/ 4 w 97"/>
              <a:gd name="T7" fmla="*/ 18 h 18"/>
              <a:gd name="T8" fmla="*/ 97 w 97"/>
              <a:gd name="T9" fmla="*/ 7 h 18"/>
            </a:gdLst>
            <a:ahLst/>
            <a:cxnLst>
              <a:cxn ang="0">
                <a:pos x="T0" y="T1"/>
              </a:cxn>
              <a:cxn ang="0">
                <a:pos x="T2" y="T3"/>
              </a:cxn>
              <a:cxn ang="0">
                <a:pos x="T4" y="T5"/>
              </a:cxn>
              <a:cxn ang="0">
                <a:pos x="T6" y="T7"/>
              </a:cxn>
              <a:cxn ang="0">
                <a:pos x="T8" y="T9"/>
              </a:cxn>
            </a:cxnLst>
            <a:rect l="0" t="0" r="r" b="b"/>
            <a:pathLst>
              <a:path w="97" h="18">
                <a:moveTo>
                  <a:pt x="97" y="7"/>
                </a:moveTo>
                <a:lnTo>
                  <a:pt x="93" y="0"/>
                </a:lnTo>
                <a:lnTo>
                  <a:pt x="0" y="11"/>
                </a:lnTo>
                <a:lnTo>
                  <a:pt x="4" y="18"/>
                </a:lnTo>
                <a:lnTo>
                  <a:pt x="97"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7" name="www.pptcool.com98"/>
          <p:cNvSpPr/>
          <p:nvPr/>
        </p:nvSpPr>
        <p:spPr bwMode="auto">
          <a:xfrm rot="2700000">
            <a:off x="1406674" y="3960819"/>
            <a:ext cx="69058" cy="30499"/>
          </a:xfrm>
          <a:custGeom>
            <a:avLst/>
            <a:gdLst>
              <a:gd name="T0" fmla="*/ 98 w 98"/>
              <a:gd name="T1" fmla="*/ 7 h 16"/>
              <a:gd name="T2" fmla="*/ 94 w 98"/>
              <a:gd name="T3" fmla="*/ 0 h 16"/>
              <a:gd name="T4" fmla="*/ 0 w 98"/>
              <a:gd name="T5" fmla="*/ 9 h 16"/>
              <a:gd name="T6" fmla="*/ 3 w 98"/>
              <a:gd name="T7" fmla="*/ 16 h 16"/>
              <a:gd name="T8" fmla="*/ 98 w 98"/>
              <a:gd name="T9" fmla="*/ 7 h 16"/>
            </a:gdLst>
            <a:ahLst/>
            <a:cxnLst>
              <a:cxn ang="0">
                <a:pos x="T0" y="T1"/>
              </a:cxn>
              <a:cxn ang="0">
                <a:pos x="T2" y="T3"/>
              </a:cxn>
              <a:cxn ang="0">
                <a:pos x="T4" y="T5"/>
              </a:cxn>
              <a:cxn ang="0">
                <a:pos x="T6" y="T7"/>
              </a:cxn>
              <a:cxn ang="0">
                <a:pos x="T8" y="T9"/>
              </a:cxn>
            </a:cxnLst>
            <a:rect l="0" t="0" r="r" b="b"/>
            <a:pathLst>
              <a:path w="98" h="16">
                <a:moveTo>
                  <a:pt x="98" y="7"/>
                </a:moveTo>
                <a:lnTo>
                  <a:pt x="94" y="0"/>
                </a:lnTo>
                <a:lnTo>
                  <a:pt x="0" y="9"/>
                </a:lnTo>
                <a:lnTo>
                  <a:pt x="3" y="16"/>
                </a:lnTo>
                <a:lnTo>
                  <a:pt x="98"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8" name="www.pptcool.com99"/>
          <p:cNvSpPr/>
          <p:nvPr/>
        </p:nvSpPr>
        <p:spPr bwMode="auto">
          <a:xfrm rot="2700000">
            <a:off x="1436591" y="3925067"/>
            <a:ext cx="68004" cy="26617"/>
          </a:xfrm>
          <a:custGeom>
            <a:avLst/>
            <a:gdLst>
              <a:gd name="T0" fmla="*/ 97 w 97"/>
              <a:gd name="T1" fmla="*/ 7 h 14"/>
              <a:gd name="T2" fmla="*/ 95 w 97"/>
              <a:gd name="T3" fmla="*/ 0 h 14"/>
              <a:gd name="T4" fmla="*/ 0 w 97"/>
              <a:gd name="T5" fmla="*/ 6 h 14"/>
              <a:gd name="T6" fmla="*/ 2 w 97"/>
              <a:gd name="T7" fmla="*/ 14 h 14"/>
              <a:gd name="T8" fmla="*/ 97 w 97"/>
              <a:gd name="T9" fmla="*/ 7 h 14"/>
            </a:gdLst>
            <a:ahLst/>
            <a:cxnLst>
              <a:cxn ang="0">
                <a:pos x="T0" y="T1"/>
              </a:cxn>
              <a:cxn ang="0">
                <a:pos x="T2" y="T3"/>
              </a:cxn>
              <a:cxn ang="0">
                <a:pos x="T4" y="T5"/>
              </a:cxn>
              <a:cxn ang="0">
                <a:pos x="T6" y="T7"/>
              </a:cxn>
              <a:cxn ang="0">
                <a:pos x="T8" y="T9"/>
              </a:cxn>
            </a:cxnLst>
            <a:rect l="0" t="0" r="r" b="b"/>
            <a:pathLst>
              <a:path w="97" h="14">
                <a:moveTo>
                  <a:pt x="97" y="7"/>
                </a:moveTo>
                <a:lnTo>
                  <a:pt x="95" y="0"/>
                </a:lnTo>
                <a:lnTo>
                  <a:pt x="0" y="6"/>
                </a:lnTo>
                <a:lnTo>
                  <a:pt x="2" y="14"/>
                </a:lnTo>
                <a:lnTo>
                  <a:pt x="97"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69" name="www.pptcool.com100"/>
          <p:cNvSpPr/>
          <p:nvPr/>
        </p:nvSpPr>
        <p:spPr bwMode="auto">
          <a:xfrm rot="2700000">
            <a:off x="1468753" y="3891466"/>
            <a:ext cx="68004" cy="21072"/>
          </a:xfrm>
          <a:custGeom>
            <a:avLst/>
            <a:gdLst>
              <a:gd name="T0" fmla="*/ 97 w 97"/>
              <a:gd name="T1" fmla="*/ 7 h 11"/>
              <a:gd name="T2" fmla="*/ 96 w 97"/>
              <a:gd name="T3" fmla="*/ 0 h 11"/>
              <a:gd name="T4" fmla="*/ 0 w 97"/>
              <a:gd name="T5" fmla="*/ 4 h 11"/>
              <a:gd name="T6" fmla="*/ 1 w 97"/>
              <a:gd name="T7" fmla="*/ 11 h 11"/>
              <a:gd name="T8" fmla="*/ 97 w 97"/>
              <a:gd name="T9" fmla="*/ 7 h 11"/>
            </a:gdLst>
            <a:ahLst/>
            <a:cxnLst>
              <a:cxn ang="0">
                <a:pos x="T0" y="T1"/>
              </a:cxn>
              <a:cxn ang="0">
                <a:pos x="T2" y="T3"/>
              </a:cxn>
              <a:cxn ang="0">
                <a:pos x="T4" y="T5"/>
              </a:cxn>
              <a:cxn ang="0">
                <a:pos x="T6" y="T7"/>
              </a:cxn>
              <a:cxn ang="0">
                <a:pos x="T8" y="T9"/>
              </a:cxn>
            </a:cxnLst>
            <a:rect l="0" t="0" r="r" b="b"/>
            <a:pathLst>
              <a:path w="97" h="11">
                <a:moveTo>
                  <a:pt x="97" y="7"/>
                </a:moveTo>
                <a:lnTo>
                  <a:pt x="96" y="0"/>
                </a:lnTo>
                <a:lnTo>
                  <a:pt x="0" y="4"/>
                </a:lnTo>
                <a:lnTo>
                  <a:pt x="1" y="11"/>
                </a:lnTo>
                <a:lnTo>
                  <a:pt x="97"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0" name="www.pptcool.com101"/>
          <p:cNvSpPr/>
          <p:nvPr/>
        </p:nvSpPr>
        <p:spPr bwMode="auto">
          <a:xfrm rot="2700000">
            <a:off x="1502011" y="3858350"/>
            <a:ext cx="67477" cy="17190"/>
          </a:xfrm>
          <a:custGeom>
            <a:avLst/>
            <a:gdLst>
              <a:gd name="T0" fmla="*/ 96 w 96"/>
              <a:gd name="T1" fmla="*/ 7 h 9"/>
              <a:gd name="T2" fmla="*/ 96 w 96"/>
              <a:gd name="T3" fmla="*/ 0 h 9"/>
              <a:gd name="T4" fmla="*/ 0 w 96"/>
              <a:gd name="T5" fmla="*/ 2 h 9"/>
              <a:gd name="T6" fmla="*/ 0 w 96"/>
              <a:gd name="T7" fmla="*/ 9 h 9"/>
              <a:gd name="T8" fmla="*/ 96 w 96"/>
              <a:gd name="T9" fmla="*/ 7 h 9"/>
            </a:gdLst>
            <a:ahLst/>
            <a:cxnLst>
              <a:cxn ang="0">
                <a:pos x="T0" y="T1"/>
              </a:cxn>
              <a:cxn ang="0">
                <a:pos x="T2" y="T3"/>
              </a:cxn>
              <a:cxn ang="0">
                <a:pos x="T4" y="T5"/>
              </a:cxn>
              <a:cxn ang="0">
                <a:pos x="T6" y="T7"/>
              </a:cxn>
              <a:cxn ang="0">
                <a:pos x="T8" y="T9"/>
              </a:cxn>
            </a:cxnLst>
            <a:rect l="0" t="0" r="r" b="b"/>
            <a:pathLst>
              <a:path w="96" h="9">
                <a:moveTo>
                  <a:pt x="96" y="7"/>
                </a:moveTo>
                <a:lnTo>
                  <a:pt x="96" y="0"/>
                </a:lnTo>
                <a:lnTo>
                  <a:pt x="0" y="2"/>
                </a:lnTo>
                <a:lnTo>
                  <a:pt x="0" y="9"/>
                </a:lnTo>
                <a:lnTo>
                  <a:pt x="96" y="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1" name="www.pptcool.com102"/>
          <p:cNvSpPr/>
          <p:nvPr/>
        </p:nvSpPr>
        <p:spPr bwMode="auto">
          <a:xfrm rot="2700000">
            <a:off x="1537501" y="3825721"/>
            <a:ext cx="67477" cy="14972"/>
          </a:xfrm>
          <a:custGeom>
            <a:avLst/>
            <a:gdLst>
              <a:gd name="T0" fmla="*/ 96 w 96"/>
              <a:gd name="T1" fmla="*/ 8 h 8"/>
              <a:gd name="T2" fmla="*/ 96 w 96"/>
              <a:gd name="T3" fmla="*/ 0 h 8"/>
              <a:gd name="T4" fmla="*/ 0 w 96"/>
              <a:gd name="T5" fmla="*/ 0 h 8"/>
              <a:gd name="T6" fmla="*/ 0 w 96"/>
              <a:gd name="T7" fmla="*/ 7 h 8"/>
              <a:gd name="T8" fmla="*/ 96 w 96"/>
              <a:gd name="T9" fmla="*/ 8 h 8"/>
            </a:gdLst>
            <a:ahLst/>
            <a:cxnLst>
              <a:cxn ang="0">
                <a:pos x="T0" y="T1"/>
              </a:cxn>
              <a:cxn ang="0">
                <a:pos x="T2" y="T3"/>
              </a:cxn>
              <a:cxn ang="0">
                <a:pos x="T4" y="T5"/>
              </a:cxn>
              <a:cxn ang="0">
                <a:pos x="T6" y="T7"/>
              </a:cxn>
              <a:cxn ang="0">
                <a:pos x="T8" y="T9"/>
              </a:cxn>
            </a:cxnLst>
            <a:rect l="0" t="0" r="r" b="b"/>
            <a:pathLst>
              <a:path w="96" h="8">
                <a:moveTo>
                  <a:pt x="96" y="8"/>
                </a:moveTo>
                <a:lnTo>
                  <a:pt x="96" y="0"/>
                </a:lnTo>
                <a:lnTo>
                  <a:pt x="0" y="0"/>
                </a:lnTo>
                <a:lnTo>
                  <a:pt x="0" y="7"/>
                </a:lnTo>
                <a:lnTo>
                  <a:pt x="96" y="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2" name="www.pptcool.com103"/>
          <p:cNvSpPr/>
          <p:nvPr/>
        </p:nvSpPr>
        <p:spPr bwMode="auto">
          <a:xfrm rot="2700000">
            <a:off x="1574113" y="3792455"/>
            <a:ext cx="68004" cy="17190"/>
          </a:xfrm>
          <a:custGeom>
            <a:avLst/>
            <a:gdLst>
              <a:gd name="T0" fmla="*/ 96 w 97"/>
              <a:gd name="T1" fmla="*/ 9 h 9"/>
              <a:gd name="T2" fmla="*/ 97 w 97"/>
              <a:gd name="T3" fmla="*/ 2 h 9"/>
              <a:gd name="T4" fmla="*/ 2 w 97"/>
              <a:gd name="T5" fmla="*/ 0 h 9"/>
              <a:gd name="T6" fmla="*/ 0 w 97"/>
              <a:gd name="T7" fmla="*/ 7 h 9"/>
              <a:gd name="T8" fmla="*/ 96 w 97"/>
              <a:gd name="T9" fmla="*/ 9 h 9"/>
            </a:gdLst>
            <a:ahLst/>
            <a:cxnLst>
              <a:cxn ang="0">
                <a:pos x="T0" y="T1"/>
              </a:cxn>
              <a:cxn ang="0">
                <a:pos x="T2" y="T3"/>
              </a:cxn>
              <a:cxn ang="0">
                <a:pos x="T4" y="T5"/>
              </a:cxn>
              <a:cxn ang="0">
                <a:pos x="T6" y="T7"/>
              </a:cxn>
              <a:cxn ang="0">
                <a:pos x="T8" y="T9"/>
              </a:cxn>
            </a:cxnLst>
            <a:rect l="0" t="0" r="r" b="b"/>
            <a:pathLst>
              <a:path w="97" h="9">
                <a:moveTo>
                  <a:pt x="96" y="9"/>
                </a:moveTo>
                <a:lnTo>
                  <a:pt x="97" y="2"/>
                </a:lnTo>
                <a:lnTo>
                  <a:pt x="2" y="0"/>
                </a:lnTo>
                <a:lnTo>
                  <a:pt x="0" y="7"/>
                </a:lnTo>
                <a:lnTo>
                  <a:pt x="96" y="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3" name="www.pptcool.com104"/>
          <p:cNvSpPr/>
          <p:nvPr/>
        </p:nvSpPr>
        <p:spPr bwMode="auto">
          <a:xfrm rot="2700000">
            <a:off x="1612376" y="3758580"/>
            <a:ext cx="68004" cy="22736"/>
          </a:xfrm>
          <a:custGeom>
            <a:avLst/>
            <a:gdLst>
              <a:gd name="T0" fmla="*/ 96 w 97"/>
              <a:gd name="T1" fmla="*/ 12 h 12"/>
              <a:gd name="T2" fmla="*/ 97 w 97"/>
              <a:gd name="T3" fmla="*/ 5 h 12"/>
              <a:gd name="T4" fmla="*/ 2 w 97"/>
              <a:gd name="T5" fmla="*/ 0 h 12"/>
              <a:gd name="T6" fmla="*/ 0 w 97"/>
              <a:gd name="T7" fmla="*/ 7 h 12"/>
              <a:gd name="T8" fmla="*/ 96 w 97"/>
              <a:gd name="T9" fmla="*/ 12 h 12"/>
            </a:gdLst>
            <a:ahLst/>
            <a:cxnLst>
              <a:cxn ang="0">
                <a:pos x="T0" y="T1"/>
              </a:cxn>
              <a:cxn ang="0">
                <a:pos x="T2" y="T3"/>
              </a:cxn>
              <a:cxn ang="0">
                <a:pos x="T4" y="T5"/>
              </a:cxn>
              <a:cxn ang="0">
                <a:pos x="T6" y="T7"/>
              </a:cxn>
              <a:cxn ang="0">
                <a:pos x="T8" y="T9"/>
              </a:cxn>
            </a:cxnLst>
            <a:rect l="0" t="0" r="r" b="b"/>
            <a:pathLst>
              <a:path w="97" h="12">
                <a:moveTo>
                  <a:pt x="96" y="12"/>
                </a:moveTo>
                <a:lnTo>
                  <a:pt x="97" y="5"/>
                </a:lnTo>
                <a:lnTo>
                  <a:pt x="2" y="0"/>
                </a:lnTo>
                <a:lnTo>
                  <a:pt x="0" y="7"/>
                </a:lnTo>
                <a:lnTo>
                  <a:pt x="96" y="1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4" name="www.pptcool.com105"/>
          <p:cNvSpPr/>
          <p:nvPr/>
        </p:nvSpPr>
        <p:spPr bwMode="auto">
          <a:xfrm rot="2700000">
            <a:off x="1652329" y="3726813"/>
            <a:ext cx="69058" cy="28281"/>
          </a:xfrm>
          <a:custGeom>
            <a:avLst/>
            <a:gdLst>
              <a:gd name="T0" fmla="*/ 95 w 98"/>
              <a:gd name="T1" fmla="*/ 15 h 15"/>
              <a:gd name="T2" fmla="*/ 98 w 98"/>
              <a:gd name="T3" fmla="*/ 8 h 15"/>
              <a:gd name="T4" fmla="*/ 3 w 98"/>
              <a:gd name="T5" fmla="*/ 0 h 15"/>
              <a:gd name="T6" fmla="*/ 0 w 98"/>
              <a:gd name="T7" fmla="*/ 8 h 15"/>
              <a:gd name="T8" fmla="*/ 95 w 98"/>
              <a:gd name="T9" fmla="*/ 15 h 15"/>
            </a:gdLst>
            <a:ahLst/>
            <a:cxnLst>
              <a:cxn ang="0">
                <a:pos x="T0" y="T1"/>
              </a:cxn>
              <a:cxn ang="0">
                <a:pos x="T2" y="T3"/>
              </a:cxn>
              <a:cxn ang="0">
                <a:pos x="T4" y="T5"/>
              </a:cxn>
              <a:cxn ang="0">
                <a:pos x="T6" y="T7"/>
              </a:cxn>
              <a:cxn ang="0">
                <a:pos x="T8" y="T9"/>
              </a:cxn>
            </a:cxnLst>
            <a:rect l="0" t="0" r="r" b="b"/>
            <a:pathLst>
              <a:path w="98" h="15">
                <a:moveTo>
                  <a:pt x="95" y="15"/>
                </a:moveTo>
                <a:lnTo>
                  <a:pt x="98" y="8"/>
                </a:lnTo>
                <a:lnTo>
                  <a:pt x="3" y="0"/>
                </a:lnTo>
                <a:lnTo>
                  <a:pt x="0" y="8"/>
                </a:lnTo>
                <a:lnTo>
                  <a:pt x="95" y="1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5" name="www.pptcool.com106"/>
          <p:cNvSpPr/>
          <p:nvPr/>
        </p:nvSpPr>
        <p:spPr bwMode="auto">
          <a:xfrm rot="2700000">
            <a:off x="1693336" y="3699873"/>
            <a:ext cx="68004" cy="30499"/>
          </a:xfrm>
          <a:custGeom>
            <a:avLst/>
            <a:gdLst>
              <a:gd name="T0" fmla="*/ 93 w 97"/>
              <a:gd name="T1" fmla="*/ 16 h 16"/>
              <a:gd name="T2" fmla="*/ 97 w 97"/>
              <a:gd name="T3" fmla="*/ 9 h 16"/>
              <a:gd name="T4" fmla="*/ 3 w 97"/>
              <a:gd name="T5" fmla="*/ 0 h 16"/>
              <a:gd name="T6" fmla="*/ 0 w 97"/>
              <a:gd name="T7" fmla="*/ 7 h 16"/>
              <a:gd name="T8" fmla="*/ 93 w 97"/>
              <a:gd name="T9" fmla="*/ 16 h 16"/>
            </a:gdLst>
            <a:ahLst/>
            <a:cxnLst>
              <a:cxn ang="0">
                <a:pos x="T0" y="T1"/>
              </a:cxn>
              <a:cxn ang="0">
                <a:pos x="T2" y="T3"/>
              </a:cxn>
              <a:cxn ang="0">
                <a:pos x="T4" y="T5"/>
              </a:cxn>
              <a:cxn ang="0">
                <a:pos x="T6" y="T7"/>
              </a:cxn>
              <a:cxn ang="0">
                <a:pos x="T8" y="T9"/>
              </a:cxn>
            </a:cxnLst>
            <a:rect l="0" t="0" r="r" b="b"/>
            <a:pathLst>
              <a:path w="97" h="16">
                <a:moveTo>
                  <a:pt x="93" y="16"/>
                </a:moveTo>
                <a:lnTo>
                  <a:pt x="97" y="9"/>
                </a:lnTo>
                <a:lnTo>
                  <a:pt x="3" y="0"/>
                </a:lnTo>
                <a:lnTo>
                  <a:pt x="0" y="7"/>
                </a:lnTo>
                <a:lnTo>
                  <a:pt x="93" y="1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6" name="www.pptcool.com107"/>
          <p:cNvSpPr/>
          <p:nvPr/>
        </p:nvSpPr>
        <p:spPr bwMode="auto">
          <a:xfrm rot="2700000">
            <a:off x="1735480" y="3671797"/>
            <a:ext cx="68004" cy="36044"/>
          </a:xfrm>
          <a:custGeom>
            <a:avLst/>
            <a:gdLst>
              <a:gd name="T0" fmla="*/ 92 w 97"/>
              <a:gd name="T1" fmla="*/ 19 h 19"/>
              <a:gd name="T2" fmla="*/ 97 w 97"/>
              <a:gd name="T3" fmla="*/ 11 h 19"/>
              <a:gd name="T4" fmla="*/ 4 w 97"/>
              <a:gd name="T5" fmla="*/ 0 h 19"/>
              <a:gd name="T6" fmla="*/ 0 w 97"/>
              <a:gd name="T7" fmla="*/ 7 h 19"/>
              <a:gd name="T8" fmla="*/ 92 w 97"/>
              <a:gd name="T9" fmla="*/ 19 h 19"/>
            </a:gdLst>
            <a:ahLst/>
            <a:cxnLst>
              <a:cxn ang="0">
                <a:pos x="T0" y="T1"/>
              </a:cxn>
              <a:cxn ang="0">
                <a:pos x="T2" y="T3"/>
              </a:cxn>
              <a:cxn ang="0">
                <a:pos x="T4" y="T5"/>
              </a:cxn>
              <a:cxn ang="0">
                <a:pos x="T6" y="T7"/>
              </a:cxn>
              <a:cxn ang="0">
                <a:pos x="T8" y="T9"/>
              </a:cxn>
            </a:cxnLst>
            <a:rect l="0" t="0" r="r" b="b"/>
            <a:pathLst>
              <a:path w="97" h="19">
                <a:moveTo>
                  <a:pt x="92" y="19"/>
                </a:moveTo>
                <a:lnTo>
                  <a:pt x="97" y="11"/>
                </a:lnTo>
                <a:lnTo>
                  <a:pt x="4" y="0"/>
                </a:lnTo>
                <a:lnTo>
                  <a:pt x="0" y="7"/>
                </a:lnTo>
                <a:lnTo>
                  <a:pt x="92" y="1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7" name="www.pptcool.com108"/>
          <p:cNvSpPr/>
          <p:nvPr/>
        </p:nvSpPr>
        <p:spPr bwMode="auto">
          <a:xfrm rot="2700000">
            <a:off x="1779842" y="3645870"/>
            <a:ext cx="68004" cy="39926"/>
          </a:xfrm>
          <a:custGeom>
            <a:avLst/>
            <a:gdLst>
              <a:gd name="T0" fmla="*/ 92 w 97"/>
              <a:gd name="T1" fmla="*/ 21 h 21"/>
              <a:gd name="T2" fmla="*/ 97 w 97"/>
              <a:gd name="T3" fmla="*/ 14 h 21"/>
              <a:gd name="T4" fmla="*/ 6 w 97"/>
              <a:gd name="T5" fmla="*/ 0 h 21"/>
              <a:gd name="T6" fmla="*/ 0 w 97"/>
              <a:gd name="T7" fmla="*/ 8 h 21"/>
              <a:gd name="T8" fmla="*/ 92 w 97"/>
              <a:gd name="T9" fmla="*/ 21 h 21"/>
            </a:gdLst>
            <a:ahLst/>
            <a:cxnLst>
              <a:cxn ang="0">
                <a:pos x="T0" y="T1"/>
              </a:cxn>
              <a:cxn ang="0">
                <a:pos x="T2" y="T3"/>
              </a:cxn>
              <a:cxn ang="0">
                <a:pos x="T4" y="T5"/>
              </a:cxn>
              <a:cxn ang="0">
                <a:pos x="T6" y="T7"/>
              </a:cxn>
              <a:cxn ang="0">
                <a:pos x="T8" y="T9"/>
              </a:cxn>
            </a:cxnLst>
            <a:rect l="0" t="0" r="r" b="b"/>
            <a:pathLst>
              <a:path w="97" h="21">
                <a:moveTo>
                  <a:pt x="92" y="21"/>
                </a:moveTo>
                <a:lnTo>
                  <a:pt x="97" y="14"/>
                </a:lnTo>
                <a:lnTo>
                  <a:pt x="6" y="0"/>
                </a:lnTo>
                <a:lnTo>
                  <a:pt x="0" y="8"/>
                </a:lnTo>
                <a:lnTo>
                  <a:pt x="92" y="21"/>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8" name="www.pptcool.com109"/>
          <p:cNvSpPr/>
          <p:nvPr/>
        </p:nvSpPr>
        <p:spPr bwMode="auto">
          <a:xfrm rot="2700000">
            <a:off x="1824177" y="3624215"/>
            <a:ext cx="66950" cy="41589"/>
          </a:xfrm>
          <a:custGeom>
            <a:avLst/>
            <a:gdLst>
              <a:gd name="T0" fmla="*/ 89 w 95"/>
              <a:gd name="T1" fmla="*/ 22 h 22"/>
              <a:gd name="T2" fmla="*/ 95 w 95"/>
              <a:gd name="T3" fmla="*/ 16 h 22"/>
              <a:gd name="T4" fmla="*/ 7 w 95"/>
              <a:gd name="T5" fmla="*/ 0 h 22"/>
              <a:gd name="T6" fmla="*/ 0 w 95"/>
              <a:gd name="T7" fmla="*/ 7 h 22"/>
              <a:gd name="T8" fmla="*/ 89 w 95"/>
              <a:gd name="T9" fmla="*/ 22 h 22"/>
            </a:gdLst>
            <a:ahLst/>
            <a:cxnLst>
              <a:cxn ang="0">
                <a:pos x="T0" y="T1"/>
              </a:cxn>
              <a:cxn ang="0">
                <a:pos x="T2" y="T3"/>
              </a:cxn>
              <a:cxn ang="0">
                <a:pos x="T4" y="T5"/>
              </a:cxn>
              <a:cxn ang="0">
                <a:pos x="T6" y="T7"/>
              </a:cxn>
              <a:cxn ang="0">
                <a:pos x="T8" y="T9"/>
              </a:cxn>
            </a:cxnLst>
            <a:rect l="0" t="0" r="r" b="b"/>
            <a:pathLst>
              <a:path w="95" h="22">
                <a:moveTo>
                  <a:pt x="89" y="22"/>
                </a:moveTo>
                <a:lnTo>
                  <a:pt x="95" y="16"/>
                </a:lnTo>
                <a:lnTo>
                  <a:pt x="7" y="0"/>
                </a:lnTo>
                <a:lnTo>
                  <a:pt x="0" y="7"/>
                </a:lnTo>
                <a:lnTo>
                  <a:pt x="89" y="2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79" name="www.pptcool.com110"/>
          <p:cNvSpPr/>
          <p:nvPr/>
        </p:nvSpPr>
        <p:spPr bwMode="auto">
          <a:xfrm rot="2700000">
            <a:off x="1869066" y="3604087"/>
            <a:ext cx="65895" cy="45471"/>
          </a:xfrm>
          <a:custGeom>
            <a:avLst/>
            <a:gdLst>
              <a:gd name="T0" fmla="*/ 87 w 94"/>
              <a:gd name="T1" fmla="*/ 24 h 24"/>
              <a:gd name="T2" fmla="*/ 94 w 94"/>
              <a:gd name="T3" fmla="*/ 17 h 24"/>
              <a:gd name="T4" fmla="*/ 7 w 94"/>
              <a:gd name="T5" fmla="*/ 0 h 24"/>
              <a:gd name="T6" fmla="*/ 0 w 94"/>
              <a:gd name="T7" fmla="*/ 6 h 24"/>
              <a:gd name="T8" fmla="*/ 87 w 94"/>
              <a:gd name="T9" fmla="*/ 24 h 24"/>
            </a:gdLst>
            <a:ahLst/>
            <a:cxnLst>
              <a:cxn ang="0">
                <a:pos x="T0" y="T1"/>
              </a:cxn>
              <a:cxn ang="0">
                <a:pos x="T2" y="T3"/>
              </a:cxn>
              <a:cxn ang="0">
                <a:pos x="T4" y="T5"/>
              </a:cxn>
              <a:cxn ang="0">
                <a:pos x="T6" y="T7"/>
              </a:cxn>
              <a:cxn ang="0">
                <a:pos x="T8" y="T9"/>
              </a:cxn>
            </a:cxnLst>
            <a:rect l="0" t="0" r="r" b="b"/>
            <a:pathLst>
              <a:path w="94" h="24">
                <a:moveTo>
                  <a:pt x="87" y="24"/>
                </a:moveTo>
                <a:lnTo>
                  <a:pt x="94" y="17"/>
                </a:lnTo>
                <a:lnTo>
                  <a:pt x="7" y="0"/>
                </a:lnTo>
                <a:lnTo>
                  <a:pt x="0" y="6"/>
                </a:lnTo>
                <a:lnTo>
                  <a:pt x="87" y="2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0" name="www.pptcool.com111"/>
          <p:cNvSpPr/>
          <p:nvPr/>
        </p:nvSpPr>
        <p:spPr bwMode="auto">
          <a:xfrm rot="2700000">
            <a:off x="1915633" y="3585013"/>
            <a:ext cx="65368" cy="49353"/>
          </a:xfrm>
          <a:custGeom>
            <a:avLst/>
            <a:gdLst>
              <a:gd name="T0" fmla="*/ 85 w 93"/>
              <a:gd name="T1" fmla="*/ 26 h 26"/>
              <a:gd name="T2" fmla="*/ 93 w 93"/>
              <a:gd name="T3" fmla="*/ 20 h 26"/>
              <a:gd name="T4" fmla="*/ 8 w 93"/>
              <a:gd name="T5" fmla="*/ 0 h 26"/>
              <a:gd name="T6" fmla="*/ 0 w 93"/>
              <a:gd name="T7" fmla="*/ 6 h 26"/>
              <a:gd name="T8" fmla="*/ 85 w 93"/>
              <a:gd name="T9" fmla="*/ 26 h 26"/>
            </a:gdLst>
            <a:ahLst/>
            <a:cxnLst>
              <a:cxn ang="0">
                <a:pos x="T0" y="T1"/>
              </a:cxn>
              <a:cxn ang="0">
                <a:pos x="T2" y="T3"/>
              </a:cxn>
              <a:cxn ang="0">
                <a:pos x="T4" y="T5"/>
              </a:cxn>
              <a:cxn ang="0">
                <a:pos x="T6" y="T7"/>
              </a:cxn>
              <a:cxn ang="0">
                <a:pos x="T8" y="T9"/>
              </a:cxn>
            </a:cxnLst>
            <a:rect l="0" t="0" r="r" b="b"/>
            <a:pathLst>
              <a:path w="93" h="26">
                <a:moveTo>
                  <a:pt x="85" y="26"/>
                </a:moveTo>
                <a:lnTo>
                  <a:pt x="93" y="20"/>
                </a:lnTo>
                <a:lnTo>
                  <a:pt x="8" y="0"/>
                </a:lnTo>
                <a:lnTo>
                  <a:pt x="0" y="6"/>
                </a:lnTo>
                <a:lnTo>
                  <a:pt x="85" y="26"/>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1" name="www.pptcool.com112"/>
          <p:cNvSpPr/>
          <p:nvPr/>
        </p:nvSpPr>
        <p:spPr bwMode="auto">
          <a:xfrm rot="2700000">
            <a:off x="1962199" y="3568589"/>
            <a:ext cx="64841" cy="52680"/>
          </a:xfrm>
          <a:custGeom>
            <a:avLst/>
            <a:gdLst>
              <a:gd name="T0" fmla="*/ 83 w 92"/>
              <a:gd name="T1" fmla="*/ 28 h 28"/>
              <a:gd name="T2" fmla="*/ 92 w 92"/>
              <a:gd name="T3" fmla="*/ 21 h 28"/>
              <a:gd name="T4" fmla="*/ 9 w 92"/>
              <a:gd name="T5" fmla="*/ 0 h 28"/>
              <a:gd name="T6" fmla="*/ 0 w 92"/>
              <a:gd name="T7" fmla="*/ 6 h 28"/>
              <a:gd name="T8" fmla="*/ 83 w 92"/>
              <a:gd name="T9" fmla="*/ 28 h 28"/>
            </a:gdLst>
            <a:ahLst/>
            <a:cxnLst>
              <a:cxn ang="0">
                <a:pos x="T0" y="T1"/>
              </a:cxn>
              <a:cxn ang="0">
                <a:pos x="T2" y="T3"/>
              </a:cxn>
              <a:cxn ang="0">
                <a:pos x="T4" y="T5"/>
              </a:cxn>
              <a:cxn ang="0">
                <a:pos x="T6" y="T7"/>
              </a:cxn>
              <a:cxn ang="0">
                <a:pos x="T8" y="T9"/>
              </a:cxn>
            </a:cxnLst>
            <a:rect l="0" t="0" r="r" b="b"/>
            <a:pathLst>
              <a:path w="92" h="28">
                <a:moveTo>
                  <a:pt x="83" y="28"/>
                </a:moveTo>
                <a:lnTo>
                  <a:pt x="92" y="21"/>
                </a:lnTo>
                <a:lnTo>
                  <a:pt x="9" y="0"/>
                </a:lnTo>
                <a:lnTo>
                  <a:pt x="0" y="6"/>
                </a:lnTo>
                <a:lnTo>
                  <a:pt x="83" y="2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2" name="www.pptcool.com113"/>
          <p:cNvSpPr/>
          <p:nvPr/>
        </p:nvSpPr>
        <p:spPr bwMode="auto">
          <a:xfrm rot="2700000">
            <a:off x="2009279" y="3554787"/>
            <a:ext cx="62732" cy="56562"/>
          </a:xfrm>
          <a:custGeom>
            <a:avLst/>
            <a:gdLst>
              <a:gd name="T0" fmla="*/ 79 w 89"/>
              <a:gd name="T1" fmla="*/ 30 h 30"/>
              <a:gd name="T2" fmla="*/ 89 w 89"/>
              <a:gd name="T3" fmla="*/ 23 h 30"/>
              <a:gd name="T4" fmla="*/ 9 w 89"/>
              <a:gd name="T5" fmla="*/ 0 h 30"/>
              <a:gd name="T6" fmla="*/ 0 w 89"/>
              <a:gd name="T7" fmla="*/ 6 h 30"/>
              <a:gd name="T8" fmla="*/ 79 w 89"/>
              <a:gd name="T9" fmla="*/ 30 h 30"/>
            </a:gdLst>
            <a:ahLst/>
            <a:cxnLst>
              <a:cxn ang="0">
                <a:pos x="T0" y="T1"/>
              </a:cxn>
              <a:cxn ang="0">
                <a:pos x="T2" y="T3"/>
              </a:cxn>
              <a:cxn ang="0">
                <a:pos x="T4" y="T5"/>
              </a:cxn>
              <a:cxn ang="0">
                <a:pos x="T6" y="T7"/>
              </a:cxn>
              <a:cxn ang="0">
                <a:pos x="T8" y="T9"/>
              </a:cxn>
            </a:cxnLst>
            <a:rect l="0" t="0" r="r" b="b"/>
            <a:pathLst>
              <a:path w="89" h="30">
                <a:moveTo>
                  <a:pt x="79" y="30"/>
                </a:moveTo>
                <a:lnTo>
                  <a:pt x="89" y="23"/>
                </a:lnTo>
                <a:lnTo>
                  <a:pt x="9" y="0"/>
                </a:lnTo>
                <a:lnTo>
                  <a:pt x="0" y="6"/>
                </a:lnTo>
                <a:lnTo>
                  <a:pt x="79" y="3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3" name="www.pptcool.com114"/>
          <p:cNvSpPr/>
          <p:nvPr/>
        </p:nvSpPr>
        <p:spPr bwMode="auto">
          <a:xfrm rot="2700000">
            <a:off x="2058023" y="3542040"/>
            <a:ext cx="60624" cy="60443"/>
          </a:xfrm>
          <a:custGeom>
            <a:avLst/>
            <a:gdLst>
              <a:gd name="T0" fmla="*/ 76 w 86"/>
              <a:gd name="T1" fmla="*/ 32 h 32"/>
              <a:gd name="T2" fmla="*/ 86 w 86"/>
              <a:gd name="T3" fmla="*/ 26 h 32"/>
              <a:gd name="T4" fmla="*/ 10 w 86"/>
              <a:gd name="T5" fmla="*/ 0 h 32"/>
              <a:gd name="T6" fmla="*/ 0 w 86"/>
              <a:gd name="T7" fmla="*/ 6 h 32"/>
              <a:gd name="T8" fmla="*/ 76 w 86"/>
              <a:gd name="T9" fmla="*/ 32 h 32"/>
            </a:gdLst>
            <a:ahLst/>
            <a:cxnLst>
              <a:cxn ang="0">
                <a:pos x="T0" y="T1"/>
              </a:cxn>
              <a:cxn ang="0">
                <a:pos x="T2" y="T3"/>
              </a:cxn>
              <a:cxn ang="0">
                <a:pos x="T4" y="T5"/>
              </a:cxn>
              <a:cxn ang="0">
                <a:pos x="T6" y="T7"/>
              </a:cxn>
              <a:cxn ang="0">
                <a:pos x="T8" y="T9"/>
              </a:cxn>
            </a:cxnLst>
            <a:rect l="0" t="0" r="r" b="b"/>
            <a:pathLst>
              <a:path w="86" h="32">
                <a:moveTo>
                  <a:pt x="76" y="32"/>
                </a:moveTo>
                <a:lnTo>
                  <a:pt x="86" y="26"/>
                </a:lnTo>
                <a:lnTo>
                  <a:pt x="10" y="0"/>
                </a:lnTo>
                <a:lnTo>
                  <a:pt x="0" y="6"/>
                </a:lnTo>
                <a:lnTo>
                  <a:pt x="76" y="32"/>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4" name="www.pptcool.com115"/>
          <p:cNvSpPr/>
          <p:nvPr/>
        </p:nvSpPr>
        <p:spPr bwMode="auto">
          <a:xfrm rot="2700000">
            <a:off x="2105671" y="3533023"/>
            <a:ext cx="59042" cy="62661"/>
          </a:xfrm>
          <a:custGeom>
            <a:avLst/>
            <a:gdLst>
              <a:gd name="T0" fmla="*/ 74 w 84"/>
              <a:gd name="T1" fmla="*/ 33 h 33"/>
              <a:gd name="T2" fmla="*/ 84 w 84"/>
              <a:gd name="T3" fmla="*/ 27 h 33"/>
              <a:gd name="T4" fmla="*/ 11 w 84"/>
              <a:gd name="T5" fmla="*/ 0 h 33"/>
              <a:gd name="T6" fmla="*/ 0 w 84"/>
              <a:gd name="T7" fmla="*/ 5 h 33"/>
              <a:gd name="T8" fmla="*/ 74 w 84"/>
              <a:gd name="T9" fmla="*/ 33 h 33"/>
            </a:gdLst>
            <a:ahLst/>
            <a:cxnLst>
              <a:cxn ang="0">
                <a:pos x="T0" y="T1"/>
              </a:cxn>
              <a:cxn ang="0">
                <a:pos x="T2" y="T3"/>
              </a:cxn>
              <a:cxn ang="0">
                <a:pos x="T4" y="T5"/>
              </a:cxn>
              <a:cxn ang="0">
                <a:pos x="T6" y="T7"/>
              </a:cxn>
              <a:cxn ang="0">
                <a:pos x="T8" y="T9"/>
              </a:cxn>
            </a:cxnLst>
            <a:rect l="0" t="0" r="r" b="b"/>
            <a:pathLst>
              <a:path w="84" h="33">
                <a:moveTo>
                  <a:pt x="74" y="33"/>
                </a:moveTo>
                <a:lnTo>
                  <a:pt x="84" y="27"/>
                </a:lnTo>
                <a:lnTo>
                  <a:pt x="11" y="0"/>
                </a:lnTo>
                <a:lnTo>
                  <a:pt x="0" y="5"/>
                </a:lnTo>
                <a:lnTo>
                  <a:pt x="74" y="33"/>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5" name="www.pptcool.com116"/>
          <p:cNvSpPr/>
          <p:nvPr/>
        </p:nvSpPr>
        <p:spPr bwMode="auto">
          <a:xfrm rot="2700000">
            <a:off x="2154415" y="3526129"/>
            <a:ext cx="56934" cy="64325"/>
          </a:xfrm>
          <a:custGeom>
            <a:avLst/>
            <a:gdLst>
              <a:gd name="T0" fmla="*/ 70 w 81"/>
              <a:gd name="T1" fmla="*/ 34 h 34"/>
              <a:gd name="T2" fmla="*/ 81 w 81"/>
              <a:gd name="T3" fmla="*/ 29 h 34"/>
              <a:gd name="T4" fmla="*/ 12 w 81"/>
              <a:gd name="T5" fmla="*/ 0 h 34"/>
              <a:gd name="T6" fmla="*/ 0 w 81"/>
              <a:gd name="T7" fmla="*/ 5 h 34"/>
              <a:gd name="T8" fmla="*/ 70 w 81"/>
              <a:gd name="T9" fmla="*/ 34 h 34"/>
            </a:gdLst>
            <a:ahLst/>
            <a:cxnLst>
              <a:cxn ang="0">
                <a:pos x="T0" y="T1"/>
              </a:cxn>
              <a:cxn ang="0">
                <a:pos x="T2" y="T3"/>
              </a:cxn>
              <a:cxn ang="0">
                <a:pos x="T4" y="T5"/>
              </a:cxn>
              <a:cxn ang="0">
                <a:pos x="T6" y="T7"/>
              </a:cxn>
              <a:cxn ang="0">
                <a:pos x="T8" y="T9"/>
              </a:cxn>
            </a:cxnLst>
            <a:rect l="0" t="0" r="r" b="b"/>
            <a:pathLst>
              <a:path w="81" h="34">
                <a:moveTo>
                  <a:pt x="70" y="34"/>
                </a:moveTo>
                <a:lnTo>
                  <a:pt x="81" y="29"/>
                </a:lnTo>
                <a:lnTo>
                  <a:pt x="12" y="0"/>
                </a:lnTo>
                <a:lnTo>
                  <a:pt x="0" y="5"/>
                </a:lnTo>
                <a:lnTo>
                  <a:pt x="70" y="34"/>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6" name="www.pptcool.com117"/>
          <p:cNvSpPr/>
          <p:nvPr/>
        </p:nvSpPr>
        <p:spPr bwMode="auto">
          <a:xfrm rot="2700000">
            <a:off x="2202063" y="3522398"/>
            <a:ext cx="55352" cy="65989"/>
          </a:xfrm>
          <a:custGeom>
            <a:avLst/>
            <a:gdLst>
              <a:gd name="T0" fmla="*/ 67 w 79"/>
              <a:gd name="T1" fmla="*/ 35 h 35"/>
              <a:gd name="T2" fmla="*/ 79 w 79"/>
              <a:gd name="T3" fmla="*/ 30 h 35"/>
              <a:gd name="T4" fmla="*/ 13 w 79"/>
              <a:gd name="T5" fmla="*/ 0 h 35"/>
              <a:gd name="T6" fmla="*/ 0 w 79"/>
              <a:gd name="T7" fmla="*/ 4 h 35"/>
              <a:gd name="T8" fmla="*/ 67 w 79"/>
              <a:gd name="T9" fmla="*/ 35 h 35"/>
            </a:gdLst>
            <a:ahLst/>
            <a:cxnLst>
              <a:cxn ang="0">
                <a:pos x="T0" y="T1"/>
              </a:cxn>
              <a:cxn ang="0">
                <a:pos x="T2" y="T3"/>
              </a:cxn>
              <a:cxn ang="0">
                <a:pos x="T4" y="T5"/>
              </a:cxn>
              <a:cxn ang="0">
                <a:pos x="T6" y="T7"/>
              </a:cxn>
              <a:cxn ang="0">
                <a:pos x="T8" y="T9"/>
              </a:cxn>
            </a:cxnLst>
            <a:rect l="0" t="0" r="r" b="b"/>
            <a:pathLst>
              <a:path w="79" h="35">
                <a:moveTo>
                  <a:pt x="67" y="35"/>
                </a:moveTo>
                <a:lnTo>
                  <a:pt x="79" y="30"/>
                </a:lnTo>
                <a:lnTo>
                  <a:pt x="13" y="0"/>
                </a:lnTo>
                <a:lnTo>
                  <a:pt x="0" y="4"/>
                </a:lnTo>
                <a:lnTo>
                  <a:pt x="67" y="35"/>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7" name="www.pptcool.com118"/>
          <p:cNvSpPr/>
          <p:nvPr/>
        </p:nvSpPr>
        <p:spPr bwMode="auto">
          <a:xfrm rot="2700000">
            <a:off x="2250238" y="3519139"/>
            <a:ext cx="52716" cy="69870"/>
          </a:xfrm>
          <a:custGeom>
            <a:avLst/>
            <a:gdLst>
              <a:gd name="T0" fmla="*/ 63 w 75"/>
              <a:gd name="T1" fmla="*/ 37 h 37"/>
              <a:gd name="T2" fmla="*/ 75 w 75"/>
              <a:gd name="T3" fmla="*/ 32 h 37"/>
              <a:gd name="T4" fmla="*/ 12 w 75"/>
              <a:gd name="T5" fmla="*/ 0 h 37"/>
              <a:gd name="T6" fmla="*/ 0 w 75"/>
              <a:gd name="T7" fmla="*/ 5 h 37"/>
              <a:gd name="T8" fmla="*/ 63 w 75"/>
              <a:gd name="T9" fmla="*/ 37 h 37"/>
            </a:gdLst>
            <a:ahLst/>
            <a:cxnLst>
              <a:cxn ang="0">
                <a:pos x="T0" y="T1"/>
              </a:cxn>
              <a:cxn ang="0">
                <a:pos x="T2" y="T3"/>
              </a:cxn>
              <a:cxn ang="0">
                <a:pos x="T4" y="T5"/>
              </a:cxn>
              <a:cxn ang="0">
                <a:pos x="T6" y="T7"/>
              </a:cxn>
              <a:cxn ang="0">
                <a:pos x="T8" y="T9"/>
              </a:cxn>
            </a:cxnLst>
            <a:rect l="0" t="0" r="r" b="b"/>
            <a:pathLst>
              <a:path w="75" h="37">
                <a:moveTo>
                  <a:pt x="63" y="37"/>
                </a:moveTo>
                <a:lnTo>
                  <a:pt x="75" y="32"/>
                </a:lnTo>
                <a:lnTo>
                  <a:pt x="12" y="0"/>
                </a:lnTo>
                <a:lnTo>
                  <a:pt x="0" y="5"/>
                </a:lnTo>
                <a:lnTo>
                  <a:pt x="63" y="37"/>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8" name="www.pptcool.com119"/>
          <p:cNvSpPr/>
          <p:nvPr/>
        </p:nvSpPr>
        <p:spPr bwMode="auto">
          <a:xfrm rot="2700000">
            <a:off x="2298441" y="3519084"/>
            <a:ext cx="51135" cy="72088"/>
          </a:xfrm>
          <a:custGeom>
            <a:avLst/>
            <a:gdLst>
              <a:gd name="T0" fmla="*/ 60 w 73"/>
              <a:gd name="T1" fmla="*/ 38 h 38"/>
              <a:gd name="T2" fmla="*/ 73 w 73"/>
              <a:gd name="T3" fmla="*/ 34 h 38"/>
              <a:gd name="T4" fmla="*/ 13 w 73"/>
              <a:gd name="T5" fmla="*/ 0 h 38"/>
              <a:gd name="T6" fmla="*/ 0 w 73"/>
              <a:gd name="T7" fmla="*/ 5 h 38"/>
              <a:gd name="T8" fmla="*/ 60 w 73"/>
              <a:gd name="T9" fmla="*/ 38 h 38"/>
            </a:gdLst>
            <a:ahLst/>
            <a:cxnLst>
              <a:cxn ang="0">
                <a:pos x="T0" y="T1"/>
              </a:cxn>
              <a:cxn ang="0">
                <a:pos x="T2" y="T3"/>
              </a:cxn>
              <a:cxn ang="0">
                <a:pos x="T4" y="T5"/>
              </a:cxn>
              <a:cxn ang="0">
                <a:pos x="T6" y="T7"/>
              </a:cxn>
              <a:cxn ang="0">
                <a:pos x="T8" y="T9"/>
              </a:cxn>
            </a:cxnLst>
            <a:rect l="0" t="0" r="r" b="b"/>
            <a:pathLst>
              <a:path w="73" h="38">
                <a:moveTo>
                  <a:pt x="60" y="38"/>
                </a:moveTo>
                <a:lnTo>
                  <a:pt x="73" y="34"/>
                </a:lnTo>
                <a:lnTo>
                  <a:pt x="13" y="0"/>
                </a:lnTo>
                <a:lnTo>
                  <a:pt x="0" y="5"/>
                </a:lnTo>
                <a:lnTo>
                  <a:pt x="60" y="38"/>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89" name="www.pptcool.com120"/>
          <p:cNvSpPr/>
          <p:nvPr/>
        </p:nvSpPr>
        <p:spPr bwMode="auto">
          <a:xfrm rot="2700000">
            <a:off x="2345507" y="3522206"/>
            <a:ext cx="48499" cy="73752"/>
          </a:xfrm>
          <a:custGeom>
            <a:avLst/>
            <a:gdLst>
              <a:gd name="T0" fmla="*/ 55 w 69"/>
              <a:gd name="T1" fmla="*/ 39 h 39"/>
              <a:gd name="T2" fmla="*/ 69 w 69"/>
              <a:gd name="T3" fmla="*/ 35 h 39"/>
              <a:gd name="T4" fmla="*/ 14 w 69"/>
              <a:gd name="T5" fmla="*/ 0 h 39"/>
              <a:gd name="T6" fmla="*/ 0 w 69"/>
              <a:gd name="T7" fmla="*/ 4 h 39"/>
              <a:gd name="T8" fmla="*/ 55 w 69"/>
              <a:gd name="T9" fmla="*/ 39 h 39"/>
            </a:gdLst>
            <a:ahLst/>
            <a:cxnLst>
              <a:cxn ang="0">
                <a:pos x="T0" y="T1"/>
              </a:cxn>
              <a:cxn ang="0">
                <a:pos x="T2" y="T3"/>
              </a:cxn>
              <a:cxn ang="0">
                <a:pos x="T4" y="T5"/>
              </a:cxn>
              <a:cxn ang="0">
                <a:pos x="T6" y="T7"/>
              </a:cxn>
              <a:cxn ang="0">
                <a:pos x="T8" y="T9"/>
              </a:cxn>
            </a:cxnLst>
            <a:rect l="0" t="0" r="r" b="b"/>
            <a:pathLst>
              <a:path w="69" h="39">
                <a:moveTo>
                  <a:pt x="55" y="39"/>
                </a:moveTo>
                <a:lnTo>
                  <a:pt x="69" y="35"/>
                </a:lnTo>
                <a:lnTo>
                  <a:pt x="14" y="0"/>
                </a:lnTo>
                <a:lnTo>
                  <a:pt x="0" y="4"/>
                </a:lnTo>
                <a:lnTo>
                  <a:pt x="55" y="39"/>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90" name="www.pptcool.com121"/>
          <p:cNvSpPr/>
          <p:nvPr/>
        </p:nvSpPr>
        <p:spPr bwMode="auto">
          <a:xfrm rot="2700000">
            <a:off x="2392033" y="3527437"/>
            <a:ext cx="46390" cy="75416"/>
          </a:xfrm>
          <a:custGeom>
            <a:avLst/>
            <a:gdLst>
              <a:gd name="T0" fmla="*/ 51 w 66"/>
              <a:gd name="T1" fmla="*/ 40 h 40"/>
              <a:gd name="T2" fmla="*/ 66 w 66"/>
              <a:gd name="T3" fmla="*/ 36 h 40"/>
              <a:gd name="T4" fmla="*/ 15 w 66"/>
              <a:gd name="T5" fmla="*/ 0 h 40"/>
              <a:gd name="T6" fmla="*/ 0 w 66"/>
              <a:gd name="T7" fmla="*/ 4 h 40"/>
              <a:gd name="T8" fmla="*/ 51 w 66"/>
              <a:gd name="T9" fmla="*/ 40 h 40"/>
            </a:gdLst>
            <a:ahLst/>
            <a:cxnLst>
              <a:cxn ang="0">
                <a:pos x="T0" y="T1"/>
              </a:cxn>
              <a:cxn ang="0">
                <a:pos x="T2" y="T3"/>
              </a:cxn>
              <a:cxn ang="0">
                <a:pos x="T4" y="T5"/>
              </a:cxn>
              <a:cxn ang="0">
                <a:pos x="T6" y="T7"/>
              </a:cxn>
              <a:cxn ang="0">
                <a:pos x="T8" y="T9"/>
              </a:cxn>
            </a:cxnLst>
            <a:rect l="0" t="0" r="r" b="b"/>
            <a:pathLst>
              <a:path w="66" h="40">
                <a:moveTo>
                  <a:pt x="51" y="40"/>
                </a:moveTo>
                <a:lnTo>
                  <a:pt x="66" y="36"/>
                </a:lnTo>
                <a:lnTo>
                  <a:pt x="15" y="0"/>
                </a:lnTo>
                <a:lnTo>
                  <a:pt x="0" y="4"/>
                </a:lnTo>
                <a:lnTo>
                  <a:pt x="51" y="40"/>
                </a:lnTo>
                <a:close/>
              </a:path>
            </a:pathLst>
          </a:custGeom>
          <a:gradFill flip="none" rotWithShape="1">
            <a:gsLst>
              <a:gs pos="0">
                <a:srgbClr val="0564AB">
                  <a:lumMod val="40000"/>
                  <a:lumOff val="60000"/>
                  <a:alpha val="0"/>
                </a:srgbClr>
              </a:gs>
              <a:gs pos="100000">
                <a:srgbClr val="0564AB">
                  <a:alpha val="50000"/>
                  <a:lumMod val="50000"/>
                  <a:lumOff val="50000"/>
                </a:srgb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微软雅黑" panose="020B0503020204020204" pitchFamily="34" charset="-122"/>
              <a:sym typeface="微软雅黑" panose="020B0503020204020204" pitchFamily="34" charset="-122"/>
            </a:endParaRPr>
          </a:p>
        </p:txBody>
      </p:sp>
      <p:sp>
        <p:nvSpPr>
          <p:cNvPr id="191" name="www.pptcool.com122"/>
          <p:cNvSpPr/>
          <p:nvPr/>
        </p:nvSpPr>
        <p:spPr>
          <a:xfrm rot="3018135">
            <a:off x="1231969" y="3268760"/>
            <a:ext cx="1841381" cy="2269675"/>
          </a:xfrm>
          <a:prstGeom prst="ellipse">
            <a:avLst/>
          </a:prstGeom>
          <a:noFill/>
          <a:ln w="19050" cap="flat" cmpd="sng" algn="ctr">
            <a:gradFill flip="none" rotWithShape="1">
              <a:gsLst>
                <a:gs pos="0">
                  <a:srgbClr val="30C0B4">
                    <a:alpha val="0"/>
                  </a:srgbClr>
                </a:gs>
                <a:gs pos="100000">
                  <a:srgbClr val="30C0B4"/>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2" name="www.pptcool.com123"/>
          <p:cNvSpPr/>
          <p:nvPr/>
        </p:nvSpPr>
        <p:spPr>
          <a:xfrm rot="708484">
            <a:off x="1338338" y="3582014"/>
            <a:ext cx="1373007" cy="1305256"/>
          </a:xfrm>
          <a:prstGeom prst="ellipse">
            <a:avLst/>
          </a:prstGeom>
          <a:gradFill flip="none" rotWithShape="1">
            <a:gsLst>
              <a:gs pos="25000">
                <a:srgbClr val="0564AB">
                  <a:lumMod val="40000"/>
                  <a:lumOff val="60000"/>
                </a:srgbClr>
              </a:gs>
              <a:gs pos="100000">
                <a:srgbClr val="30C0B4"/>
              </a:gs>
            </a:gsLst>
            <a:path path="circle">
              <a:fillToRect l="50000" t="50000" r="50000" b="50000"/>
            </a:path>
            <a:tileRect/>
          </a:gradFill>
          <a:ln w="12700" cap="flat" cmpd="sng" algn="ctr">
            <a:gradFill flip="none" rotWithShape="1">
              <a:gsLst>
                <a:gs pos="0">
                  <a:srgbClr val="0564AB">
                    <a:alpha val="0"/>
                  </a:srgbClr>
                </a:gs>
                <a:gs pos="100000">
                  <a:srgbClr val="0564AB"/>
                </a:gs>
              </a:gsLst>
              <a:lin ang="2700000" scaled="1"/>
              <a:tileRect/>
            </a:gradFill>
            <a:prstDash val="solid"/>
            <a:miter lim="800000"/>
          </a:ln>
          <a:effectLst/>
          <a:scene3d>
            <a:camera prst="perspectiveContrastingLeftFacing">
              <a:rot lat="20239366" lon="1429831" rev="21391421"/>
            </a:camera>
            <a:lightRig rig="contrasting"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3" name="www.pptcool.com124"/>
          <p:cNvSpPr/>
          <p:nvPr/>
        </p:nvSpPr>
        <p:spPr>
          <a:xfrm rot="708484">
            <a:off x="1530759" y="3750706"/>
            <a:ext cx="1025319" cy="974725"/>
          </a:xfrm>
          <a:prstGeom prst="ellipse">
            <a:avLst/>
          </a:prstGeom>
          <a:noFill/>
          <a:ln w="6350" cap="flat" cmpd="sng" algn="ctr">
            <a:gradFill flip="none" rotWithShape="1">
              <a:gsLst>
                <a:gs pos="100000">
                  <a:srgbClr val="0564AB">
                    <a:lumMod val="40000"/>
                    <a:lumOff val="60000"/>
                  </a:srgbClr>
                </a:gs>
                <a:gs pos="49000">
                  <a:srgbClr val="0564AB">
                    <a:lumMod val="60000"/>
                    <a:lumOff val="40000"/>
                    <a:alpha val="0"/>
                  </a:srgbClr>
                </a:gs>
              </a:gsLst>
              <a:lin ang="18900000" scaled="1"/>
              <a:tileRect/>
            </a:gradFill>
            <a:prstDash val="solid"/>
            <a:miter lim="800000"/>
          </a:ln>
          <a:effectLst/>
          <a:scene3d>
            <a:camera prst="perspectiveContrastingLeftFacing">
              <a:rot lat="20239366" lon="1429831" rev="21391421"/>
            </a:camera>
            <a:lightRig rig="contrasting"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4" name="www.pptcool.com125"/>
          <p:cNvSpPr/>
          <p:nvPr/>
        </p:nvSpPr>
        <p:spPr>
          <a:xfrm rot="708484">
            <a:off x="1628356" y="3843487"/>
            <a:ext cx="830680" cy="789691"/>
          </a:xfrm>
          <a:prstGeom prst="ellipse">
            <a:avLst/>
          </a:prstGeom>
          <a:noFill/>
          <a:ln w="6350" cap="flat" cmpd="sng" algn="ctr">
            <a:gradFill flip="none" rotWithShape="1">
              <a:gsLst>
                <a:gs pos="100000">
                  <a:srgbClr val="0564AB">
                    <a:lumMod val="40000"/>
                    <a:lumOff val="60000"/>
                    <a:alpha val="80000"/>
                  </a:srgbClr>
                </a:gs>
                <a:gs pos="4000">
                  <a:srgbClr val="0564AB">
                    <a:lumMod val="40000"/>
                    <a:lumOff val="60000"/>
                    <a:alpha val="0"/>
                  </a:srgbClr>
                </a:gs>
              </a:gsLst>
              <a:lin ang="13500000" scaled="1"/>
              <a:tileRect/>
            </a:gradFill>
            <a:prstDash val="solid"/>
            <a:miter lim="800000"/>
          </a:ln>
          <a:effectLst/>
          <a:scene3d>
            <a:camera prst="perspectiveContrastingLeftFacing">
              <a:rot lat="20239366" lon="1429831" rev="21391421"/>
            </a:camera>
            <a:lightRig rig="contrasting"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5" name="www.pptcool.com126"/>
          <p:cNvSpPr/>
          <p:nvPr/>
        </p:nvSpPr>
        <p:spPr>
          <a:xfrm rot="3018135">
            <a:off x="870623" y="2739035"/>
            <a:ext cx="2896235" cy="3570039"/>
          </a:xfrm>
          <a:prstGeom prst="ellipse">
            <a:avLst/>
          </a:prstGeom>
          <a:noFill/>
          <a:ln w="19050" cap="flat" cmpd="sng" algn="ctr">
            <a:gradFill flip="none" rotWithShape="1">
              <a:gsLst>
                <a:gs pos="51000">
                  <a:srgbClr val="30C0B4">
                    <a:alpha val="31000"/>
                  </a:srgbClr>
                </a:gs>
                <a:gs pos="4000">
                  <a:srgbClr val="056358">
                    <a:lumMod val="0"/>
                    <a:lumOff val="100000"/>
                  </a:srgbClr>
                </a:gs>
                <a:gs pos="100000">
                  <a:srgbClr val="30C0B4">
                    <a:alpha val="67000"/>
                  </a:srgb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7" name="www.pptcool.com128"/>
          <p:cNvSpPr/>
          <p:nvPr>
            <p:custDataLst>
              <p:tags r:id="rId6"/>
            </p:custDataLst>
          </p:nvPr>
        </p:nvSpPr>
        <p:spPr>
          <a:xfrm rot="708484">
            <a:off x="3315224" y="3027438"/>
            <a:ext cx="459148" cy="436491"/>
          </a:xfrm>
          <a:prstGeom prst="ellipse">
            <a:avLst/>
          </a:prstGeom>
          <a:gradFill>
            <a:gsLst>
              <a:gs pos="0">
                <a:srgbClr val="4874CB"/>
              </a:gs>
              <a:gs pos="82000">
                <a:srgbClr val="30C0B4"/>
              </a:gs>
            </a:gsLst>
            <a:path path="circle">
              <a:fillToRect r="100000" b="100000"/>
            </a:path>
          </a:gradFill>
          <a:ln w="12700" cap="flat" cmpd="sng" algn="ctr">
            <a:noFill/>
            <a:prstDash val="solid"/>
            <a:miter lim="800000"/>
          </a:ln>
          <a:effectLst>
            <a:outerShdw blurRad="317500" dist="63500" dir="2700000" algn="tl" rotWithShape="0">
              <a:srgbClr val="0564AB">
                <a:alpha val="50000"/>
              </a:srgbClr>
            </a:outerShdw>
          </a:effectLst>
          <a:scene3d>
            <a:camera prst="perspectiveFront">
              <a:rot lat="20238000" lon="1428000" rev="21390000"/>
            </a:camera>
            <a:lightRig rig="contrasting" dir="t"/>
          </a:scene3d>
          <a:sp3d/>
        </p:spPr>
        <p:txBody>
          <a:bodyPr lIns="0" tIns="0" rIns="0" bIns="0" rtlCol="0" anchor="ctr"/>
          <a:lstStyle/>
          <a:p>
            <a:pPr algn="ctr"/>
            <a:endParaRPr lang="zh-CN" altLang="en-US" sz="24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13" name="www.pptcool.com129"/>
          <p:cNvSpPr/>
          <p:nvPr>
            <p:custDataLst>
              <p:tags r:id="rId7"/>
            </p:custDataLst>
          </p:nvPr>
        </p:nvSpPr>
        <p:spPr>
          <a:xfrm rot="708484">
            <a:off x="3470491" y="3136034"/>
            <a:ext cx="149168" cy="219827"/>
          </a:xfrm>
          <a:custGeom>
            <a:avLst/>
            <a:gdLst>
              <a:gd name="connsiteX0" fmla="*/ 286996 w 392132"/>
              <a:gd name="connsiteY0" fmla="*/ 455813 h 607769"/>
              <a:gd name="connsiteX1" fmla="*/ 287294 w 392132"/>
              <a:gd name="connsiteY1" fmla="*/ 485181 h 607769"/>
              <a:gd name="connsiteX2" fmla="*/ 277994 w 392132"/>
              <a:gd name="connsiteY2" fmla="*/ 510189 h 607769"/>
              <a:gd name="connsiteX3" fmla="*/ 256168 w 392132"/>
              <a:gd name="connsiteY3" fmla="*/ 530650 h 607769"/>
              <a:gd name="connsiteX4" fmla="*/ 252373 w 392132"/>
              <a:gd name="connsiteY4" fmla="*/ 538134 h 607769"/>
              <a:gd name="connsiteX5" fmla="*/ 252183 w 392132"/>
              <a:gd name="connsiteY5" fmla="*/ 568825 h 607769"/>
              <a:gd name="connsiteX6" fmla="*/ 240226 w 392132"/>
              <a:gd name="connsiteY6" fmla="*/ 588434 h 607769"/>
              <a:gd name="connsiteX7" fmla="*/ 233488 w 392132"/>
              <a:gd name="connsiteY7" fmla="*/ 591276 h 607769"/>
              <a:gd name="connsiteX8" fmla="*/ 221816 w 392132"/>
              <a:gd name="connsiteY8" fmla="*/ 600559 h 607769"/>
              <a:gd name="connsiteX9" fmla="*/ 210713 w 392132"/>
              <a:gd name="connsiteY9" fmla="*/ 607190 h 607769"/>
              <a:gd name="connsiteX10" fmla="*/ 182624 w 392132"/>
              <a:gd name="connsiteY10" fmla="*/ 607474 h 607769"/>
              <a:gd name="connsiteX11" fmla="*/ 170003 w 392132"/>
              <a:gd name="connsiteY11" fmla="*/ 599044 h 607769"/>
              <a:gd name="connsiteX12" fmla="*/ 163170 w 392132"/>
              <a:gd name="connsiteY12" fmla="*/ 592981 h 607769"/>
              <a:gd name="connsiteX13" fmla="*/ 153301 w 392132"/>
              <a:gd name="connsiteY13" fmla="*/ 588908 h 607769"/>
              <a:gd name="connsiteX14" fmla="*/ 140775 w 392132"/>
              <a:gd name="connsiteY14" fmla="*/ 568920 h 607769"/>
              <a:gd name="connsiteX15" fmla="*/ 140965 w 392132"/>
              <a:gd name="connsiteY15" fmla="*/ 559068 h 607769"/>
              <a:gd name="connsiteX16" fmla="*/ 208056 w 392132"/>
              <a:gd name="connsiteY16" fmla="*/ 534723 h 607769"/>
              <a:gd name="connsiteX17" fmla="*/ 139446 w 392132"/>
              <a:gd name="connsiteY17" fmla="*/ 534723 h 607769"/>
              <a:gd name="connsiteX18" fmla="*/ 136315 w 392132"/>
              <a:gd name="connsiteY18" fmla="*/ 530177 h 607769"/>
              <a:gd name="connsiteX19" fmla="*/ 113255 w 392132"/>
              <a:gd name="connsiteY19" fmla="*/ 508105 h 607769"/>
              <a:gd name="connsiteX20" fmla="*/ 105474 w 392132"/>
              <a:gd name="connsiteY20" fmla="*/ 485370 h 607769"/>
              <a:gd name="connsiteX21" fmla="*/ 105474 w 392132"/>
              <a:gd name="connsiteY21" fmla="*/ 459692 h 607769"/>
              <a:gd name="connsiteX22" fmla="*/ 286887 w 392132"/>
              <a:gd name="connsiteY22" fmla="*/ 459692 h 607769"/>
              <a:gd name="connsiteX23" fmla="*/ 286887 w 392132"/>
              <a:gd name="connsiteY23" fmla="*/ 456376 h 607769"/>
              <a:gd name="connsiteX24" fmla="*/ 196162 w 392132"/>
              <a:gd name="connsiteY24" fmla="*/ 73548 h 607769"/>
              <a:gd name="connsiteX25" fmla="*/ 73740 w 392132"/>
              <a:gd name="connsiteY25" fmla="*/ 195787 h 607769"/>
              <a:gd name="connsiteX26" fmla="*/ 102970 w 392132"/>
              <a:gd name="connsiteY26" fmla="*/ 224973 h 607769"/>
              <a:gd name="connsiteX27" fmla="*/ 132199 w 392132"/>
              <a:gd name="connsiteY27" fmla="*/ 195787 h 607769"/>
              <a:gd name="connsiteX28" fmla="*/ 196162 w 392132"/>
              <a:gd name="connsiteY28" fmla="*/ 131920 h 607769"/>
              <a:gd name="connsiteX29" fmla="*/ 225392 w 392132"/>
              <a:gd name="connsiteY29" fmla="*/ 102734 h 607769"/>
              <a:gd name="connsiteX30" fmla="*/ 196162 w 392132"/>
              <a:gd name="connsiteY30" fmla="*/ 73548 h 607769"/>
              <a:gd name="connsiteX31" fmla="*/ 198535 w 392132"/>
              <a:gd name="connsiteY31" fmla="*/ 15 h 607769"/>
              <a:gd name="connsiteX32" fmla="*/ 392132 w 392132"/>
              <a:gd name="connsiteY32" fmla="*/ 195787 h 607769"/>
              <a:gd name="connsiteX33" fmla="*/ 337090 w 392132"/>
              <a:gd name="connsiteY33" fmla="*/ 331672 h 607769"/>
              <a:gd name="connsiteX34" fmla="*/ 299888 w 392132"/>
              <a:gd name="connsiteY34" fmla="*/ 389191 h 607769"/>
              <a:gd name="connsiteX35" fmla="*/ 286996 w 392132"/>
              <a:gd name="connsiteY35" fmla="*/ 455813 h 607769"/>
              <a:gd name="connsiteX36" fmla="*/ 286915 w 392132"/>
              <a:gd name="connsiteY36" fmla="*/ 447858 h 607769"/>
              <a:gd name="connsiteX37" fmla="*/ 276666 w 392132"/>
              <a:gd name="connsiteY37" fmla="*/ 437817 h 607769"/>
              <a:gd name="connsiteX38" fmla="*/ 250475 w 392132"/>
              <a:gd name="connsiteY38" fmla="*/ 437817 h 607769"/>
              <a:gd name="connsiteX39" fmla="*/ 194771 w 392132"/>
              <a:gd name="connsiteY39" fmla="*/ 437817 h 607769"/>
              <a:gd name="connsiteX40" fmla="*/ 182624 w 392132"/>
              <a:gd name="connsiteY40" fmla="*/ 437817 h 607769"/>
              <a:gd name="connsiteX41" fmla="*/ 136315 w 392132"/>
              <a:gd name="connsiteY41" fmla="*/ 437817 h 607769"/>
              <a:gd name="connsiteX42" fmla="*/ 114963 w 392132"/>
              <a:gd name="connsiteY42" fmla="*/ 437817 h 607769"/>
              <a:gd name="connsiteX43" fmla="*/ 105474 w 392132"/>
              <a:gd name="connsiteY43" fmla="*/ 447290 h 607769"/>
              <a:gd name="connsiteX44" fmla="*/ 105474 w 392132"/>
              <a:gd name="connsiteY44" fmla="*/ 459692 h 607769"/>
              <a:gd name="connsiteX45" fmla="*/ 105247 w 392132"/>
              <a:gd name="connsiteY45" fmla="*/ 459692 h 607769"/>
              <a:gd name="connsiteX46" fmla="*/ 105247 w 392132"/>
              <a:gd name="connsiteY46" fmla="*/ 454765 h 607769"/>
              <a:gd name="connsiteX47" fmla="*/ 54760 w 392132"/>
              <a:gd name="connsiteY47" fmla="*/ 331483 h 607769"/>
              <a:gd name="connsiteX48" fmla="*/ 3 w 392132"/>
              <a:gd name="connsiteY48" fmla="*/ 194745 h 607769"/>
              <a:gd name="connsiteX49" fmla="*/ 198535 w 392132"/>
              <a:gd name="connsiteY49" fmla="*/ 15 h 60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2132" h="607769">
                <a:moveTo>
                  <a:pt x="286996" y="455813"/>
                </a:moveTo>
                <a:lnTo>
                  <a:pt x="287294" y="485181"/>
                </a:lnTo>
                <a:cubicBezTo>
                  <a:pt x="287484" y="494938"/>
                  <a:pt x="284447" y="503369"/>
                  <a:pt x="277994" y="510189"/>
                </a:cubicBezTo>
                <a:cubicBezTo>
                  <a:pt x="271162" y="517388"/>
                  <a:pt x="263191" y="523735"/>
                  <a:pt x="256168" y="530650"/>
                </a:cubicBezTo>
                <a:cubicBezTo>
                  <a:pt x="254270" y="532545"/>
                  <a:pt x="252467" y="535576"/>
                  <a:pt x="252373" y="538134"/>
                </a:cubicBezTo>
                <a:cubicBezTo>
                  <a:pt x="251803" y="548364"/>
                  <a:pt x="251708" y="558595"/>
                  <a:pt x="252183" y="568825"/>
                </a:cubicBezTo>
                <a:cubicBezTo>
                  <a:pt x="252752" y="578298"/>
                  <a:pt x="248292" y="584361"/>
                  <a:pt x="240226" y="588434"/>
                </a:cubicBezTo>
                <a:cubicBezTo>
                  <a:pt x="238043" y="589571"/>
                  <a:pt x="235766" y="590518"/>
                  <a:pt x="233488" y="591276"/>
                </a:cubicBezTo>
                <a:cubicBezTo>
                  <a:pt x="228459" y="592792"/>
                  <a:pt x="224283" y="594591"/>
                  <a:pt x="221816" y="600559"/>
                </a:cubicBezTo>
                <a:cubicBezTo>
                  <a:pt x="220582" y="603780"/>
                  <a:pt x="214794" y="606811"/>
                  <a:pt x="210713" y="607190"/>
                </a:cubicBezTo>
                <a:cubicBezTo>
                  <a:pt x="201319" y="608232"/>
                  <a:pt x="192019" y="607569"/>
                  <a:pt x="182624" y="607474"/>
                </a:cubicBezTo>
                <a:cubicBezTo>
                  <a:pt x="176646" y="607380"/>
                  <a:pt x="172850" y="603969"/>
                  <a:pt x="170003" y="599044"/>
                </a:cubicBezTo>
                <a:cubicBezTo>
                  <a:pt x="168485" y="596486"/>
                  <a:pt x="165638" y="594497"/>
                  <a:pt x="163170" y="592981"/>
                </a:cubicBezTo>
                <a:cubicBezTo>
                  <a:pt x="160134" y="591181"/>
                  <a:pt x="156433" y="590423"/>
                  <a:pt x="153301" y="588908"/>
                </a:cubicBezTo>
                <a:cubicBezTo>
                  <a:pt x="144761" y="585024"/>
                  <a:pt x="140206" y="578772"/>
                  <a:pt x="140775" y="568920"/>
                </a:cubicBezTo>
                <a:cubicBezTo>
                  <a:pt x="140870" y="565699"/>
                  <a:pt x="140965" y="562384"/>
                  <a:pt x="140965" y="559068"/>
                </a:cubicBezTo>
                <a:lnTo>
                  <a:pt x="208056" y="534723"/>
                </a:lnTo>
                <a:lnTo>
                  <a:pt x="139446" y="534723"/>
                </a:lnTo>
                <a:cubicBezTo>
                  <a:pt x="138592" y="532924"/>
                  <a:pt x="137549" y="531408"/>
                  <a:pt x="136315" y="530177"/>
                </a:cubicBezTo>
                <a:cubicBezTo>
                  <a:pt x="128818" y="522598"/>
                  <a:pt x="120467" y="515778"/>
                  <a:pt x="113255" y="508105"/>
                </a:cubicBezTo>
                <a:cubicBezTo>
                  <a:pt x="107467" y="501853"/>
                  <a:pt x="105284" y="493896"/>
                  <a:pt x="105474" y="485370"/>
                </a:cubicBezTo>
                <a:lnTo>
                  <a:pt x="105474" y="459692"/>
                </a:lnTo>
                <a:lnTo>
                  <a:pt x="286887" y="459692"/>
                </a:lnTo>
                <a:lnTo>
                  <a:pt x="286887" y="456376"/>
                </a:lnTo>
                <a:close/>
                <a:moveTo>
                  <a:pt x="196162" y="73548"/>
                </a:moveTo>
                <a:cubicBezTo>
                  <a:pt x="128688" y="73548"/>
                  <a:pt x="73740" y="128414"/>
                  <a:pt x="73740" y="195787"/>
                </a:cubicBezTo>
                <a:cubicBezTo>
                  <a:pt x="73740" y="211802"/>
                  <a:pt x="86932" y="224973"/>
                  <a:pt x="102970" y="224973"/>
                </a:cubicBezTo>
                <a:cubicBezTo>
                  <a:pt x="119103" y="224973"/>
                  <a:pt x="132199" y="211897"/>
                  <a:pt x="132199" y="195787"/>
                </a:cubicBezTo>
                <a:cubicBezTo>
                  <a:pt x="132199" y="160537"/>
                  <a:pt x="160954" y="131920"/>
                  <a:pt x="196162" y="131920"/>
                </a:cubicBezTo>
                <a:cubicBezTo>
                  <a:pt x="212200" y="131920"/>
                  <a:pt x="225392" y="118938"/>
                  <a:pt x="225392" y="102734"/>
                </a:cubicBezTo>
                <a:cubicBezTo>
                  <a:pt x="225392" y="86625"/>
                  <a:pt x="212295" y="73548"/>
                  <a:pt x="196162" y="73548"/>
                </a:cubicBezTo>
                <a:close/>
                <a:moveTo>
                  <a:pt x="198535" y="15"/>
                </a:moveTo>
                <a:cubicBezTo>
                  <a:pt x="305678" y="1341"/>
                  <a:pt x="392132" y="88520"/>
                  <a:pt x="392132" y="195787"/>
                </a:cubicBezTo>
                <a:cubicBezTo>
                  <a:pt x="392132" y="248568"/>
                  <a:pt x="371254" y="296422"/>
                  <a:pt x="337090" y="331672"/>
                </a:cubicBezTo>
                <a:cubicBezTo>
                  <a:pt x="320956" y="348445"/>
                  <a:pt x="308406" y="368013"/>
                  <a:pt x="299888" y="389191"/>
                </a:cubicBezTo>
                <a:lnTo>
                  <a:pt x="286996" y="455813"/>
                </a:lnTo>
                <a:lnTo>
                  <a:pt x="286915" y="447858"/>
                </a:lnTo>
                <a:cubicBezTo>
                  <a:pt x="286915" y="439143"/>
                  <a:pt x="285586" y="437817"/>
                  <a:pt x="276666" y="437817"/>
                </a:cubicBezTo>
                <a:lnTo>
                  <a:pt x="250475" y="437817"/>
                </a:lnTo>
                <a:lnTo>
                  <a:pt x="194771" y="437817"/>
                </a:lnTo>
                <a:lnTo>
                  <a:pt x="182624" y="437817"/>
                </a:lnTo>
                <a:lnTo>
                  <a:pt x="136315" y="437817"/>
                </a:lnTo>
                <a:lnTo>
                  <a:pt x="114963" y="437817"/>
                </a:lnTo>
                <a:cubicBezTo>
                  <a:pt x="107467" y="437817"/>
                  <a:pt x="105474" y="439712"/>
                  <a:pt x="105474" y="447290"/>
                </a:cubicBezTo>
                <a:lnTo>
                  <a:pt x="105474" y="459692"/>
                </a:lnTo>
                <a:lnTo>
                  <a:pt x="105247" y="459692"/>
                </a:lnTo>
                <a:lnTo>
                  <a:pt x="105247" y="454765"/>
                </a:lnTo>
                <a:cubicBezTo>
                  <a:pt x="105247" y="408617"/>
                  <a:pt x="86837" y="364649"/>
                  <a:pt x="54760" y="331483"/>
                </a:cubicBezTo>
                <a:cubicBezTo>
                  <a:pt x="20596" y="296043"/>
                  <a:pt x="-282" y="247810"/>
                  <a:pt x="3" y="194745"/>
                </a:cubicBezTo>
                <a:cubicBezTo>
                  <a:pt x="667" y="86435"/>
                  <a:pt x="90253" y="-1312"/>
                  <a:pt x="198535" y="15"/>
                </a:cubicBezTo>
                <a:close/>
              </a:path>
            </a:pathLst>
          </a:custGeom>
          <a:solidFill>
            <a:sysClr val="window" lastClr="FFFFFF"/>
          </a:solidFill>
          <a:ln w="9525" cap="flat" cmpd="sng" algn="ctr">
            <a:noFill/>
            <a:prstDash val="solid"/>
            <a:miter lim="800000"/>
          </a:ln>
          <a:effectLst/>
          <a:scene3d>
            <a:camera prst="perspectiveContrastingLeftFacing">
              <a:rot lat="20239366" lon="1429831" rev="21391421"/>
            </a:camera>
            <a:lightRig rig="contrasting" dir="t"/>
          </a:scene3d>
        </p:spPr>
        <p:txBody>
          <a:bodyPr rot="0" spcFirstLastPara="0" vert="horz" wrap="square" lIns="25806" tIns="12903" rIns="25806" bIns="12903"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199" name="www.pptcool.com131"/>
          <p:cNvSpPr/>
          <p:nvPr>
            <p:custDataLst>
              <p:tags r:id="rId8"/>
            </p:custDataLst>
          </p:nvPr>
        </p:nvSpPr>
        <p:spPr>
          <a:xfrm rot="708484">
            <a:off x="3717403" y="3684771"/>
            <a:ext cx="459148" cy="436491"/>
          </a:xfrm>
          <a:prstGeom prst="ellipse">
            <a:avLst/>
          </a:prstGeom>
          <a:gradFill>
            <a:gsLst>
              <a:gs pos="0">
                <a:srgbClr val="4874CB"/>
              </a:gs>
              <a:gs pos="82000">
                <a:srgbClr val="30C0B4"/>
              </a:gs>
            </a:gsLst>
            <a:path path="circle">
              <a:fillToRect r="100000" b="100000"/>
            </a:path>
          </a:gradFill>
          <a:ln w="12700" cap="flat" cmpd="sng" algn="ctr">
            <a:noFill/>
            <a:prstDash val="solid"/>
            <a:miter lim="800000"/>
          </a:ln>
          <a:effectLst>
            <a:outerShdw blurRad="317500" dist="63500" dir="2700000" algn="tl" rotWithShape="0">
              <a:srgbClr val="0564AB">
                <a:alpha val="50000"/>
              </a:srgbClr>
            </a:outerShdw>
          </a:effectLst>
          <a:scene3d>
            <a:camera prst="perspectiveFront">
              <a:rot lat="20238000" lon="1428000" rev="21390000"/>
            </a:camera>
            <a:lightRig rig="contrasting" dir="t"/>
          </a:scene3d>
          <a:sp3d/>
        </p:spPr>
        <p:txBody>
          <a:bodyPr lIns="0" tIns="0" rIns="0" bIns="0" rtlCol="0" anchor="ctr"/>
          <a:lstStyle/>
          <a:p>
            <a:pPr algn="ctr"/>
            <a:endParaRPr lang="zh-CN" altLang="en-US" sz="2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07" name="www.pptcool.com132"/>
          <p:cNvSpPr/>
          <p:nvPr>
            <p:custDataLst>
              <p:tags r:id="rId9"/>
            </p:custDataLst>
          </p:nvPr>
        </p:nvSpPr>
        <p:spPr>
          <a:xfrm rot="708484">
            <a:off x="3848826" y="3824997"/>
            <a:ext cx="230128" cy="156040"/>
          </a:xfrm>
          <a:custGeom>
            <a:avLst/>
            <a:gdLst>
              <a:gd name="T0" fmla="*/ 4480 w 9120"/>
              <a:gd name="T1" fmla="*/ 1066 h 6506"/>
              <a:gd name="T2" fmla="*/ 747 w 9120"/>
              <a:gd name="T3" fmla="*/ 2586 h 6506"/>
              <a:gd name="T4" fmla="*/ 0 w 9120"/>
              <a:gd name="T5" fmla="*/ 1840 h 6506"/>
              <a:gd name="T6" fmla="*/ 3733 w 9120"/>
              <a:gd name="T7" fmla="*/ 53 h 6506"/>
              <a:gd name="T8" fmla="*/ 4480 w 9120"/>
              <a:gd name="T9" fmla="*/ 0 h 6506"/>
              <a:gd name="T10" fmla="*/ 5227 w 9120"/>
              <a:gd name="T11" fmla="*/ 53 h 6506"/>
              <a:gd name="T12" fmla="*/ 9120 w 9120"/>
              <a:gd name="T13" fmla="*/ 2000 h 6506"/>
              <a:gd name="T14" fmla="*/ 8373 w 9120"/>
              <a:gd name="T15" fmla="*/ 2773 h 6506"/>
              <a:gd name="T16" fmla="*/ 4480 w 9120"/>
              <a:gd name="T17" fmla="*/ 1066 h 6506"/>
              <a:gd name="T18" fmla="*/ 4480 w 9120"/>
              <a:gd name="T19" fmla="*/ 3466 h 6506"/>
              <a:gd name="T20" fmla="*/ 2453 w 9120"/>
              <a:gd name="T21" fmla="*/ 4293 h 6506"/>
              <a:gd name="T22" fmla="*/ 1707 w 9120"/>
              <a:gd name="T23" fmla="*/ 3520 h 6506"/>
              <a:gd name="T24" fmla="*/ 4480 w 9120"/>
              <a:gd name="T25" fmla="*/ 2400 h 6506"/>
              <a:gd name="T26" fmla="*/ 7440 w 9120"/>
              <a:gd name="T27" fmla="*/ 3706 h 6506"/>
              <a:gd name="T28" fmla="*/ 6693 w 9120"/>
              <a:gd name="T29" fmla="*/ 4480 h 6506"/>
              <a:gd name="T30" fmla="*/ 4480 w 9120"/>
              <a:gd name="T31" fmla="*/ 3466 h 6506"/>
              <a:gd name="T32" fmla="*/ 3387 w 9120"/>
              <a:gd name="T33" fmla="*/ 5200 h 6506"/>
              <a:gd name="T34" fmla="*/ 4480 w 9120"/>
              <a:gd name="T35" fmla="*/ 4773 h 6506"/>
              <a:gd name="T36" fmla="*/ 5760 w 9120"/>
              <a:gd name="T37" fmla="*/ 5413 h 6506"/>
              <a:gd name="T38" fmla="*/ 4693 w 9120"/>
              <a:gd name="T39" fmla="*/ 6506 h 6506"/>
              <a:gd name="T40" fmla="*/ 3387 w 9120"/>
              <a:gd name="T41" fmla="*/ 5200 h 6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20" h="6506">
                <a:moveTo>
                  <a:pt x="4480" y="1066"/>
                </a:moveTo>
                <a:cubicBezTo>
                  <a:pt x="3040" y="1066"/>
                  <a:pt x="1707" y="1653"/>
                  <a:pt x="747" y="2586"/>
                </a:cubicBezTo>
                <a:lnTo>
                  <a:pt x="0" y="1840"/>
                </a:lnTo>
                <a:cubicBezTo>
                  <a:pt x="987" y="880"/>
                  <a:pt x="2293" y="213"/>
                  <a:pt x="3733" y="53"/>
                </a:cubicBezTo>
                <a:cubicBezTo>
                  <a:pt x="3973" y="26"/>
                  <a:pt x="4213" y="0"/>
                  <a:pt x="4480" y="0"/>
                </a:cubicBezTo>
                <a:cubicBezTo>
                  <a:pt x="4747" y="0"/>
                  <a:pt x="4987" y="26"/>
                  <a:pt x="5227" y="53"/>
                </a:cubicBezTo>
                <a:cubicBezTo>
                  <a:pt x="6747" y="240"/>
                  <a:pt x="8107" y="933"/>
                  <a:pt x="9120" y="2000"/>
                </a:cubicBezTo>
                <a:lnTo>
                  <a:pt x="8373" y="2773"/>
                </a:lnTo>
                <a:cubicBezTo>
                  <a:pt x="7387" y="1706"/>
                  <a:pt x="6027" y="1066"/>
                  <a:pt x="4480" y="1066"/>
                </a:cubicBezTo>
                <a:close/>
                <a:moveTo>
                  <a:pt x="4480" y="3466"/>
                </a:moveTo>
                <a:cubicBezTo>
                  <a:pt x="3707" y="3466"/>
                  <a:pt x="2987" y="3786"/>
                  <a:pt x="2453" y="4293"/>
                </a:cubicBezTo>
                <a:lnTo>
                  <a:pt x="1707" y="3520"/>
                </a:lnTo>
                <a:cubicBezTo>
                  <a:pt x="2427" y="2826"/>
                  <a:pt x="3413" y="2400"/>
                  <a:pt x="4480" y="2400"/>
                </a:cubicBezTo>
                <a:cubicBezTo>
                  <a:pt x="5653" y="2400"/>
                  <a:pt x="6720" y="2906"/>
                  <a:pt x="7440" y="3706"/>
                </a:cubicBezTo>
                <a:lnTo>
                  <a:pt x="6693" y="4480"/>
                </a:lnTo>
                <a:cubicBezTo>
                  <a:pt x="6160" y="3840"/>
                  <a:pt x="5360" y="3466"/>
                  <a:pt x="4480" y="3466"/>
                </a:cubicBezTo>
                <a:close/>
                <a:moveTo>
                  <a:pt x="3387" y="5200"/>
                </a:moveTo>
                <a:cubicBezTo>
                  <a:pt x="3680" y="4933"/>
                  <a:pt x="4053" y="4773"/>
                  <a:pt x="4480" y="4773"/>
                </a:cubicBezTo>
                <a:cubicBezTo>
                  <a:pt x="5013" y="4773"/>
                  <a:pt x="5467" y="5040"/>
                  <a:pt x="5760" y="5413"/>
                </a:cubicBezTo>
                <a:lnTo>
                  <a:pt x="4693" y="6506"/>
                </a:lnTo>
                <a:lnTo>
                  <a:pt x="3387" y="5200"/>
                </a:lnTo>
                <a:close/>
              </a:path>
            </a:pathLst>
          </a:custGeom>
          <a:solidFill>
            <a:sysClr val="window" lastClr="FFFFFF"/>
          </a:solidFill>
          <a:ln w="9525" cap="flat" cmpd="sng" algn="ctr">
            <a:noFill/>
            <a:prstDash val="solid"/>
            <a:miter lim="800000"/>
          </a:ln>
          <a:effectLst/>
          <a:scene3d>
            <a:camera prst="perspectiveContrastingLeftFacing">
              <a:rot lat="20239366" lon="1429831" rev="21391421"/>
            </a:camera>
            <a:lightRig rig="contrasting" dir="t"/>
          </a:scene3d>
        </p:spPr>
        <p:txBody>
          <a:bodyPr rot="0" spcFirstLastPara="0" vert="horz" wrap="square" lIns="25806" tIns="12903" rIns="25806" bIns="12903"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1" name="www.pptcool.com134"/>
          <p:cNvSpPr/>
          <p:nvPr>
            <p:custDataLst>
              <p:tags r:id="rId10"/>
            </p:custDataLst>
          </p:nvPr>
        </p:nvSpPr>
        <p:spPr>
          <a:xfrm rot="708484">
            <a:off x="3588902" y="4620577"/>
            <a:ext cx="459148" cy="436491"/>
          </a:xfrm>
          <a:prstGeom prst="ellipse">
            <a:avLst/>
          </a:prstGeom>
          <a:gradFill>
            <a:gsLst>
              <a:gs pos="0">
                <a:srgbClr val="4874CB"/>
              </a:gs>
              <a:gs pos="82000">
                <a:srgbClr val="30C0B4"/>
              </a:gs>
            </a:gsLst>
            <a:path path="circle">
              <a:fillToRect r="100000" b="100000"/>
            </a:path>
          </a:gradFill>
          <a:ln w="12700" cap="flat" cmpd="sng" algn="ctr">
            <a:noFill/>
            <a:prstDash val="solid"/>
            <a:miter lim="800000"/>
          </a:ln>
          <a:effectLst>
            <a:outerShdw blurRad="317500" dist="63500" dir="2700000" algn="tl" rotWithShape="0">
              <a:srgbClr val="0564AB">
                <a:alpha val="50000"/>
              </a:srgbClr>
            </a:outerShdw>
          </a:effectLst>
          <a:scene3d>
            <a:camera prst="perspectiveFront">
              <a:rot lat="20238000" lon="1428000" rev="21390000"/>
            </a:camera>
            <a:lightRig rig="contrasting" dir="t"/>
          </a:scene3d>
          <a:sp3d/>
        </p:spPr>
        <p:txBody>
          <a:bodyPr lIns="0" tIns="0" rIns="0" bIns="0" rtlCol="0" anchor="ctr"/>
          <a:lstStyle/>
          <a:p>
            <a:pPr algn="ctr"/>
            <a:endParaRPr lang="zh-CN" altLang="en-US" sz="2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214" name="www.pptcool.com135"/>
          <p:cNvSpPr/>
          <p:nvPr>
            <p:custDataLst>
              <p:tags r:id="rId11"/>
            </p:custDataLst>
          </p:nvPr>
        </p:nvSpPr>
        <p:spPr>
          <a:xfrm rot="708484">
            <a:off x="3710898" y="4768710"/>
            <a:ext cx="215156" cy="167638"/>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455839 w 606244"/>
              <a:gd name="T35" fmla="*/ 455839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455839 w 606244"/>
              <a:gd name="T81" fmla="*/ 455839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36" h="2248">
                <a:moveTo>
                  <a:pt x="2736" y="1273"/>
                </a:moveTo>
                <a:lnTo>
                  <a:pt x="2736" y="1330"/>
                </a:lnTo>
                <a:lnTo>
                  <a:pt x="2736" y="1734"/>
                </a:lnTo>
                <a:lnTo>
                  <a:pt x="2736" y="2182"/>
                </a:lnTo>
                <a:cubicBezTo>
                  <a:pt x="2736" y="2219"/>
                  <a:pt x="2707" y="2248"/>
                  <a:pt x="2670" y="2248"/>
                </a:cubicBezTo>
                <a:lnTo>
                  <a:pt x="67" y="2248"/>
                </a:lnTo>
                <a:cubicBezTo>
                  <a:pt x="30" y="2248"/>
                  <a:pt x="0" y="2219"/>
                  <a:pt x="0" y="2182"/>
                </a:cubicBezTo>
                <a:lnTo>
                  <a:pt x="0" y="1734"/>
                </a:lnTo>
                <a:lnTo>
                  <a:pt x="0" y="1330"/>
                </a:lnTo>
                <a:lnTo>
                  <a:pt x="0" y="1273"/>
                </a:lnTo>
                <a:lnTo>
                  <a:pt x="1200" y="1273"/>
                </a:lnTo>
                <a:lnTo>
                  <a:pt x="1200" y="1342"/>
                </a:lnTo>
                <a:cubicBezTo>
                  <a:pt x="1200" y="1410"/>
                  <a:pt x="1254" y="1464"/>
                  <a:pt x="1322" y="1464"/>
                </a:cubicBezTo>
                <a:lnTo>
                  <a:pt x="1415" y="1464"/>
                </a:lnTo>
                <a:cubicBezTo>
                  <a:pt x="1482" y="1464"/>
                  <a:pt x="1536" y="1410"/>
                  <a:pt x="1536" y="1342"/>
                </a:cubicBezTo>
                <a:lnTo>
                  <a:pt x="1536" y="1273"/>
                </a:lnTo>
                <a:lnTo>
                  <a:pt x="2736" y="1273"/>
                </a:lnTo>
                <a:close/>
                <a:moveTo>
                  <a:pt x="0" y="1140"/>
                </a:moveTo>
                <a:lnTo>
                  <a:pt x="0" y="1088"/>
                </a:lnTo>
                <a:lnTo>
                  <a:pt x="0" y="775"/>
                </a:lnTo>
                <a:lnTo>
                  <a:pt x="0" y="535"/>
                </a:lnTo>
                <a:cubicBezTo>
                  <a:pt x="0" y="498"/>
                  <a:pt x="30" y="468"/>
                  <a:pt x="67" y="468"/>
                </a:cubicBezTo>
                <a:lnTo>
                  <a:pt x="692" y="468"/>
                </a:lnTo>
                <a:lnTo>
                  <a:pt x="692" y="363"/>
                </a:lnTo>
                <a:cubicBezTo>
                  <a:pt x="692" y="162"/>
                  <a:pt x="855" y="0"/>
                  <a:pt x="1055" y="0"/>
                </a:cubicBezTo>
                <a:lnTo>
                  <a:pt x="1682" y="0"/>
                </a:lnTo>
                <a:cubicBezTo>
                  <a:pt x="1882" y="0"/>
                  <a:pt x="2044" y="162"/>
                  <a:pt x="2044" y="363"/>
                </a:cubicBezTo>
                <a:lnTo>
                  <a:pt x="2044" y="468"/>
                </a:lnTo>
                <a:lnTo>
                  <a:pt x="2670" y="468"/>
                </a:lnTo>
                <a:cubicBezTo>
                  <a:pt x="2707" y="468"/>
                  <a:pt x="2736" y="498"/>
                  <a:pt x="2736" y="535"/>
                </a:cubicBezTo>
                <a:lnTo>
                  <a:pt x="2736" y="775"/>
                </a:lnTo>
                <a:lnTo>
                  <a:pt x="2736" y="1088"/>
                </a:lnTo>
                <a:lnTo>
                  <a:pt x="2736" y="1140"/>
                </a:lnTo>
                <a:lnTo>
                  <a:pt x="1536" y="1140"/>
                </a:lnTo>
                <a:lnTo>
                  <a:pt x="1536" y="1053"/>
                </a:lnTo>
                <a:cubicBezTo>
                  <a:pt x="1536" y="986"/>
                  <a:pt x="1482" y="932"/>
                  <a:pt x="1415" y="932"/>
                </a:cubicBezTo>
                <a:lnTo>
                  <a:pt x="1322" y="932"/>
                </a:lnTo>
                <a:cubicBezTo>
                  <a:pt x="1254" y="932"/>
                  <a:pt x="1200" y="986"/>
                  <a:pt x="1200" y="1053"/>
                </a:cubicBezTo>
                <a:lnTo>
                  <a:pt x="1200" y="1140"/>
                </a:lnTo>
                <a:lnTo>
                  <a:pt x="0" y="1140"/>
                </a:lnTo>
                <a:close/>
                <a:moveTo>
                  <a:pt x="825" y="468"/>
                </a:moveTo>
                <a:lnTo>
                  <a:pt x="1911" y="468"/>
                </a:lnTo>
                <a:lnTo>
                  <a:pt x="1911" y="363"/>
                </a:lnTo>
                <a:cubicBezTo>
                  <a:pt x="1911" y="236"/>
                  <a:pt x="1808" y="133"/>
                  <a:pt x="1682" y="133"/>
                </a:cubicBezTo>
                <a:lnTo>
                  <a:pt x="1055" y="133"/>
                </a:lnTo>
                <a:cubicBezTo>
                  <a:pt x="928" y="133"/>
                  <a:pt x="825" y="236"/>
                  <a:pt x="825" y="363"/>
                </a:cubicBezTo>
                <a:lnTo>
                  <a:pt x="825" y="468"/>
                </a:lnTo>
                <a:close/>
              </a:path>
            </a:pathLst>
          </a:custGeom>
          <a:solidFill>
            <a:sysClr val="window" lastClr="FFFFFF"/>
          </a:solidFill>
          <a:ln w="9525" cap="flat" cmpd="sng" algn="ctr">
            <a:noFill/>
            <a:prstDash val="solid"/>
            <a:miter lim="800000"/>
          </a:ln>
          <a:effectLst/>
          <a:scene3d>
            <a:camera prst="perspectiveContrastingLeftFacing">
              <a:rot lat="20239366" lon="1429831" rev="21391421"/>
            </a:camera>
            <a:lightRig rig="contrasting" dir="t"/>
          </a:scene3d>
        </p:spPr>
        <p:txBody>
          <a:bodyPr rot="0" spcFirstLastPara="0" vert="horz" wrap="square" lIns="25806" tIns="12903" rIns="25806" bIns="12903"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000000"/>
                </a:solidFill>
                <a:latin typeface="微软雅黑" panose="020B0503020204020204" pitchFamily="34" charset="-122"/>
                <a:ea typeface="微软雅黑" panose="020B0503020204020204" pitchFamily="34" charset="-122"/>
                <a:cs typeface="+mn-ea"/>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dirty="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2" name="www.pptcool.com136"/>
          <p:cNvSpPr/>
          <p:nvPr/>
        </p:nvSpPr>
        <p:spPr>
          <a:xfrm rot="3018135">
            <a:off x="1390506" y="3454699"/>
            <a:ext cx="1326343" cy="1634743"/>
          </a:xfrm>
          <a:prstGeom prst="arc">
            <a:avLst>
              <a:gd name="adj1" fmla="val 16200000"/>
              <a:gd name="adj2" fmla="val 20894886"/>
            </a:avLst>
          </a:prstGeom>
          <a:noFill/>
          <a:ln w="19050" cap="flat" cmpd="sng" algn="ctr">
            <a:gradFill flip="none" rotWithShape="1">
              <a:gsLst>
                <a:gs pos="0">
                  <a:srgbClr val="0564AB">
                    <a:alpha val="0"/>
                  </a:srgbClr>
                </a:gs>
                <a:gs pos="95000">
                  <a:srgbClr val="30C0B4"/>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3" name="www.pptcool.com137"/>
          <p:cNvSpPr/>
          <p:nvPr/>
        </p:nvSpPr>
        <p:spPr>
          <a:xfrm rot="3018135">
            <a:off x="1390506" y="3454699"/>
            <a:ext cx="1326343" cy="1634743"/>
          </a:xfrm>
          <a:prstGeom prst="arc">
            <a:avLst>
              <a:gd name="adj1" fmla="val 554134"/>
              <a:gd name="adj2" fmla="val 5833016"/>
            </a:avLst>
          </a:prstGeom>
          <a:noFill/>
          <a:ln w="19050" cap="flat" cmpd="sng" algn="ctr">
            <a:gradFill flip="none" rotWithShape="1">
              <a:gsLst>
                <a:gs pos="0">
                  <a:srgbClr val="0564AB">
                    <a:alpha val="0"/>
                  </a:srgbClr>
                </a:gs>
                <a:gs pos="95000">
                  <a:srgbClr val="30C0B4"/>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4" name="www.pptcool.com138"/>
          <p:cNvSpPr/>
          <p:nvPr/>
        </p:nvSpPr>
        <p:spPr>
          <a:xfrm rot="3018135">
            <a:off x="1390506" y="3454699"/>
            <a:ext cx="1326343" cy="1634743"/>
          </a:xfrm>
          <a:prstGeom prst="arc">
            <a:avLst>
              <a:gd name="adj1" fmla="val 6975800"/>
              <a:gd name="adj2" fmla="val 13487451"/>
            </a:avLst>
          </a:prstGeom>
          <a:noFill/>
          <a:ln w="19050" cap="flat" cmpd="sng" algn="ctr">
            <a:gradFill flip="none" rotWithShape="1">
              <a:gsLst>
                <a:gs pos="1000">
                  <a:srgbClr val="0564AB">
                    <a:alpha val="0"/>
                  </a:srgbClr>
                </a:gs>
                <a:gs pos="95000">
                  <a:srgbClr val="30C0B4"/>
                </a:gs>
              </a:gsLst>
              <a:lin ang="162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5" name="www.pptcool.com142"/>
          <p:cNvSpPr/>
          <p:nvPr/>
        </p:nvSpPr>
        <p:spPr>
          <a:xfrm rot="708484">
            <a:off x="1553494" y="3786553"/>
            <a:ext cx="943249" cy="896705"/>
          </a:xfrm>
          <a:prstGeom prst="ellipse">
            <a:avLst/>
          </a:prstGeom>
          <a:gradFill>
            <a:gsLst>
              <a:gs pos="0">
                <a:srgbClr val="4874CB"/>
              </a:gs>
              <a:gs pos="79000">
                <a:srgbClr val="30C0B4"/>
              </a:gs>
            </a:gsLst>
            <a:lin ang="2700000" scaled="1"/>
          </a:gradFill>
          <a:ln w="15875" cap="flat" cmpd="sng" algn="ctr">
            <a:noFill/>
            <a:prstDash val="solid"/>
            <a:miter lim="800000"/>
          </a:ln>
          <a:effectLst>
            <a:outerShdw blurRad="330200" dist="774700" dir="3600000" sx="84000" sy="84000" algn="tl" rotWithShape="0">
              <a:srgbClr val="1D78FA">
                <a:lumMod val="75000"/>
                <a:alpha val="9000"/>
              </a:srgbClr>
            </a:outerShdw>
          </a:effectLst>
          <a:scene3d>
            <a:camera prst="perspectiveContrastingLeftFacing">
              <a:rot lat="20239366" lon="1429831" rev="21391421"/>
            </a:camera>
            <a:lightRig rig="contrasting" dir="t"/>
          </a:scene3d>
          <a:sp3d prstMaterial="metal"/>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srgbClr val="1D78FA"/>
              </a:solidFill>
              <a:effectLst/>
              <a:uLnTx/>
              <a:uFillTx/>
              <a:cs typeface="微软雅黑" panose="020B0503020204020204" pitchFamily="34" charset="-122"/>
              <a:sym typeface="微软雅黑" panose="020B0503020204020204" pitchFamily="34" charset="-122"/>
            </a:endParaRPr>
          </a:p>
        </p:txBody>
      </p:sp>
      <p:sp>
        <p:nvSpPr>
          <p:cNvPr id="206" name="www.pptcool.com143"/>
          <p:cNvSpPr txBox="1"/>
          <p:nvPr/>
        </p:nvSpPr>
        <p:spPr>
          <a:xfrm rot="540000">
            <a:off x="1111537" y="3920980"/>
            <a:ext cx="1796665" cy="645248"/>
          </a:xfrm>
          <a:prstGeom prst="rect">
            <a:avLst/>
          </a:prstGeom>
          <a:noFill/>
          <a:scene3d>
            <a:camera prst="perspectiveFront">
              <a:rot lat="20238000" lon="1428000" rev="21390000"/>
            </a:camera>
            <a:lightRig rig="threePt" dir="t"/>
          </a:scene3d>
        </p:spPr>
        <p:txBody>
          <a:bodyPr wrap="square" rtlCol="0">
            <a:spAutoFit/>
          </a:bodyPr>
          <a:lstStyle/>
          <a:p>
            <a:pPr algn="ctr"/>
            <a:r>
              <a:rPr lang="zh-CN" altLang="en-US" b="1" dirty="0">
                <a:solidFill>
                  <a:srgbClr val="FFFFFF"/>
                </a:solidFill>
                <a:effectLst>
                  <a:outerShdw blurRad="38100" dist="38100" dir="2700000" algn="tl">
                    <a:srgbClr val="000000">
                      <a:alpha val="43137"/>
                    </a:srgbClr>
                  </a:outerShdw>
                </a:effectLst>
                <a:cs typeface="微软雅黑" panose="020B0503020204020204" pitchFamily="34" charset="-122"/>
                <a:sym typeface="微软雅黑" panose="020B0503020204020204" pitchFamily="34" charset="-122"/>
              </a:rPr>
              <a:t>全生命周期</a:t>
            </a:r>
            <a:endParaRPr lang="zh-CN" altLang="en-US" b="1" dirty="0">
              <a:solidFill>
                <a:srgbClr val="FFFFFF"/>
              </a:solidFill>
              <a:effectLst>
                <a:outerShdw blurRad="38100" dist="38100" dir="2700000" algn="tl">
                  <a:srgbClr val="000000">
                    <a:alpha val="43137"/>
                  </a:srgbClr>
                </a:outerShdw>
              </a:effectLst>
              <a:cs typeface="微软雅黑" panose="020B0503020204020204" pitchFamily="34" charset="-122"/>
              <a:sym typeface="微软雅黑" panose="020B0503020204020204" pitchFamily="34" charset="-122"/>
            </a:endParaRPr>
          </a:p>
          <a:p>
            <a:pPr algn="ctr"/>
            <a:r>
              <a:rPr lang="zh-CN" altLang="en-US" b="1" dirty="0">
                <a:solidFill>
                  <a:srgbClr val="FFFFFF"/>
                </a:solidFill>
                <a:effectLst>
                  <a:outerShdw blurRad="38100" dist="38100" dir="2700000" algn="tl">
                    <a:srgbClr val="000000">
                      <a:alpha val="43137"/>
                    </a:srgbClr>
                  </a:outerShdw>
                </a:effectLst>
                <a:cs typeface="微软雅黑" panose="020B0503020204020204" pitchFamily="34" charset="-122"/>
                <a:sym typeface="微软雅黑" panose="020B0503020204020204" pitchFamily="34" charset="-122"/>
              </a:rPr>
              <a:t>健康管理</a:t>
            </a:r>
            <a:endParaRPr lang="zh-CN" altLang="en-US" b="1" dirty="0">
              <a:solidFill>
                <a:srgbClr val="FFFFFF"/>
              </a:solidFill>
              <a:effectLst>
                <a:outerShdw blurRad="38100" dist="38100" dir="2700000" algn="tl">
                  <a:srgbClr val="000000">
                    <a:alpha val="43137"/>
                  </a:srgbClr>
                </a:outerShdw>
              </a:effectLst>
              <a:cs typeface="微软雅黑" panose="020B0503020204020204" pitchFamily="34" charset="-122"/>
              <a:sym typeface="微软雅黑" panose="020B0503020204020204" pitchFamily="34" charset="-122"/>
            </a:endParaRPr>
          </a:p>
        </p:txBody>
      </p:sp>
      <p:sp>
        <p:nvSpPr>
          <p:cNvPr id="225" name="文本框 224"/>
          <p:cNvSpPr txBox="1"/>
          <p:nvPr/>
        </p:nvSpPr>
        <p:spPr>
          <a:xfrm rot="177720">
            <a:off x="1221385" y="5052788"/>
            <a:ext cx="1541338" cy="574990"/>
          </a:xfrm>
          <a:prstGeom prst="rect">
            <a:avLst/>
          </a:prstGeom>
          <a:noFill/>
        </p:spPr>
        <p:txBody>
          <a:bodyPr wrap="square" anchor="t">
            <a:prstTxWarp prst="textArchDown">
              <a:avLst>
                <a:gd name="adj" fmla="val 21208984"/>
              </a:avLst>
            </a:prstTxWarp>
            <a:spAutoFit/>
          </a:bodyPr>
          <a:lstStyle/>
          <a:p>
            <a:pPr marL="0" indent="0" algn="ctr">
              <a:lnSpc>
                <a:spcPct val="150000"/>
              </a:lnSpc>
            </a:pPr>
            <a:r>
              <a:rPr lang="zh-CN" altLang="en-US"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医疗</a:t>
            </a:r>
            <a:r>
              <a:rPr lang="en-US" altLang="zh-CN"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科技</a:t>
            </a:r>
            <a:endParaRPr lang="zh-CN" altLang="en-US"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1207558" y="5416214"/>
            <a:ext cx="1718110" cy="502007"/>
          </a:xfrm>
          <a:prstGeom prst="rect">
            <a:avLst/>
          </a:prstGeom>
          <a:noFill/>
        </p:spPr>
        <p:txBody>
          <a:bodyPr wrap="square" anchor="t">
            <a:prstTxWarp prst="textArchDown">
              <a:avLst/>
            </a:prstTxWarp>
            <a:spAutoFit/>
          </a:bodyPr>
          <a:lstStyle/>
          <a:p>
            <a:pPr lvl="0" algn="l">
              <a:lnSpc>
                <a:spcPct val="150000"/>
              </a:lnSpc>
              <a:buClrTx/>
              <a:buSzTx/>
              <a:buFontTx/>
            </a:pPr>
            <a:r>
              <a:rPr lang="zh-CN" altLang="en-US"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rPr>
              <a:t>主动介入健康管理</a:t>
            </a:r>
            <a:endParaRPr lang="zh-CN" altLang="en-US" sz="1600" b="1" dirty="0">
              <a:solidFill>
                <a:srgbClr val="30C0B4"/>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矩形: 圆角 20"/>
          <p:cNvSpPr/>
          <p:nvPr>
            <p:custDataLst>
              <p:tags r:id="rId12"/>
            </p:custDataLst>
          </p:nvPr>
        </p:nvSpPr>
        <p:spPr>
          <a:xfrm>
            <a:off x="3780180" y="5575616"/>
            <a:ext cx="2068170" cy="770030"/>
          </a:xfrm>
          <a:prstGeom prst="roundRect">
            <a:avLst>
              <a:gd name="adj" fmla="val 2677"/>
            </a:avLst>
          </a:prstGeom>
          <a:gradFill>
            <a:gsLst>
              <a:gs pos="28000">
                <a:srgbClr val="2B49AD">
                  <a:lumMod val="10000"/>
                  <a:lumOff val="90000"/>
                </a:srgbClr>
              </a:gs>
              <a:gs pos="100000">
                <a:srgbClr val="0070C0">
                  <a:lumMod val="10000"/>
                  <a:lumOff val="90000"/>
                </a:srgbClr>
              </a:gs>
            </a:gsLst>
            <a:path path="circle">
              <a:fillToRect r="100000" b="100000"/>
            </a:path>
          </a:gra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kern="0">
              <a:solidFill>
                <a:prstClr val="white"/>
              </a:solidFill>
              <a:latin typeface="HarmonyOS Sans SC" pitchFamily="2" charset="-122"/>
              <a:ea typeface="HarmonyOS Sans SC" pitchFamily="2" charset="-122"/>
            </a:endParaRPr>
          </a:p>
        </p:txBody>
      </p:sp>
      <p:sp>
        <p:nvSpPr>
          <p:cNvPr id="22" name="矩形: 圆角 21"/>
          <p:cNvSpPr/>
          <p:nvPr>
            <p:custDataLst>
              <p:tags r:id="rId13"/>
            </p:custDataLst>
          </p:nvPr>
        </p:nvSpPr>
        <p:spPr>
          <a:xfrm>
            <a:off x="3760791" y="5494713"/>
            <a:ext cx="1697034" cy="317298"/>
          </a:xfrm>
          <a:prstGeom prst="roundRect">
            <a:avLst>
              <a:gd name="adj" fmla="val 20702"/>
            </a:avLst>
          </a:prstGeom>
          <a:gradFill>
            <a:gsLst>
              <a:gs pos="28000">
                <a:srgbClr val="30C0B4"/>
              </a:gs>
              <a:gs pos="100000">
                <a:srgbClr val="4874CB"/>
              </a:gs>
            </a:gsLst>
            <a:path path="circle">
              <a:fillToRect r="100000" b="10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实时数据监测</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4"/>
            </p:custDataLst>
          </p:nvPr>
        </p:nvSpPr>
        <p:spPr>
          <a:xfrm>
            <a:off x="3811509" y="5856710"/>
            <a:ext cx="1903491" cy="412998"/>
          </a:xfrm>
          <a:prstGeom prst="rect">
            <a:avLst/>
          </a:prstGeom>
          <a:noFill/>
        </p:spPr>
        <p:txBody>
          <a:bodyPr wrap="square">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实时监测心率、血压、血氧、皮肤温度、睡眠、步数等数据</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圆角 26"/>
          <p:cNvSpPr/>
          <p:nvPr>
            <p:custDataLst>
              <p:tags r:id="rId15"/>
            </p:custDataLst>
          </p:nvPr>
        </p:nvSpPr>
        <p:spPr>
          <a:xfrm>
            <a:off x="6408928" y="5575616"/>
            <a:ext cx="2068170" cy="770030"/>
          </a:xfrm>
          <a:prstGeom prst="roundRect">
            <a:avLst>
              <a:gd name="adj" fmla="val 2677"/>
            </a:avLst>
          </a:prstGeom>
          <a:gradFill>
            <a:gsLst>
              <a:gs pos="28000">
                <a:srgbClr val="2B49AD">
                  <a:lumMod val="10000"/>
                  <a:lumOff val="90000"/>
                </a:srgbClr>
              </a:gs>
              <a:gs pos="100000">
                <a:srgbClr val="0070C0">
                  <a:lumMod val="10000"/>
                  <a:lumOff val="90000"/>
                </a:srgbClr>
              </a:gs>
            </a:gsLst>
            <a:path path="circle">
              <a:fillToRect r="100000" b="100000"/>
            </a:path>
          </a:gra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kern="0">
              <a:solidFill>
                <a:prstClr val="white"/>
              </a:solidFill>
              <a:latin typeface="HarmonyOS Sans SC" pitchFamily="2" charset="-122"/>
              <a:ea typeface="HarmonyOS Sans SC" pitchFamily="2" charset="-122"/>
            </a:endParaRPr>
          </a:p>
        </p:txBody>
      </p:sp>
      <p:sp>
        <p:nvSpPr>
          <p:cNvPr id="28" name="矩形: 圆角 27"/>
          <p:cNvSpPr/>
          <p:nvPr>
            <p:custDataLst>
              <p:tags r:id="rId16"/>
            </p:custDataLst>
          </p:nvPr>
        </p:nvSpPr>
        <p:spPr>
          <a:xfrm>
            <a:off x="6389539" y="5494713"/>
            <a:ext cx="1697034" cy="317298"/>
          </a:xfrm>
          <a:prstGeom prst="roundRect">
            <a:avLst>
              <a:gd name="adj" fmla="val 20702"/>
            </a:avLst>
          </a:prstGeom>
          <a:gradFill>
            <a:gsLst>
              <a:gs pos="28000">
                <a:srgbClr val="30C0B4"/>
              </a:gs>
              <a:gs pos="100000">
                <a:srgbClr val="4874CB"/>
              </a:gs>
            </a:gsLst>
            <a:path path="circle">
              <a:fillToRect r="100000" b="10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生活方式模块管理</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custDataLst>
              <p:tags r:id="rId17"/>
            </p:custDataLst>
          </p:nvPr>
        </p:nvSpPr>
        <p:spPr>
          <a:xfrm>
            <a:off x="6440257" y="5856710"/>
            <a:ext cx="2016919" cy="412998"/>
          </a:xfrm>
          <a:prstGeom prst="rect">
            <a:avLst/>
          </a:prstGeom>
          <a:noFill/>
        </p:spPr>
        <p:txBody>
          <a:bodyPr wrap="square">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定制专属饮食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运动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睡眠等健康改善方案</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圆角 31"/>
          <p:cNvSpPr/>
          <p:nvPr>
            <p:custDataLst>
              <p:tags r:id="rId18"/>
            </p:custDataLst>
          </p:nvPr>
        </p:nvSpPr>
        <p:spPr>
          <a:xfrm>
            <a:off x="9037677" y="5575616"/>
            <a:ext cx="2068170" cy="770030"/>
          </a:xfrm>
          <a:prstGeom prst="roundRect">
            <a:avLst>
              <a:gd name="adj" fmla="val 2677"/>
            </a:avLst>
          </a:prstGeom>
          <a:gradFill>
            <a:gsLst>
              <a:gs pos="28000">
                <a:srgbClr val="2B49AD">
                  <a:lumMod val="10000"/>
                  <a:lumOff val="90000"/>
                </a:srgbClr>
              </a:gs>
              <a:gs pos="100000">
                <a:srgbClr val="0070C0">
                  <a:lumMod val="10000"/>
                  <a:lumOff val="90000"/>
                </a:srgbClr>
              </a:gs>
            </a:gsLst>
            <a:path path="circle">
              <a:fillToRect r="100000" b="100000"/>
            </a:path>
          </a:gra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kern="0">
              <a:solidFill>
                <a:prstClr val="white"/>
              </a:solidFill>
              <a:latin typeface="HarmonyOS Sans SC" pitchFamily="2" charset="-122"/>
              <a:ea typeface="HarmonyOS Sans SC" pitchFamily="2" charset="-122"/>
            </a:endParaRPr>
          </a:p>
        </p:txBody>
      </p:sp>
      <p:sp>
        <p:nvSpPr>
          <p:cNvPr id="33" name="矩形: 圆角 32"/>
          <p:cNvSpPr/>
          <p:nvPr>
            <p:custDataLst>
              <p:tags r:id="rId19"/>
            </p:custDataLst>
          </p:nvPr>
        </p:nvSpPr>
        <p:spPr>
          <a:xfrm>
            <a:off x="9018288" y="5494713"/>
            <a:ext cx="1697034" cy="317298"/>
          </a:xfrm>
          <a:prstGeom prst="roundRect">
            <a:avLst>
              <a:gd name="adj" fmla="val 20702"/>
            </a:avLst>
          </a:prstGeom>
          <a:gradFill>
            <a:gsLst>
              <a:gs pos="28000">
                <a:srgbClr val="30C0B4"/>
              </a:gs>
              <a:gs pos="100000">
                <a:srgbClr val="4874CB"/>
              </a:gs>
            </a:gsLst>
            <a:path path="circle">
              <a:fillToRect r="100000" b="10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所有模块专项管理</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20"/>
            </p:custDataLst>
          </p:nvPr>
        </p:nvSpPr>
        <p:spPr>
          <a:xfrm>
            <a:off x="9069006" y="5856710"/>
            <a:ext cx="2016919" cy="423545"/>
          </a:xfrm>
          <a:prstGeom prst="rect">
            <a:avLst/>
          </a:prstGeom>
          <a:noFill/>
        </p:spPr>
        <p:txBody>
          <a:bodyPr wrap="square">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集合所有模块功能，提供减重管理等专病管理</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设计师康帅原创作品9"/>
          <p:cNvSpPr/>
          <p:nvPr>
            <p:custDataLst>
              <p:tags r:id="rId21"/>
            </p:custDataLst>
          </p:nvPr>
        </p:nvSpPr>
        <p:spPr>
          <a:xfrm rot="5400000">
            <a:off x="5605914" y="5455118"/>
            <a:ext cx="757715" cy="920543"/>
          </a:xfrm>
          <a:custGeom>
            <a:avLst/>
            <a:gdLst>
              <a:gd name="connsiteX0" fmla="*/ 1303308 w 2606615"/>
              <a:gd name="connsiteY0" fmla="*/ 0 h 3052809"/>
              <a:gd name="connsiteX1" fmla="*/ 1326827 w 2606615"/>
              <a:gd name="connsiteY1" fmla="*/ 36096 h 3052809"/>
              <a:gd name="connsiteX2" fmla="*/ 2527427 w 2606615"/>
              <a:gd name="connsiteY2" fmla="*/ 882021 h 3052809"/>
              <a:gd name="connsiteX3" fmla="*/ 2606615 w 2606615"/>
              <a:gd name="connsiteY3" fmla="*/ 912402 h 3052809"/>
              <a:gd name="connsiteX4" fmla="*/ 1906068 w 2606615"/>
              <a:gd name="connsiteY4" fmla="*/ 912402 h 3052809"/>
              <a:gd name="connsiteX5" fmla="*/ 2391026 w 2606615"/>
              <a:gd name="connsiteY5" fmla="*/ 3052809 h 3052809"/>
              <a:gd name="connsiteX6" fmla="*/ 186197 w 2606615"/>
              <a:gd name="connsiteY6" fmla="*/ 3052809 h 3052809"/>
              <a:gd name="connsiteX7" fmla="*/ 700547 w 2606615"/>
              <a:gd name="connsiteY7" fmla="*/ 912402 h 3052809"/>
              <a:gd name="connsiteX8" fmla="*/ 0 w 2606615"/>
              <a:gd name="connsiteY8" fmla="*/ 912402 h 3052809"/>
              <a:gd name="connsiteX9" fmla="*/ 79189 w 2606615"/>
              <a:gd name="connsiteY9" fmla="*/ 882021 h 3052809"/>
              <a:gd name="connsiteX10" fmla="*/ 1279789 w 2606615"/>
              <a:gd name="connsiteY10" fmla="*/ 36096 h 305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615" h="3052809">
                <a:moveTo>
                  <a:pt x="1303308" y="0"/>
                </a:moveTo>
                <a:lnTo>
                  <a:pt x="1326827" y="36096"/>
                </a:lnTo>
                <a:cubicBezTo>
                  <a:pt x="1565582" y="358437"/>
                  <a:pt x="1989027" y="658145"/>
                  <a:pt x="2527427" y="882021"/>
                </a:cubicBezTo>
                <a:lnTo>
                  <a:pt x="2606615" y="912402"/>
                </a:lnTo>
                <a:lnTo>
                  <a:pt x="1906068" y="912402"/>
                </a:lnTo>
                <a:cubicBezTo>
                  <a:pt x="1857084" y="1751311"/>
                  <a:pt x="2160794" y="2428942"/>
                  <a:pt x="2391026" y="3052809"/>
                </a:cubicBezTo>
                <a:lnTo>
                  <a:pt x="186197" y="3052809"/>
                </a:lnTo>
                <a:cubicBezTo>
                  <a:pt x="455618" y="2393099"/>
                  <a:pt x="695648" y="1679632"/>
                  <a:pt x="700547" y="912402"/>
                </a:cubicBezTo>
                <a:lnTo>
                  <a:pt x="0" y="912402"/>
                </a:lnTo>
                <a:lnTo>
                  <a:pt x="79189" y="882021"/>
                </a:lnTo>
                <a:cubicBezTo>
                  <a:pt x="617590" y="658146"/>
                  <a:pt x="1041033" y="358437"/>
                  <a:pt x="1279789" y="36096"/>
                </a:cubicBezTo>
                <a:close/>
              </a:path>
            </a:pathLst>
          </a:custGeom>
          <a:gradFill flip="none" rotWithShape="1">
            <a:gsLst>
              <a:gs pos="0">
                <a:schemeClr val="bg1">
                  <a:alpha val="0"/>
                </a:schemeClr>
              </a:gs>
              <a:gs pos="100000">
                <a:srgbClr val="30C0B4"/>
              </a:gs>
            </a:gsLst>
            <a:lin ang="16200000" scaled="1"/>
            <a:tileRect/>
          </a:gradFill>
          <a:ln w="12700" cap="flat" cmpd="sng" algn="ctr">
            <a:noFill/>
            <a:prstDash val="solid"/>
            <a:miter lim="800000"/>
          </a:ln>
          <a:effectLst/>
        </p:spPr>
        <p:txBody>
          <a:bodyPr wrap="square" rtlCol="0" anchor="ctr">
            <a:noAutofit/>
          </a:bodyPr>
          <a:lstStyle/>
          <a:p>
            <a:pPr algn="ctr" defTabSz="457200"/>
            <a:endParaRPr kumimoji="1" lang="zh-CN" altLang="en-US" b="1" kern="0" dirty="0">
              <a:solidFill>
                <a:srgbClr val="FFFFFF"/>
              </a:solidFill>
              <a:latin typeface="HarmonyOS Sans SC" pitchFamily="2" charset="-122"/>
              <a:ea typeface="HarmonyOS Sans SC" pitchFamily="2" charset="-122"/>
              <a:cs typeface="+mn-ea"/>
              <a:sym typeface="+mn-lt"/>
            </a:endParaRPr>
          </a:p>
        </p:txBody>
      </p:sp>
      <p:sp>
        <p:nvSpPr>
          <p:cNvPr id="37" name="设计师康帅原创作品9"/>
          <p:cNvSpPr/>
          <p:nvPr>
            <p:custDataLst>
              <p:tags r:id="rId22"/>
            </p:custDataLst>
          </p:nvPr>
        </p:nvSpPr>
        <p:spPr>
          <a:xfrm rot="5400000">
            <a:off x="8215764" y="5455118"/>
            <a:ext cx="757715" cy="920543"/>
          </a:xfrm>
          <a:custGeom>
            <a:avLst/>
            <a:gdLst>
              <a:gd name="connsiteX0" fmla="*/ 1303308 w 2606615"/>
              <a:gd name="connsiteY0" fmla="*/ 0 h 3052809"/>
              <a:gd name="connsiteX1" fmla="*/ 1326827 w 2606615"/>
              <a:gd name="connsiteY1" fmla="*/ 36096 h 3052809"/>
              <a:gd name="connsiteX2" fmla="*/ 2527427 w 2606615"/>
              <a:gd name="connsiteY2" fmla="*/ 882021 h 3052809"/>
              <a:gd name="connsiteX3" fmla="*/ 2606615 w 2606615"/>
              <a:gd name="connsiteY3" fmla="*/ 912402 h 3052809"/>
              <a:gd name="connsiteX4" fmla="*/ 1906068 w 2606615"/>
              <a:gd name="connsiteY4" fmla="*/ 912402 h 3052809"/>
              <a:gd name="connsiteX5" fmla="*/ 2391026 w 2606615"/>
              <a:gd name="connsiteY5" fmla="*/ 3052809 h 3052809"/>
              <a:gd name="connsiteX6" fmla="*/ 186197 w 2606615"/>
              <a:gd name="connsiteY6" fmla="*/ 3052809 h 3052809"/>
              <a:gd name="connsiteX7" fmla="*/ 700547 w 2606615"/>
              <a:gd name="connsiteY7" fmla="*/ 912402 h 3052809"/>
              <a:gd name="connsiteX8" fmla="*/ 0 w 2606615"/>
              <a:gd name="connsiteY8" fmla="*/ 912402 h 3052809"/>
              <a:gd name="connsiteX9" fmla="*/ 79189 w 2606615"/>
              <a:gd name="connsiteY9" fmla="*/ 882021 h 3052809"/>
              <a:gd name="connsiteX10" fmla="*/ 1279789 w 2606615"/>
              <a:gd name="connsiteY10" fmla="*/ 36096 h 305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615" h="3052809">
                <a:moveTo>
                  <a:pt x="1303308" y="0"/>
                </a:moveTo>
                <a:lnTo>
                  <a:pt x="1326827" y="36096"/>
                </a:lnTo>
                <a:cubicBezTo>
                  <a:pt x="1565582" y="358437"/>
                  <a:pt x="1989027" y="658145"/>
                  <a:pt x="2527427" y="882021"/>
                </a:cubicBezTo>
                <a:lnTo>
                  <a:pt x="2606615" y="912402"/>
                </a:lnTo>
                <a:lnTo>
                  <a:pt x="1906068" y="912402"/>
                </a:lnTo>
                <a:cubicBezTo>
                  <a:pt x="1857084" y="1751311"/>
                  <a:pt x="2160794" y="2428942"/>
                  <a:pt x="2391026" y="3052809"/>
                </a:cubicBezTo>
                <a:lnTo>
                  <a:pt x="186197" y="3052809"/>
                </a:lnTo>
                <a:cubicBezTo>
                  <a:pt x="455618" y="2393099"/>
                  <a:pt x="695648" y="1679632"/>
                  <a:pt x="700547" y="912402"/>
                </a:cubicBezTo>
                <a:lnTo>
                  <a:pt x="0" y="912402"/>
                </a:lnTo>
                <a:lnTo>
                  <a:pt x="79189" y="882021"/>
                </a:lnTo>
                <a:cubicBezTo>
                  <a:pt x="617590" y="658146"/>
                  <a:pt x="1041033" y="358437"/>
                  <a:pt x="1279789" y="36096"/>
                </a:cubicBezTo>
                <a:close/>
              </a:path>
            </a:pathLst>
          </a:custGeom>
          <a:gradFill flip="none" rotWithShape="1">
            <a:gsLst>
              <a:gs pos="0">
                <a:schemeClr val="bg1">
                  <a:alpha val="0"/>
                </a:schemeClr>
              </a:gs>
              <a:gs pos="100000">
                <a:srgbClr val="30C0B4"/>
              </a:gs>
            </a:gsLst>
            <a:lin ang="16200000" scaled="1"/>
            <a:tileRect/>
          </a:gradFill>
          <a:ln w="12700" cap="flat" cmpd="sng" algn="ctr">
            <a:noFill/>
            <a:prstDash val="solid"/>
            <a:miter lim="800000"/>
          </a:ln>
          <a:effectLst/>
        </p:spPr>
        <p:txBody>
          <a:bodyPr wrap="square" rtlCol="0" anchor="ctr">
            <a:noAutofit/>
          </a:bodyPr>
          <a:lstStyle/>
          <a:p>
            <a:pPr algn="ctr" defTabSz="457200"/>
            <a:endParaRPr kumimoji="1" lang="zh-CN" altLang="en-US" b="1" kern="0" dirty="0">
              <a:solidFill>
                <a:srgbClr val="FFFFFF"/>
              </a:solidFill>
              <a:latin typeface="HarmonyOS Sans SC" pitchFamily="2" charset="-122"/>
              <a:ea typeface="HarmonyOS Sans SC" pitchFamily="2" charset="-122"/>
              <a:cs typeface="+mn-ea"/>
              <a:sym typeface="+mn-lt"/>
            </a:endParaRPr>
          </a:p>
        </p:txBody>
      </p:sp>
      <p:grpSp>
        <p:nvGrpSpPr>
          <p:cNvPr id="2" name="组合 1"/>
          <p:cNvGrpSpPr/>
          <p:nvPr/>
        </p:nvGrpSpPr>
        <p:grpSpPr>
          <a:xfrm>
            <a:off x="9747456" y="239132"/>
            <a:ext cx="2122194" cy="758825"/>
            <a:chOff x="1171867" y="1885113"/>
            <a:chExt cx="2122194" cy="758825"/>
          </a:xfrm>
        </p:grpSpPr>
        <p:sp>
          <p:nvSpPr>
            <p:cNvPr id="3" name="矩形: 圆角 81"/>
            <p:cNvSpPr/>
            <p:nvPr/>
          </p:nvSpPr>
          <p:spPr>
            <a:xfrm>
              <a:off x="1171867" y="1885113"/>
              <a:ext cx="2122194" cy="758825"/>
            </a:xfrm>
            <a:prstGeom prst="roundRect">
              <a:avLst>
                <a:gd name="adj" fmla="val 50000"/>
              </a:avLst>
            </a:prstGeom>
            <a:gradFill>
              <a:gsLst>
                <a:gs pos="0">
                  <a:srgbClr val="4874CB"/>
                </a:gs>
                <a:gs pos="100000">
                  <a:srgbClr val="30C0B4"/>
                </a:gs>
              </a:gsLst>
              <a:lin ang="2700000" scaled="1"/>
            </a:gradFill>
          </p:spPr>
          <p:style>
            <a:lnRef idx="0">
              <a:srgbClr val="FFFFFF"/>
            </a:lnRef>
            <a:fillRef idx="2">
              <a:schemeClr val="accent1"/>
            </a:fillRef>
            <a:effectRef idx="0">
              <a:srgbClr val="FFFFFF"/>
            </a:effectRef>
            <a:fontRef idx="minor">
              <a:schemeClr val="lt1"/>
            </a:fontRef>
          </p:style>
          <p:txBody>
            <a:bodyPr rtlCol="0" anchor="ctr"/>
            <a:lstStyle/>
            <a:p>
              <a:pPr algn="ctr"/>
              <a:endParaRPr lang="en-US" altLang="zh-CN" b="1" dirty="0">
                <a:solidFill>
                  <a:schemeClr val="bg1"/>
                </a:solidFill>
                <a:latin typeface="+mn-ea"/>
                <a:cs typeface="微软雅黑" panose="020B0503020204020204" pitchFamily="34" charset="-122"/>
                <a:sym typeface="+mn-ea"/>
              </a:endParaRPr>
            </a:p>
          </p:txBody>
        </p:sp>
        <p:pic>
          <p:nvPicPr>
            <p:cNvPr id="4" name="图形 3" descr="运行 纯色填充"/>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471632" y="1936476"/>
              <a:ext cx="657451" cy="657451"/>
            </a:xfrm>
            <a:prstGeom prst="rect">
              <a:avLst/>
            </a:prstGeom>
          </p:spPr>
        </p:pic>
        <p:sp>
          <p:nvSpPr>
            <p:cNvPr id="5" name="文本框 4"/>
            <p:cNvSpPr txBox="1"/>
            <p:nvPr/>
          </p:nvSpPr>
          <p:spPr>
            <a:xfrm>
              <a:off x="2125732" y="2032494"/>
              <a:ext cx="1025948" cy="523220"/>
            </a:xfrm>
            <a:prstGeom prst="rect">
              <a:avLst/>
            </a:prstGeom>
            <a:noFill/>
          </p:spPr>
          <p:txBody>
            <a:bodyPr wrap="square">
              <a:spAutoFit/>
            </a:bodyPr>
            <a:lstStyle/>
            <a:p>
              <a:r>
                <a:rPr lang="zh-CN" altLang="en-US" sz="2800" b="1" dirty="0">
                  <a:solidFill>
                    <a:schemeClr val="bg1"/>
                  </a:solidFill>
                  <a:latin typeface="+mn-ea"/>
                </a:rPr>
                <a:t>未病</a:t>
              </a:r>
              <a:endParaRPr lang="zh-CN" altLang="en-US" sz="2800" b="1" dirty="0">
                <a:solidFill>
                  <a:schemeClr val="bg1"/>
                </a:solidFill>
              </a:endParaRPr>
            </a:p>
          </p:txBody>
        </p:sp>
      </p:gr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flipV="1">
            <a:off x="324803" y="954088"/>
            <a:ext cx="4590415" cy="43815"/>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4" name="文本框 13"/>
          <p:cNvSpPr txBox="1"/>
          <p:nvPr/>
        </p:nvSpPr>
        <p:spPr>
          <a:xfrm>
            <a:off x="918210" y="572135"/>
            <a:ext cx="3092450" cy="1198880"/>
          </a:xfrm>
          <a:prstGeom prst="rect">
            <a:avLst/>
          </a:prstGeom>
          <a:solidFill>
            <a:schemeClr val="bg1"/>
          </a:solidFill>
        </p:spPr>
        <p:txBody>
          <a:bodyPr wrap="square" rtlCol="0">
            <a:spAutoFit/>
          </a:bodyPr>
          <a:lstStyle/>
          <a:p>
            <a:pPr lvl="0" algn="ctr">
              <a:buClrTx/>
              <a:buSzTx/>
              <a:buFontTx/>
            </a:pPr>
            <a:r>
              <a:rPr kumimoji="1" lang="zh-CN" altLang="en-US"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瑞金医院全生命周期健康管理中心</a:t>
            </a:r>
            <a:endParaRPr kumimoji="1" lang="zh-CN" altLang="en-US"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a:p>
            <a:pPr lvl="0" algn="ctr">
              <a:buClrTx/>
              <a:buSzTx/>
              <a:buFontTx/>
            </a:pPr>
            <a:endParaRPr kumimoji="1" lang="zh-CN" altLang="en-US" sz="2400" b="1">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sp>
        <p:nvSpPr>
          <p:cNvPr id="43" name="TextBox 21"/>
          <p:cNvSpPr txBox="1"/>
          <p:nvPr/>
        </p:nvSpPr>
        <p:spPr>
          <a:xfrm>
            <a:off x="275590" y="4386580"/>
            <a:ext cx="5538470" cy="2306955"/>
          </a:xfrm>
          <a:prstGeom prst="rect">
            <a:avLst/>
          </a:prstGeom>
          <a:noFill/>
        </p:spPr>
        <p:txBody>
          <a:bodyPr wrap="square">
            <a:spAutoFit/>
          </a:bodyPr>
          <a:lstStyle/>
          <a:p>
            <a:pPr>
              <a:lnSpc>
                <a:spcPct val="200000"/>
              </a:lnSpc>
            </a:pPr>
            <a:r>
              <a:rPr lang="en-US" sz="1200" b="1" dirty="0" err="1">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全生命周期健康管理中心</a:t>
            </a:r>
            <a:r>
              <a:rPr lang="zh-CN" altLang="en-US" sz="12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(LHMC)</a:t>
            </a:r>
            <a:r>
              <a:rPr lang="zh-CN" altLang="en-US" sz="12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致力于在未来十年，</a:t>
            </a:r>
            <a:r>
              <a:rPr lang="en-US"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推动</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AI</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驱动的数字健康管理解决方案在广泛人群中的应用：</a:t>
            </a:r>
            <a:endParaRPr lang="en-US" sz="8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buClr>
                <a:srgbClr val="02BA77"/>
              </a:buClr>
              <a:buFont typeface="Wingdings" panose="05000000000000000000" pitchFamily="2" charset="2"/>
              <a:buNone/>
            </a:pP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面向</a:t>
            </a:r>
            <a:r>
              <a:rPr lang="en-GB" altLang="zh-CN"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sz="16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千万 </a:t>
            </a:r>
            <a:r>
              <a:rPr lang="zh-CN" altLang="en-GB"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用户</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提供服务</a:t>
            </a:r>
            <a:endParaRPr 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buClr>
                <a:srgbClr val="02BA77"/>
              </a:buClr>
              <a:buFont typeface="Wingdings" panose="05000000000000000000" pitchFamily="2" charset="2"/>
              <a:buNone/>
            </a:pPr>
            <a:r>
              <a:rPr lang="en-US"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提高</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sz="16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2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整体健康质量</a:t>
            </a:r>
            <a:endParaRPr lang="en-US" altLang="zh-CN"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buClr>
                <a:srgbClr val="02BA77"/>
              </a:buClr>
              <a:buFont typeface="Wingdings" panose="05000000000000000000" pitchFamily="2" charset="2"/>
              <a:buNone/>
            </a:pPr>
            <a:r>
              <a:rPr lang="en-US"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降低</a:t>
            </a:r>
            <a:r>
              <a:rPr lang="en-US" sz="1600" b="1" dirty="0">
                <a:solidFill>
                  <a:srgbClr val="30C0B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慢性病患病率</a:t>
            </a:r>
            <a:endParaRPr lang="en-US" altLang="zh-CN" sz="1200" b="1" dirty="0" err="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8" name="图片 57"/>
          <p:cNvPicPr>
            <a:picLocks noChangeAspect="1"/>
          </p:cNvPicPr>
          <p:nvPr>
            <p:custDataLst>
              <p:tags r:id="rId1"/>
            </p:custDataLst>
          </p:nvPr>
        </p:nvPicPr>
        <p:blipFill>
          <a:blip r:embed="rId2"/>
          <a:srcRect/>
          <a:stretch>
            <a:fillRect/>
          </a:stretch>
        </p:blipFill>
        <p:spPr>
          <a:xfrm>
            <a:off x="275590" y="1327785"/>
            <a:ext cx="5358765" cy="3211830"/>
          </a:xfrm>
          <a:prstGeom prst="rect">
            <a:avLst/>
          </a:prstGeom>
        </p:spPr>
      </p:pic>
      <p:grpSp>
        <p:nvGrpSpPr>
          <p:cNvPr id="2" name="组合 1"/>
          <p:cNvGrpSpPr/>
          <p:nvPr/>
        </p:nvGrpSpPr>
        <p:grpSpPr>
          <a:xfrm>
            <a:off x="5862320" y="0"/>
            <a:ext cx="6329680" cy="6873240"/>
            <a:chOff x="9271" y="0"/>
            <a:chExt cx="9968" cy="10824"/>
          </a:xfrm>
        </p:grpSpPr>
        <p:sp>
          <p:nvSpPr>
            <p:cNvPr id="401" name="í$ľïḓe"/>
            <p:cNvSpPr/>
            <p:nvPr/>
          </p:nvSpPr>
          <p:spPr>
            <a:xfrm>
              <a:off x="9687" y="0"/>
              <a:ext cx="9552" cy="10825"/>
            </a:xfrm>
            <a:prstGeom prst="rect">
              <a:avLst/>
            </a:prstGeom>
            <a:gradFill>
              <a:gsLst>
                <a:gs pos="0">
                  <a:srgbClr val="FAD6E3"/>
                </a:gs>
                <a:gs pos="100000">
                  <a:srgbClr val="B2EAE9"/>
                </a:gs>
              </a:gsLst>
              <a:lin ang="2700000" scaled="1"/>
            </a:gradFill>
            <a:ln w="12700" cap="flat" cmpd="sng" algn="ctr">
              <a:noFill/>
              <a:prstDash val="solid"/>
              <a:miter lim="800000"/>
            </a:ln>
            <a:effectLst/>
          </p:spPr>
          <p:txBody>
            <a:bodyPr wrap="square" lIns="121920" tIns="60960" rIns="121920" bIns="6096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59" name="梯形 58"/>
            <p:cNvSpPr/>
            <p:nvPr/>
          </p:nvSpPr>
          <p:spPr>
            <a:xfrm rot="16200000">
              <a:off x="8749" y="1423"/>
              <a:ext cx="1460" cy="416"/>
            </a:xfrm>
            <a:prstGeom prst="trapezoid">
              <a:avLst/>
            </a:prstGeom>
            <a:gradFill>
              <a:gsLst>
                <a:gs pos="0">
                  <a:srgbClr val="93E8D5"/>
                </a:gs>
                <a:gs pos="100000">
                  <a:srgbClr val="A0ADE1"/>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eaVert" rtlCol="0" anchor="ctr"/>
            <a:lstStyle/>
            <a:p>
              <a:pPr algn="ctr"/>
              <a:r>
                <a:rPr lang="en-US" altLang="zh-CN" sz="600" b="1">
                  <a:latin typeface="+mn-ea"/>
                </a:rPr>
                <a:t>P</a:t>
              </a:r>
              <a:endParaRPr lang="en-US" altLang="zh-CN" sz="600" b="1">
                <a:latin typeface="+mn-ea"/>
              </a:endParaRPr>
            </a:p>
            <a:p>
              <a:pPr algn="ctr"/>
              <a:r>
                <a:rPr lang="en-US" altLang="zh-CN" sz="600" b="1">
                  <a:latin typeface="+mn-ea"/>
                </a:rPr>
                <a:t>a</a:t>
              </a:r>
              <a:endParaRPr lang="en-US" altLang="zh-CN" sz="600" b="1">
                <a:latin typeface="+mn-ea"/>
              </a:endParaRPr>
            </a:p>
            <a:p>
              <a:pPr algn="ctr"/>
              <a:r>
                <a:rPr lang="en-US" altLang="zh-CN" sz="600" b="1">
                  <a:latin typeface="+mn-ea"/>
                </a:rPr>
                <a:t>g</a:t>
              </a:r>
              <a:endParaRPr lang="en-US" altLang="zh-CN" sz="600" b="1">
                <a:latin typeface="+mn-ea"/>
              </a:endParaRPr>
            </a:p>
            <a:p>
              <a:pPr algn="ctr"/>
              <a:r>
                <a:rPr lang="en-US" altLang="zh-CN" sz="600" b="1">
                  <a:latin typeface="+mn-ea"/>
                </a:rPr>
                <a:t>e</a:t>
              </a:r>
              <a:endParaRPr lang="en-US" altLang="zh-CN" sz="600" b="1">
                <a:latin typeface="+mn-ea"/>
              </a:endParaRPr>
            </a:p>
            <a:p>
              <a:pPr algn="ctr"/>
              <a:endParaRPr lang="en-US" altLang="zh-CN" sz="600" b="1">
                <a:latin typeface="+mn-ea"/>
              </a:endParaRPr>
            </a:p>
            <a:p>
              <a:pPr algn="ctr"/>
              <a:r>
                <a:rPr lang="en-US" altLang="zh-CN" sz="600" b="1">
                  <a:latin typeface="+mn-ea"/>
                </a:rPr>
                <a:t>1</a:t>
              </a:r>
              <a:endParaRPr lang="en-US" altLang="zh-CN" sz="600" b="1">
                <a:latin typeface="+mn-ea"/>
              </a:endParaRPr>
            </a:p>
          </p:txBody>
        </p:sp>
        <p:grpSp>
          <p:nvGrpSpPr>
            <p:cNvPr id="79" name="组合 78"/>
            <p:cNvGrpSpPr/>
            <p:nvPr/>
          </p:nvGrpSpPr>
          <p:grpSpPr>
            <a:xfrm>
              <a:off x="10706" y="136"/>
              <a:ext cx="7634" cy="5873"/>
              <a:chOff x="2268" y="5591"/>
              <a:chExt cx="6033" cy="4641"/>
            </a:xfrm>
          </p:grpSpPr>
          <p:sp>
            <p:nvSpPr>
              <p:cNvPr id="60" name="椭圆 358"/>
              <p:cNvSpPr/>
              <p:nvPr/>
            </p:nvSpPr>
            <p:spPr>
              <a:xfrm>
                <a:off x="2563" y="7807"/>
                <a:ext cx="3398" cy="2425"/>
              </a:xfrm>
              <a:prstGeom prst="ellipse">
                <a:avLst/>
              </a:prstGeom>
              <a:solidFill>
                <a:srgbClr val="2DA0BB">
                  <a:alpha val="10000"/>
                </a:srgbClr>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sp>
            <p:nvSpPr>
              <p:cNvPr id="61" name="椭圆 359"/>
              <p:cNvSpPr/>
              <p:nvPr/>
            </p:nvSpPr>
            <p:spPr>
              <a:xfrm>
                <a:off x="3022" y="8160"/>
                <a:ext cx="2480" cy="1681"/>
              </a:xfrm>
              <a:prstGeom prst="ellipse">
                <a:avLst/>
              </a:prstGeom>
              <a:solidFill>
                <a:srgbClr val="2DA0BB">
                  <a:alpha val="15000"/>
                </a:srgbClr>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sp>
            <p:nvSpPr>
              <p:cNvPr id="62" name="椭圆 360"/>
              <p:cNvSpPr/>
              <p:nvPr/>
            </p:nvSpPr>
            <p:spPr>
              <a:xfrm>
                <a:off x="3487" y="8545"/>
                <a:ext cx="1551" cy="912"/>
              </a:xfrm>
              <a:prstGeom prst="ellipse">
                <a:avLst/>
              </a:prstGeom>
              <a:solidFill>
                <a:srgbClr val="2DA0BB">
                  <a:alpha val="20000"/>
                </a:srgbClr>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r>
                  <a:rPr kumimoji="1" lang="en-US" altLang="zh-CN" sz="1200" b="1" dirty="0">
                    <a:solidFill>
                      <a:srgbClr val="32353A"/>
                    </a:solidFill>
                    <a:latin typeface="Microsoft YaHei UI" panose="020B0503020204020204" pitchFamily="34" charset="-122"/>
                    <a:ea typeface="Microsoft YaHei UI" panose="020B0503020204020204" pitchFamily="34" charset="-122"/>
                    <a:cs typeface="Arial" panose="020B0604020202020204" pitchFamily="34" charset="0"/>
                  </a:rPr>
                  <a:t>AI</a:t>
                </a:r>
                <a:r>
                  <a:rPr kumimoji="1" lang="zh-CN" altLang="en-US" sz="1200" b="1" dirty="0">
                    <a:solidFill>
                      <a:srgbClr val="32353A"/>
                    </a:solidFill>
                    <a:latin typeface="Microsoft YaHei UI" panose="020B0503020204020204" pitchFamily="34" charset="-122"/>
                    <a:ea typeface="Microsoft YaHei UI" panose="020B0503020204020204" pitchFamily="34" charset="-122"/>
                    <a:cs typeface="Arial" panose="020B0604020202020204" pitchFamily="34" charset="0"/>
                  </a:rPr>
                  <a:t>大语言模型</a:t>
                </a:r>
                <a:endParaRPr kumimoji="1" lang="zh-CN" altLang="en-US" sz="1200" b="1" dirty="0">
                  <a:solidFill>
                    <a:srgbClr val="32353A"/>
                  </a:solidFill>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3" name="文本框 348"/>
              <p:cNvSpPr txBox="1"/>
              <p:nvPr/>
            </p:nvSpPr>
            <p:spPr>
              <a:xfrm>
                <a:off x="4082" y="8244"/>
                <a:ext cx="360" cy="172"/>
              </a:xfrm>
              <a:prstGeom prst="rect">
                <a:avLst/>
              </a:prstGeom>
              <a:noFill/>
            </p:spPr>
            <p:txBody>
              <a:bodyPr wrap="square" lIns="0" tIns="0" rIns="0" bIns="0" rtlCol="0">
                <a:spAutoFit/>
              </a:bodyPr>
              <a:lstStyle/>
              <a:p>
                <a:pPr algn="ctr"/>
                <a:r>
                  <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rPr>
                  <a:t>筛查</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4" name="文本框 349"/>
              <p:cNvSpPr txBox="1"/>
              <p:nvPr/>
            </p:nvSpPr>
            <p:spPr>
              <a:xfrm>
                <a:off x="3340" y="8456"/>
                <a:ext cx="360" cy="172"/>
              </a:xfrm>
              <a:prstGeom prst="rect">
                <a:avLst/>
              </a:prstGeom>
              <a:noFill/>
            </p:spPr>
            <p:txBody>
              <a:bodyPr wrap="square" lIns="0" tIns="0" rIns="0" bIns="0" rtlCol="0">
                <a:spAutoFit/>
              </a:bodyPr>
              <a:lstStyle/>
              <a:p>
                <a:pPr algn="ctr"/>
                <a:r>
                  <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rPr>
                  <a:t>预防</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5" name="文本框 350"/>
              <p:cNvSpPr txBox="1"/>
              <p:nvPr/>
            </p:nvSpPr>
            <p:spPr>
              <a:xfrm>
                <a:off x="4817" y="8456"/>
                <a:ext cx="360" cy="172"/>
              </a:xfrm>
              <a:prstGeom prst="rect">
                <a:avLst/>
              </a:prstGeom>
              <a:noFill/>
            </p:spPr>
            <p:txBody>
              <a:bodyPr wrap="square" lIns="0" tIns="0" rIns="0" bIns="0" rtlCol="0">
                <a:spAutoFit/>
              </a:bodyPr>
              <a:lstStyle/>
              <a:p>
                <a:pPr algn="ctr"/>
                <a:r>
                  <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rPr>
                  <a:t>诊断</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6" name="文本框 351"/>
              <p:cNvSpPr txBox="1"/>
              <p:nvPr/>
            </p:nvSpPr>
            <p:spPr>
              <a:xfrm>
                <a:off x="3902" y="9555"/>
                <a:ext cx="720" cy="172"/>
              </a:xfrm>
              <a:prstGeom prst="rect">
                <a:avLst/>
              </a:prstGeom>
              <a:noFill/>
            </p:spPr>
            <p:txBody>
              <a:bodyPr wrap="square" lIns="0" tIns="0" rIns="0" bIns="0" rtlCol="0">
                <a:spAutoFit/>
              </a:bodyPr>
              <a:lstStyle/>
              <a:p>
                <a:pPr algn="ctr"/>
                <a:r>
                  <a:rPr lang="zh-CN" altLang="en-US" sz="900" dirty="0">
                    <a:latin typeface="Microsoft YaHei UI" panose="020B0503020204020204" pitchFamily="34" charset="-122"/>
                    <a:ea typeface="Microsoft YaHei UI" panose="020B0503020204020204" pitchFamily="34" charset="-122"/>
                    <a:cs typeface="Arial" panose="020B0604020202020204" pitchFamily="34" charset="0"/>
                  </a:rPr>
                  <a:t>健康管理</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7" name="文本框 352"/>
              <p:cNvSpPr txBox="1"/>
              <p:nvPr/>
            </p:nvSpPr>
            <p:spPr>
              <a:xfrm>
                <a:off x="3340" y="9332"/>
                <a:ext cx="360" cy="172"/>
              </a:xfrm>
              <a:prstGeom prst="rect">
                <a:avLst/>
              </a:prstGeom>
              <a:noFill/>
            </p:spPr>
            <p:txBody>
              <a:bodyPr wrap="square" lIns="0" tIns="0" rIns="0" bIns="0" rtlCol="0">
                <a:spAutoFit/>
              </a:bodyPr>
              <a:lstStyle/>
              <a:p>
                <a:pPr algn="ctr"/>
                <a:r>
                  <a:rPr lang="zh-CN" altLang="en-US" sz="900" dirty="0">
                    <a:latin typeface="Microsoft YaHei UI" panose="020B0503020204020204" pitchFamily="34" charset="-122"/>
                    <a:ea typeface="Microsoft YaHei UI" panose="020B0503020204020204" pitchFamily="34" charset="-122"/>
                    <a:cs typeface="Arial" panose="020B0604020202020204" pitchFamily="34" charset="0"/>
                  </a:rPr>
                  <a:t>康复</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8" name="文本框 353"/>
              <p:cNvSpPr txBox="1"/>
              <p:nvPr/>
            </p:nvSpPr>
            <p:spPr>
              <a:xfrm>
                <a:off x="4817" y="9332"/>
                <a:ext cx="360" cy="172"/>
              </a:xfrm>
              <a:prstGeom prst="rect">
                <a:avLst/>
              </a:prstGeom>
              <a:noFill/>
            </p:spPr>
            <p:txBody>
              <a:bodyPr wrap="square" lIns="0" tIns="0" rIns="0" bIns="0" rtlCol="0">
                <a:spAutoFit/>
              </a:bodyPr>
              <a:lstStyle/>
              <a:p>
                <a:pPr algn="ctr"/>
                <a:r>
                  <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rPr>
                  <a:t>治疗</a:t>
                </a:r>
                <a:endParaRPr lang="zh-CN" altLang="en-US" sz="900" dirty="0">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69" name="文本框 354"/>
              <p:cNvSpPr txBox="1"/>
              <p:nvPr/>
            </p:nvSpPr>
            <p:spPr>
              <a:xfrm>
                <a:off x="3500" y="7841"/>
                <a:ext cx="1525" cy="229"/>
              </a:xfrm>
              <a:prstGeom prst="rect">
                <a:avLst/>
              </a:prstGeom>
              <a:noFill/>
              <a:ln>
                <a:noFill/>
              </a:ln>
            </p:spPr>
            <p:txBody>
              <a:bodyPr wrap="square" lIns="0" tIns="0" rIns="0" bIns="0" rtlCol="0">
                <a:spAutoFit/>
              </a:bodyPr>
              <a:lstStyle/>
              <a:p>
                <a:pPr algn="ctr"/>
                <a:r>
                  <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 儿童及青少年</a:t>
                </a:r>
                <a:endPar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70" name="文本框 355"/>
              <p:cNvSpPr txBox="1"/>
              <p:nvPr/>
            </p:nvSpPr>
            <p:spPr>
              <a:xfrm>
                <a:off x="5325" y="8893"/>
                <a:ext cx="1357" cy="229"/>
              </a:xfrm>
              <a:prstGeom prst="rect">
                <a:avLst/>
              </a:prstGeom>
              <a:noFill/>
              <a:ln>
                <a:noFill/>
              </a:ln>
            </p:spPr>
            <p:txBody>
              <a:bodyPr wrap="square" lIns="0" tIns="0" rIns="0" bIns="0" rtlCol="0">
                <a:spAutoFit/>
              </a:bodyPr>
              <a:lstStyle/>
              <a:p>
                <a:pPr algn="ctr"/>
                <a:r>
                  <a:rPr lang="zh-CN" altLang="en-GB"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职业</a:t>
                </a:r>
                <a:r>
                  <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人群</a:t>
                </a:r>
                <a:endPar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71" name="文本框 356"/>
              <p:cNvSpPr txBox="1"/>
              <p:nvPr/>
            </p:nvSpPr>
            <p:spPr>
              <a:xfrm>
                <a:off x="3780" y="9896"/>
                <a:ext cx="964" cy="229"/>
              </a:xfrm>
              <a:prstGeom prst="rect">
                <a:avLst/>
              </a:prstGeom>
              <a:noFill/>
              <a:ln>
                <a:noFill/>
              </a:ln>
            </p:spPr>
            <p:txBody>
              <a:bodyPr wrap="square" lIns="0" tIns="0" rIns="0" bIns="0" rtlCol="0">
                <a:spAutoFit/>
              </a:bodyPr>
              <a:lstStyle/>
              <a:p>
                <a:pPr algn="ctr"/>
                <a:r>
                  <a:rPr lang="zh-CN" altLang="en-GB"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慢病</a:t>
                </a:r>
                <a:r>
                  <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人群</a:t>
                </a:r>
                <a:endParaRPr lang="zh-CN" altLang="en-US"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72" name="文本框 357"/>
              <p:cNvSpPr txBox="1"/>
              <p:nvPr/>
            </p:nvSpPr>
            <p:spPr>
              <a:xfrm>
                <a:off x="2268" y="8893"/>
                <a:ext cx="723" cy="229"/>
              </a:xfrm>
              <a:prstGeom prst="rect">
                <a:avLst/>
              </a:prstGeom>
              <a:noFill/>
              <a:ln>
                <a:noFill/>
              </a:ln>
            </p:spPr>
            <p:txBody>
              <a:bodyPr wrap="square" lIns="0" tIns="0" rIns="0" bIns="0" rtlCol="0">
                <a:spAutoFit/>
              </a:bodyPr>
              <a:lstStyle/>
              <a:p>
                <a:pPr algn="ctr"/>
                <a:r>
                  <a:rPr lang="zh-CN" altLang="en-GB"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rPr>
                  <a:t>老年人</a:t>
                </a:r>
                <a:endParaRPr lang="zh-CN" altLang="en-GB" sz="1200" b="1" dirty="0">
                  <a:solidFill>
                    <a:srgbClr val="2DA0BB"/>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cxnSp>
            <p:nvCxnSpPr>
              <p:cNvPr id="73" name="直线箭头连接符 341"/>
              <p:cNvCxnSpPr/>
              <p:nvPr/>
            </p:nvCxnSpPr>
            <p:spPr>
              <a:xfrm flipH="1">
                <a:off x="5369" y="8026"/>
                <a:ext cx="581" cy="326"/>
              </a:xfrm>
              <a:prstGeom prst="straightConnector1">
                <a:avLst/>
              </a:prstGeom>
              <a:noFill/>
              <a:ln w="12700" cap="flat" cmpd="sng" algn="ctr">
                <a:solidFill>
                  <a:srgbClr val="2DA0BB">
                    <a:alpha val="30000"/>
                  </a:srgbClr>
                </a:solidFill>
                <a:prstDash val="solid"/>
                <a:bevel/>
                <a:tailEnd type="triangle"/>
              </a:ln>
              <a:effectLst/>
            </p:spPr>
          </p:cxnSp>
          <p:sp>
            <p:nvSpPr>
              <p:cNvPr id="74" name="文本框 342"/>
              <p:cNvSpPr txBox="1"/>
              <p:nvPr/>
            </p:nvSpPr>
            <p:spPr>
              <a:xfrm>
                <a:off x="6070" y="9593"/>
                <a:ext cx="2231" cy="229"/>
              </a:xfrm>
              <a:prstGeom prst="rect">
                <a:avLst/>
              </a:prstGeom>
              <a:noFill/>
            </p:spPr>
            <p:txBody>
              <a:bodyPr wrap="square" lIns="0" tIns="0" rIns="0" bIns="0" rtlCol="0">
                <a:spAutoFit/>
              </a:bodyPr>
              <a:lstStyle/>
              <a:p>
                <a:r>
                  <a:rPr lang="en-US" altLang="zh-CN" sz="1200" b="1" dirty="0">
                    <a:effectLst/>
                    <a:latin typeface="Microsoft YaHei UI" panose="020B0503020204020204" pitchFamily="34" charset="-122"/>
                    <a:ea typeface="Microsoft YaHei UI" panose="020B0503020204020204" pitchFamily="34" charset="-122"/>
                  </a:rPr>
                  <a:t>70B</a:t>
                </a:r>
                <a:r>
                  <a:rPr lang="zh-CN" altLang="en-US" sz="1200" b="1" dirty="0">
                    <a:effectLst/>
                    <a:latin typeface="Microsoft YaHei UI" panose="020B0503020204020204" pitchFamily="34" charset="-122"/>
                    <a:ea typeface="Microsoft YaHei UI" panose="020B0503020204020204" pitchFamily="34" charset="-122"/>
                  </a:rPr>
                  <a:t> 大语言模型驱动</a:t>
                </a:r>
                <a:endParaRPr lang="zh-CN" altLang="en-US" sz="1200" b="1" dirty="0">
                  <a:effectLst/>
                  <a:latin typeface="Microsoft YaHei UI" panose="020B0503020204020204" pitchFamily="34" charset="-122"/>
                  <a:ea typeface="Microsoft YaHei UI" panose="020B0503020204020204" pitchFamily="34" charset="-122"/>
                </a:endParaRPr>
              </a:p>
            </p:txBody>
          </p:sp>
          <p:sp>
            <p:nvSpPr>
              <p:cNvPr id="75" name="文本框 343"/>
              <p:cNvSpPr txBox="1"/>
              <p:nvPr/>
            </p:nvSpPr>
            <p:spPr>
              <a:xfrm>
                <a:off x="6070" y="8214"/>
                <a:ext cx="1446" cy="229"/>
              </a:xfrm>
              <a:prstGeom prst="rect">
                <a:avLst/>
              </a:prstGeom>
              <a:noFill/>
            </p:spPr>
            <p:txBody>
              <a:bodyPr wrap="square" lIns="0" tIns="0" rIns="0" bIns="0" rtlCol="0">
                <a:spAutoFit/>
              </a:bodyPr>
              <a:lstStyle/>
              <a:p>
                <a:r>
                  <a:rPr lang="zh-CN" altLang="en-US" sz="1200" b="1" dirty="0">
                    <a:effectLst/>
                    <a:latin typeface="Microsoft YaHei UI" panose="020B0503020204020204" pitchFamily="34" charset="-122"/>
                    <a:ea typeface="Microsoft YaHei UI" panose="020B0503020204020204" pitchFamily="34" charset="-122"/>
                  </a:rPr>
                  <a:t>覆盖六大场景</a:t>
                </a:r>
                <a:endParaRPr lang="zh-CN" altLang="en-US" sz="1200" b="1" dirty="0">
                  <a:effectLst/>
                  <a:latin typeface="Microsoft YaHei UI" panose="020B0503020204020204" pitchFamily="34" charset="-122"/>
                  <a:ea typeface="Microsoft YaHei UI" panose="020B0503020204020204" pitchFamily="34" charset="-122"/>
                </a:endParaRPr>
              </a:p>
            </p:txBody>
          </p:sp>
          <p:cxnSp>
            <p:nvCxnSpPr>
              <p:cNvPr id="76" name="直线箭头连接符 344"/>
              <p:cNvCxnSpPr/>
              <p:nvPr/>
            </p:nvCxnSpPr>
            <p:spPr>
              <a:xfrm flipH="1">
                <a:off x="5118" y="8337"/>
                <a:ext cx="832" cy="467"/>
              </a:xfrm>
              <a:prstGeom prst="straightConnector1">
                <a:avLst/>
              </a:prstGeom>
              <a:noFill/>
              <a:ln w="12700" cap="flat" cmpd="sng" algn="ctr">
                <a:solidFill>
                  <a:srgbClr val="2DA0BB">
                    <a:alpha val="30000"/>
                  </a:srgbClr>
                </a:solidFill>
                <a:prstDash val="solid"/>
                <a:bevel/>
                <a:tailEnd type="triangle"/>
              </a:ln>
              <a:effectLst/>
            </p:spPr>
          </p:cxnSp>
          <p:cxnSp>
            <p:nvCxnSpPr>
              <p:cNvPr id="77" name="直线箭头连接符 345"/>
              <p:cNvCxnSpPr/>
              <p:nvPr/>
            </p:nvCxnSpPr>
            <p:spPr>
              <a:xfrm flipH="1" flipV="1">
                <a:off x="4593" y="9072"/>
                <a:ext cx="1357" cy="642"/>
              </a:xfrm>
              <a:prstGeom prst="straightConnector1">
                <a:avLst/>
              </a:prstGeom>
              <a:noFill/>
              <a:ln w="12700" cap="flat" cmpd="sng" algn="ctr">
                <a:solidFill>
                  <a:srgbClr val="2DA0BB">
                    <a:alpha val="30000"/>
                  </a:srgbClr>
                </a:solidFill>
                <a:prstDash val="solid"/>
                <a:bevel/>
                <a:tailEnd type="triangle"/>
              </a:ln>
              <a:effectLst/>
            </p:spPr>
          </p:cxnSp>
          <p:sp>
            <p:nvSpPr>
              <p:cNvPr id="78" name="文本框 346"/>
              <p:cNvSpPr txBox="1"/>
              <p:nvPr/>
            </p:nvSpPr>
            <p:spPr>
              <a:xfrm>
                <a:off x="6070" y="7875"/>
                <a:ext cx="1446" cy="229"/>
              </a:xfrm>
              <a:prstGeom prst="rect">
                <a:avLst/>
              </a:prstGeom>
              <a:noFill/>
            </p:spPr>
            <p:txBody>
              <a:bodyPr wrap="square" lIns="0" tIns="0" rIns="0" bIns="0" rtlCol="0">
                <a:spAutoFit/>
              </a:bodyPr>
              <a:lstStyle/>
              <a:p>
                <a:r>
                  <a:rPr lang="zh-CN" altLang="en-US" sz="1200" b="1" dirty="0">
                    <a:effectLst/>
                    <a:latin typeface="Microsoft YaHei UI" panose="020B0503020204020204" pitchFamily="34" charset="-122"/>
                    <a:ea typeface="Microsoft YaHei UI" panose="020B0503020204020204" pitchFamily="34" charset="-122"/>
                  </a:rPr>
                  <a:t>面向四大人群</a:t>
                </a:r>
                <a:endParaRPr lang="zh-CN" altLang="en-US" sz="1200" b="1" dirty="0">
                  <a:effectLst/>
                  <a:latin typeface="Microsoft YaHei UI" panose="020B0503020204020204" pitchFamily="34" charset="-122"/>
                  <a:ea typeface="Microsoft YaHei UI" panose="020B0503020204020204" pitchFamily="34" charset="-122"/>
                </a:endParaRPr>
              </a:p>
            </p:txBody>
          </p:sp>
          <p:sp>
            <p:nvSpPr>
              <p:cNvPr id="421" name="ïṥḻíḋè"/>
              <p:cNvSpPr/>
              <p:nvPr/>
            </p:nvSpPr>
            <p:spPr>
              <a:xfrm>
                <a:off x="5046" y="5591"/>
                <a:ext cx="906" cy="906"/>
              </a:xfrm>
              <a:prstGeom prst="ellipse">
                <a:avLst/>
              </a:prstGeom>
              <a:solidFill>
                <a:srgbClr val="2DA0BB"/>
              </a:solidFill>
              <a:ln w="12700" cap="flat" cmpd="sng" algn="ctr">
                <a:noFill/>
                <a:prstDash val="solid"/>
                <a:miter lim="800000"/>
              </a:ln>
              <a:effectLst>
                <a:outerShdw blurRad="101600" dist="38100" dir="2700000" algn="tl" rotWithShape="0">
                  <a:srgbClr val="7FA47B">
                    <a:alpha val="25000"/>
                  </a:srgbClr>
                </a:outerShdw>
              </a:effectLst>
            </p:spPr>
            <p:txBody>
              <a:bodyPr wrap="square" rtlCol="0" anchor="ctr">
                <a:noAutofit/>
              </a:bodyPr>
              <a:lstStyle/>
              <a:p>
                <a:pPr algn="ctr"/>
                <a:endParaRPr lang="en-US" sz="2400" dirty="0">
                  <a:solidFill>
                    <a:srgbClr val="FFFFFF"/>
                  </a:solidFill>
                  <a:effectLst>
                    <a:outerShdw blurRad="50800" dist="38100" dir="2700000" algn="tl" rotWithShape="0">
                      <a:prstClr val="black">
                        <a:alpha val="13000"/>
                      </a:prstClr>
                    </a:outerShdw>
                  </a:effectLst>
                  <a:latin typeface="Microsoft YaHei UI" panose="020B0503020204020204" pitchFamily="34" charset="-122"/>
                  <a:ea typeface="Microsoft YaHei UI" panose="020B0503020204020204" pitchFamily="34" charset="-122"/>
                  <a:cs typeface="Wonder Arial" panose="00000500000000000000" charset="0"/>
                  <a:sym typeface="汉仪文黑-55简" panose="00020600040101010101" pitchFamily="18" charset="-122"/>
                </a:endParaRPr>
              </a:p>
            </p:txBody>
          </p:sp>
          <p:pic>
            <p:nvPicPr>
              <p:cNvPr id="422" name="图片 415" descr="卡通画&#10;&#10;中度可信度描述已自动生成"/>
              <p:cNvPicPr>
                <a:picLocks noChangeAspect="1"/>
              </p:cNvPicPr>
              <p:nvPr/>
            </p:nvPicPr>
            <p:blipFill>
              <a:blip r:embed="rId3"/>
              <a:stretch>
                <a:fillRect/>
              </a:stretch>
            </p:blipFill>
            <p:spPr>
              <a:xfrm>
                <a:off x="5235" y="5783"/>
                <a:ext cx="534" cy="534"/>
              </a:xfrm>
              <a:prstGeom prst="rect">
                <a:avLst/>
              </a:prstGeom>
            </p:spPr>
          </p:pic>
          <p:sp>
            <p:nvSpPr>
              <p:cNvPr id="419" name="文本框 412"/>
              <p:cNvSpPr txBox="1"/>
              <p:nvPr/>
            </p:nvSpPr>
            <p:spPr>
              <a:xfrm>
                <a:off x="3677" y="6556"/>
                <a:ext cx="3650" cy="397"/>
              </a:xfrm>
              <a:prstGeom prst="rect">
                <a:avLst/>
              </a:prstGeom>
              <a:noFill/>
            </p:spPr>
            <p:txBody>
              <a:bodyPr wrap="square" lIns="0" tIns="0" rIns="0" bIns="0" rtlCol="0">
                <a:spAutoFit/>
              </a:bodyPr>
              <a:lstStyle/>
              <a:p>
                <a:pPr algn="ctr">
                  <a:lnSpc>
                    <a:spcPct val="130000"/>
                  </a:lnSpc>
                </a:pPr>
                <a:r>
                  <a:rPr lang="zh-CN" altLang="en-US" sz="1600" b="1" dirty="0">
                    <a:solidFill>
                      <a:srgbClr val="C00000"/>
                    </a:solidFill>
                    <a:effectLst/>
                    <a:latin typeface="Microsoft YaHei UI" panose="020B0503020204020204" pitchFamily="34" charset="-122"/>
                    <a:ea typeface="Microsoft YaHei UI" panose="020B0503020204020204" pitchFamily="34" charset="-122"/>
                  </a:rPr>
                  <a:t>一个</a:t>
                </a:r>
                <a:r>
                  <a:rPr lang="zh-CN" altLang="en-US" sz="1600" b="1" dirty="0">
                    <a:solidFill>
                      <a:srgbClr val="C00000"/>
                    </a:solidFill>
                    <a:latin typeface="Microsoft YaHei UI" panose="020B0503020204020204" pitchFamily="34" charset="-122"/>
                    <a:ea typeface="Microsoft YaHei UI" panose="020B0503020204020204" pitchFamily="34" charset="-122"/>
                  </a:rPr>
                  <a:t>数字</a:t>
                </a:r>
                <a:r>
                  <a:rPr lang="zh-CN" altLang="en-US" sz="1600" b="1" dirty="0">
                    <a:solidFill>
                      <a:srgbClr val="C00000"/>
                    </a:solidFill>
                    <a:effectLst/>
                    <a:latin typeface="Microsoft YaHei UI" panose="020B0503020204020204" pitchFamily="34" charset="-122"/>
                    <a:ea typeface="Microsoft YaHei UI" panose="020B0503020204020204" pitchFamily="34" charset="-122"/>
                  </a:rPr>
                  <a:t>平台：</a:t>
                </a:r>
                <a:r>
                  <a:rPr lang="zh-CN" altLang="en-US" sz="1600" b="1" dirty="0">
                    <a:solidFill>
                      <a:srgbClr val="32353A"/>
                    </a:solidFill>
                    <a:effectLst/>
                    <a:latin typeface="Microsoft YaHei UI" panose="020B0503020204020204" pitchFamily="34" charset="-122"/>
                    <a:ea typeface="Microsoft YaHei UI" panose="020B0503020204020204" pitchFamily="34" charset="-122"/>
                  </a:rPr>
                  <a:t>飞轮系统</a:t>
                </a:r>
                <a:r>
                  <a:rPr lang="zh-CN" altLang="en-US" sz="1600" dirty="0">
                    <a:solidFill>
                      <a:srgbClr val="32353A"/>
                    </a:solidFill>
                    <a:effectLst/>
                    <a:latin typeface="Microsoft YaHei UI" panose="020B0503020204020204" pitchFamily="34" charset="-122"/>
                    <a:ea typeface="Microsoft YaHei UI" panose="020B0503020204020204" pitchFamily="34" charset="-122"/>
                  </a:rPr>
                  <a:t> </a:t>
                </a:r>
                <a:endParaRPr lang="zh-CN" altLang="en-US" sz="1600" dirty="0">
                  <a:solidFill>
                    <a:srgbClr val="32353A"/>
                  </a:solidFill>
                  <a:effectLst/>
                  <a:latin typeface="Microsoft YaHei UI" panose="020B0503020204020204" pitchFamily="34" charset="-122"/>
                  <a:ea typeface="Microsoft YaHei UI" panose="020B0503020204020204" pitchFamily="34" charset="-122"/>
                </a:endParaRPr>
              </a:p>
            </p:txBody>
          </p:sp>
          <p:sp>
            <p:nvSpPr>
              <p:cNvPr id="420" name="文本框 413"/>
              <p:cNvSpPr txBox="1"/>
              <p:nvPr/>
            </p:nvSpPr>
            <p:spPr>
              <a:xfrm>
                <a:off x="3761" y="7021"/>
                <a:ext cx="3476" cy="348"/>
              </a:xfrm>
              <a:prstGeom prst="rect">
                <a:avLst/>
              </a:prstGeom>
              <a:noFill/>
            </p:spPr>
            <p:txBody>
              <a:bodyPr wrap="square" lIns="0" tIns="0" rIns="0" bIns="0" rtlCol="0">
                <a:spAutoFit/>
              </a:bodyPr>
              <a:lstStyle/>
              <a:p>
                <a:pPr algn="ctr">
                  <a:lnSpc>
                    <a:spcPct val="130000"/>
                  </a:lnSpc>
                </a:pPr>
                <a:r>
                  <a:rPr lang="en-US" altLang="zh-CN" sz="1400" dirty="0">
                    <a:solidFill>
                      <a:srgbClr val="32353A"/>
                    </a:solidFill>
                    <a:effectLst/>
                    <a:latin typeface="Microsoft YaHei UI" panose="020B0503020204020204" pitchFamily="34" charset="-122"/>
                    <a:ea typeface="Microsoft YaHei UI" panose="020B0503020204020204" pitchFamily="34" charset="-122"/>
                  </a:rPr>
                  <a:t>AI</a:t>
                </a:r>
                <a:r>
                  <a:rPr lang="zh-CN" altLang="en-US" sz="1400" dirty="0">
                    <a:solidFill>
                      <a:srgbClr val="32353A"/>
                    </a:solidFill>
                    <a:effectLst/>
                    <a:latin typeface="Microsoft YaHei UI" panose="020B0503020204020204" pitchFamily="34" charset="-122"/>
                    <a:ea typeface="Microsoft YaHei UI" panose="020B0503020204020204" pitchFamily="34" charset="-122"/>
                  </a:rPr>
                  <a:t> 驱动的数字健康管理平台</a:t>
                </a:r>
                <a:endParaRPr lang="zh-CN" altLang="en-US" sz="1400" dirty="0">
                  <a:solidFill>
                    <a:srgbClr val="32353A"/>
                  </a:solidFill>
                  <a:effectLst/>
                  <a:latin typeface="Microsoft YaHei UI" panose="020B0503020204020204" pitchFamily="34" charset="-122"/>
                  <a:ea typeface="Microsoft YaHei UI" panose="020B0503020204020204" pitchFamily="34" charset="-122"/>
                </a:endParaRPr>
              </a:p>
            </p:txBody>
          </p:sp>
        </p:grpSp>
        <p:pic>
          <p:nvPicPr>
            <p:cNvPr id="80" name="图片 79" descr="图示&#10;&#10;描述已自动生成"/>
            <p:cNvPicPr>
              <a:picLocks noChangeAspect="1"/>
            </p:cNvPicPr>
            <p:nvPr/>
          </p:nvPicPr>
          <p:blipFill>
            <a:blip r:embed="rId4"/>
            <a:stretch>
              <a:fillRect/>
            </a:stretch>
          </p:blipFill>
          <p:spPr>
            <a:xfrm>
              <a:off x="10587" y="6337"/>
              <a:ext cx="8155" cy="4280"/>
            </a:xfrm>
            <a:prstGeom prst="rect">
              <a:avLst/>
            </a:prstGeom>
          </p:spPr>
        </p:pic>
      </p:grpSp>
      <p:sp>
        <p:nvSpPr>
          <p:cNvPr id="3" name="文本框 2"/>
          <p:cNvSpPr txBox="1"/>
          <p:nvPr/>
        </p:nvSpPr>
        <p:spPr>
          <a:xfrm>
            <a:off x="325120" y="3956050"/>
            <a:ext cx="6096000" cy="645160"/>
          </a:xfrm>
          <a:prstGeom prst="rect">
            <a:avLst/>
          </a:prstGeom>
          <a:noFill/>
        </p:spPr>
        <p:txBody>
          <a:bodyPr wrap="square" anchor="t">
            <a:spAutoFit/>
          </a:bodyPr>
          <a:p>
            <a:pPr algn="l"/>
            <a:r>
              <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建设覆盖全域人口智慧医疗健康范式</a:t>
            </a:r>
            <a:r>
              <a:rPr lang="en-US" alt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打造国家全生命周期健康管理示范地</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2" name="组合 111"/>
          <p:cNvGrpSpPr/>
          <p:nvPr/>
        </p:nvGrpSpPr>
        <p:grpSpPr>
          <a:xfrm>
            <a:off x="11430" y="0"/>
            <a:ext cx="6346190" cy="6873240"/>
            <a:chOff x="9271" y="0"/>
            <a:chExt cx="9994" cy="10824"/>
          </a:xfrm>
        </p:grpSpPr>
        <p:sp>
          <p:nvSpPr>
            <p:cNvPr id="4" name="í$ľïḓe"/>
            <p:cNvSpPr/>
            <p:nvPr/>
          </p:nvSpPr>
          <p:spPr>
            <a:xfrm>
              <a:off x="9687" y="0"/>
              <a:ext cx="9552" cy="10825"/>
            </a:xfrm>
            <a:prstGeom prst="rect">
              <a:avLst/>
            </a:prstGeom>
            <a:gradFill>
              <a:gsLst>
                <a:gs pos="0">
                  <a:srgbClr val="FAD6E3"/>
                </a:gs>
                <a:gs pos="100000">
                  <a:srgbClr val="B2EAE9"/>
                </a:gs>
              </a:gsLst>
              <a:lin ang="2700000" scaled="1"/>
            </a:gradFill>
            <a:ln w="12700" cap="flat" cmpd="sng" algn="ctr">
              <a:noFill/>
              <a:prstDash val="solid"/>
              <a:miter lim="800000"/>
            </a:ln>
            <a:effectLst/>
          </p:spPr>
          <p:txBody>
            <a:bodyPr wrap="square" lIns="121920" tIns="60960" rIns="121920" bIns="6096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Microsoft YaHei UI" panose="020B0503020204020204" pitchFamily="34" charset="-122"/>
                <a:ea typeface="Microsoft YaHei UI" panose="020B0503020204020204" pitchFamily="34" charset="-122"/>
              </a:endParaRPr>
            </a:p>
          </p:txBody>
        </p:sp>
        <p:sp>
          <p:nvSpPr>
            <p:cNvPr id="81" name="梯形 80"/>
            <p:cNvSpPr/>
            <p:nvPr/>
          </p:nvSpPr>
          <p:spPr>
            <a:xfrm rot="16200000">
              <a:off x="8749" y="3505"/>
              <a:ext cx="1460" cy="416"/>
            </a:xfrm>
            <a:prstGeom prst="trapezoid">
              <a:avLst/>
            </a:prstGeom>
            <a:gradFill>
              <a:gsLst>
                <a:gs pos="0">
                  <a:srgbClr val="93E8D5"/>
                </a:gs>
                <a:gs pos="100000">
                  <a:srgbClr val="A0ADE1"/>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eaVert" rtlCol="0" anchor="ctr"/>
            <a:lstStyle/>
            <a:p>
              <a:pPr algn="ctr"/>
              <a:r>
                <a:rPr lang="en-US" altLang="zh-CN" sz="600" b="1">
                  <a:latin typeface="+mn-ea"/>
                </a:rPr>
                <a:t>P</a:t>
              </a:r>
              <a:endParaRPr lang="en-US" altLang="zh-CN" sz="600" b="1">
                <a:latin typeface="+mn-ea"/>
              </a:endParaRPr>
            </a:p>
            <a:p>
              <a:pPr algn="ctr"/>
              <a:r>
                <a:rPr lang="en-US" altLang="zh-CN" sz="600" b="1">
                  <a:latin typeface="+mn-ea"/>
                </a:rPr>
                <a:t>a</a:t>
              </a:r>
              <a:endParaRPr lang="en-US" altLang="zh-CN" sz="600" b="1">
                <a:latin typeface="+mn-ea"/>
              </a:endParaRPr>
            </a:p>
            <a:p>
              <a:pPr algn="ctr"/>
              <a:r>
                <a:rPr lang="en-US" altLang="zh-CN" sz="600" b="1">
                  <a:latin typeface="+mn-ea"/>
                </a:rPr>
                <a:t>g</a:t>
              </a:r>
              <a:endParaRPr lang="en-US" altLang="zh-CN" sz="600" b="1">
                <a:latin typeface="+mn-ea"/>
              </a:endParaRPr>
            </a:p>
            <a:p>
              <a:pPr algn="ctr"/>
              <a:r>
                <a:rPr lang="en-US" altLang="zh-CN" sz="600" b="1">
                  <a:latin typeface="+mn-ea"/>
                </a:rPr>
                <a:t>e</a:t>
              </a:r>
              <a:endParaRPr lang="en-US" altLang="zh-CN" sz="600" b="1">
                <a:latin typeface="+mn-ea"/>
              </a:endParaRPr>
            </a:p>
            <a:p>
              <a:pPr algn="ctr"/>
              <a:endParaRPr lang="en-US" altLang="zh-CN" sz="600" b="1">
                <a:latin typeface="+mn-ea"/>
              </a:endParaRPr>
            </a:p>
            <a:p>
              <a:pPr algn="ctr"/>
              <a:r>
                <a:rPr lang="en-US" altLang="zh-CN" sz="600" b="1">
                  <a:latin typeface="+mn-ea"/>
                </a:rPr>
                <a:t>2</a:t>
              </a:r>
              <a:endParaRPr lang="en-US" altLang="zh-CN" sz="600" b="1">
                <a:latin typeface="+mn-ea"/>
              </a:endParaRPr>
            </a:p>
          </p:txBody>
        </p:sp>
        <p:grpSp>
          <p:nvGrpSpPr>
            <p:cNvPr id="82" name="组合 81"/>
            <p:cNvGrpSpPr/>
            <p:nvPr/>
          </p:nvGrpSpPr>
          <p:grpSpPr>
            <a:xfrm>
              <a:off x="11658" y="425"/>
              <a:ext cx="6385" cy="5614"/>
              <a:chOff x="11427" y="5591"/>
              <a:chExt cx="5453" cy="4794"/>
            </a:xfrm>
          </p:grpSpPr>
          <p:sp>
            <p:nvSpPr>
              <p:cNvPr id="415" name="ïṥḻíḋè"/>
              <p:cNvSpPr/>
              <p:nvPr/>
            </p:nvSpPr>
            <p:spPr>
              <a:xfrm>
                <a:off x="13576" y="5591"/>
                <a:ext cx="906" cy="906"/>
              </a:xfrm>
              <a:prstGeom prst="ellipse">
                <a:avLst/>
              </a:prstGeom>
              <a:solidFill>
                <a:srgbClr val="02BAB0"/>
              </a:solidFill>
              <a:ln w="12700" cap="flat" cmpd="sng" algn="ctr">
                <a:noFill/>
                <a:prstDash val="solid"/>
                <a:miter lim="800000"/>
              </a:ln>
              <a:effectLst>
                <a:outerShdw blurRad="101600" dist="38100" dir="2700000" algn="tl" rotWithShape="0">
                  <a:srgbClr val="7FA47B">
                    <a:alpha val="25000"/>
                  </a:srgbClr>
                </a:outerShdw>
              </a:effectLst>
            </p:spPr>
            <p:txBody>
              <a:bodyPr wrap="square" rtlCol="0" anchor="ctr">
                <a:noAutofit/>
              </a:bodyPr>
              <a:lstStyle/>
              <a:p>
                <a:pPr algn="ctr"/>
                <a:endParaRPr lang="en-US" sz="2400" dirty="0">
                  <a:solidFill>
                    <a:srgbClr val="FFFFFF"/>
                  </a:solidFill>
                  <a:effectLst>
                    <a:outerShdw blurRad="50800" dist="38100" dir="2700000" algn="tl" rotWithShape="0">
                      <a:prstClr val="black">
                        <a:alpha val="13000"/>
                      </a:prstClr>
                    </a:outerShdw>
                  </a:effectLst>
                  <a:latin typeface="Microsoft YaHei UI" panose="020B0503020204020204" pitchFamily="34" charset="-122"/>
                  <a:ea typeface="Microsoft YaHei UI" panose="020B0503020204020204" pitchFamily="34" charset="-122"/>
                  <a:cs typeface="Wonder Arial" panose="00000500000000000000" charset="0"/>
                  <a:sym typeface="汉仪文黑-55简" panose="00020600040101010101" pitchFamily="18" charset="-122"/>
                </a:endParaRPr>
              </a:p>
            </p:txBody>
          </p:sp>
          <p:pic>
            <p:nvPicPr>
              <p:cNvPr id="416" name="图片 408" descr="图标&#10;&#10;描述已自动生成"/>
              <p:cNvPicPr>
                <a:picLocks noChangeAspect="1"/>
              </p:cNvPicPr>
              <p:nvPr>
                <p:custDataLst>
                  <p:tags r:id="rId5"/>
                </p:custDataLst>
              </p:nvPr>
            </p:nvPicPr>
            <p:blipFill>
              <a:blip r:embed="rId6"/>
              <a:stretch>
                <a:fillRect/>
              </a:stretch>
            </p:blipFill>
            <p:spPr>
              <a:xfrm>
                <a:off x="13731" y="5732"/>
                <a:ext cx="596" cy="596"/>
              </a:xfrm>
              <a:prstGeom prst="rect">
                <a:avLst/>
              </a:prstGeom>
            </p:spPr>
          </p:pic>
          <p:sp>
            <p:nvSpPr>
              <p:cNvPr id="413" name="文本框 405"/>
              <p:cNvSpPr txBox="1"/>
              <p:nvPr/>
            </p:nvSpPr>
            <p:spPr>
              <a:xfrm>
                <a:off x="12264" y="6540"/>
                <a:ext cx="3554" cy="430"/>
              </a:xfrm>
              <a:prstGeom prst="rect">
                <a:avLst/>
              </a:prstGeom>
              <a:noFill/>
            </p:spPr>
            <p:txBody>
              <a:bodyPr wrap="square" lIns="0" tIns="0" rIns="0" bIns="0" rtlCol="0">
                <a:spAutoFit/>
              </a:bodyPr>
              <a:lstStyle/>
              <a:p>
                <a:pPr algn="ctr">
                  <a:lnSpc>
                    <a:spcPct val="130000"/>
                  </a:lnSpc>
                </a:pPr>
                <a:r>
                  <a:rPr lang="zh-CN" altLang="en-US" sz="1600" b="1" dirty="0">
                    <a:solidFill>
                      <a:srgbClr val="C00000"/>
                    </a:solidFill>
                    <a:effectLst/>
                    <a:latin typeface="Microsoft YaHei UI" panose="020B0503020204020204" pitchFamily="34" charset="-122"/>
                    <a:ea typeface="Microsoft YaHei UI" panose="020B0503020204020204" pitchFamily="34" charset="-122"/>
                  </a:rPr>
                  <a:t>一张健康芯片</a:t>
                </a:r>
                <a:r>
                  <a:rPr lang="zh-CN" altLang="en-US" sz="1600" b="1" dirty="0">
                    <a:solidFill>
                      <a:srgbClr val="32353A"/>
                    </a:solidFill>
                    <a:latin typeface="Microsoft YaHei UI" panose="020B0503020204020204" pitchFamily="34" charset="-122"/>
                    <a:ea typeface="Microsoft YaHei UI" panose="020B0503020204020204" pitchFamily="34" charset="-122"/>
                  </a:rPr>
                  <a:t>：</a:t>
                </a:r>
                <a:r>
                  <a:rPr lang="zh-CN" altLang="en-US" sz="1600" b="1" dirty="0">
                    <a:solidFill>
                      <a:srgbClr val="32353A"/>
                    </a:solidFill>
                    <a:effectLst/>
                    <a:latin typeface="Microsoft YaHei UI" panose="020B0503020204020204" pitchFamily="34" charset="-122"/>
                    <a:ea typeface="Microsoft YaHei UI" panose="020B0503020204020204" pitchFamily="34" charset="-122"/>
                  </a:rPr>
                  <a:t>瑞链计划</a:t>
                </a:r>
                <a:endParaRPr lang="zh-CN" altLang="en-US" sz="1600" b="1" dirty="0">
                  <a:solidFill>
                    <a:srgbClr val="32353A"/>
                  </a:solidFill>
                  <a:effectLst/>
                  <a:latin typeface="Microsoft YaHei UI" panose="020B0503020204020204" pitchFamily="34" charset="-122"/>
                  <a:ea typeface="Microsoft YaHei UI" panose="020B0503020204020204" pitchFamily="34" charset="-122"/>
                </a:endParaRPr>
              </a:p>
            </p:txBody>
          </p:sp>
          <p:sp>
            <p:nvSpPr>
              <p:cNvPr id="414" name="文本框 406"/>
              <p:cNvSpPr txBox="1"/>
              <p:nvPr/>
            </p:nvSpPr>
            <p:spPr>
              <a:xfrm>
                <a:off x="12346" y="6954"/>
                <a:ext cx="3392" cy="376"/>
              </a:xfrm>
              <a:prstGeom prst="rect">
                <a:avLst/>
              </a:prstGeom>
              <a:noFill/>
            </p:spPr>
            <p:txBody>
              <a:bodyPr wrap="square" lIns="0" tIns="0" rIns="0" bIns="0" rtlCol="0">
                <a:spAutoFit/>
              </a:bodyPr>
              <a:lstStyle/>
              <a:p>
                <a:pPr algn="ctr">
                  <a:lnSpc>
                    <a:spcPct val="130000"/>
                  </a:lnSpc>
                </a:pPr>
                <a:r>
                  <a:rPr lang="zh-CN" altLang="en-GB" sz="1400" dirty="0">
                    <a:solidFill>
                      <a:srgbClr val="32353A"/>
                    </a:solidFill>
                    <a:effectLst/>
                    <a:latin typeface="Microsoft YaHei UI" panose="020B0503020204020204" pitchFamily="34" charset="-122"/>
                    <a:ea typeface="Microsoft YaHei UI" panose="020B0503020204020204" pitchFamily="34" charset="-122"/>
                  </a:rPr>
                  <a:t>通过</a:t>
                </a:r>
                <a:r>
                  <a:rPr lang="zh-CN" altLang="en-US" sz="1400" dirty="0">
                    <a:solidFill>
                      <a:srgbClr val="32353A"/>
                    </a:solidFill>
                    <a:effectLst/>
                    <a:latin typeface="Microsoft YaHei UI" panose="020B0503020204020204" pitchFamily="34" charset="-122"/>
                    <a:ea typeface="Microsoft YaHei UI" panose="020B0503020204020204" pitchFamily="34" charset="-122"/>
                  </a:rPr>
                  <a:t>智能感知设备联通各方</a:t>
                </a:r>
                <a:endParaRPr lang="zh-CN" altLang="en-US" sz="1400" dirty="0">
                  <a:solidFill>
                    <a:srgbClr val="32353A"/>
                  </a:solidFill>
                  <a:effectLst/>
                  <a:latin typeface="Microsoft YaHei UI" panose="020B0503020204020204" pitchFamily="34" charset="-122"/>
                  <a:ea typeface="Microsoft YaHei UI" panose="020B0503020204020204" pitchFamily="34" charset="-122"/>
                </a:endParaRPr>
              </a:p>
            </p:txBody>
          </p:sp>
          <p:sp>
            <p:nvSpPr>
              <p:cNvPr id="424" name="圆角矩形 417"/>
              <p:cNvSpPr/>
              <p:nvPr/>
            </p:nvSpPr>
            <p:spPr>
              <a:xfrm>
                <a:off x="12587" y="7899"/>
                <a:ext cx="2934" cy="1572"/>
              </a:xfrm>
              <a:prstGeom prst="roundRect">
                <a:avLst/>
              </a:prstGeom>
              <a:noFill/>
              <a:ln w="15875" cap="flat" cmpd="sng" algn="ctr">
                <a:solidFill>
                  <a:srgbClr val="02BAB0">
                    <a:alpha val="30000"/>
                  </a:srgbClr>
                </a:solid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sp>
            <p:nvSpPr>
              <p:cNvPr id="444" name="文本框 437"/>
              <p:cNvSpPr txBox="1"/>
              <p:nvPr/>
            </p:nvSpPr>
            <p:spPr>
              <a:xfrm>
                <a:off x="11427" y="8276"/>
                <a:ext cx="2376" cy="413"/>
              </a:xfrm>
              <a:prstGeom prst="rect">
                <a:avLst/>
              </a:prstGeom>
              <a:noFill/>
            </p:spPr>
            <p:txBody>
              <a:bodyPr wrap="square" lIns="0" tIns="0" rIns="0" bIns="0" rtlCol="0">
                <a:spAutoFit/>
              </a:bodyPr>
              <a:lstStyle/>
              <a:p>
                <a:pPr algn="ctr"/>
                <a:r>
                  <a:rPr lang="zh-CN" altLang="en-GB"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打通</a:t>
                </a:r>
                <a:r>
                  <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可穿戴设备</a:t>
                </a:r>
                <a:endParaRPr lang="en-US" altLang="zh-CN"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endParaRPr>
              </a:p>
              <a:p>
                <a:pPr algn="ctr"/>
                <a:r>
                  <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与院内 </a:t>
                </a:r>
                <a:r>
                  <a:rPr lang="en-US" altLang="zh-CN"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EMR</a:t>
                </a:r>
                <a:r>
                  <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 数据</a:t>
                </a:r>
                <a:endPar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447" name="椭圆 440"/>
              <p:cNvSpPr/>
              <p:nvPr/>
            </p:nvSpPr>
            <p:spPr>
              <a:xfrm>
                <a:off x="12288" y="7596"/>
                <a:ext cx="643" cy="643"/>
              </a:xfrm>
              <a:prstGeom prst="ellipse">
                <a:avLst/>
              </a:prstGeom>
              <a:solidFill>
                <a:srgbClr val="02BAB0"/>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pic>
            <p:nvPicPr>
              <p:cNvPr id="448" name="图片 441" descr="图标&#10;&#10;描述已自动生成"/>
              <p:cNvPicPr>
                <a:picLocks noChangeAspect="1"/>
              </p:cNvPicPr>
              <p:nvPr/>
            </p:nvPicPr>
            <p:blipFill>
              <a:blip r:embed="rId7"/>
              <a:stretch>
                <a:fillRect/>
              </a:stretch>
            </p:blipFill>
            <p:spPr>
              <a:xfrm>
                <a:off x="12397" y="7705"/>
                <a:ext cx="425" cy="425"/>
              </a:xfrm>
              <a:prstGeom prst="rect">
                <a:avLst/>
              </a:prstGeom>
            </p:spPr>
          </p:pic>
          <p:sp>
            <p:nvSpPr>
              <p:cNvPr id="446" name="文本框 439"/>
              <p:cNvSpPr txBox="1"/>
              <p:nvPr/>
            </p:nvSpPr>
            <p:spPr>
              <a:xfrm>
                <a:off x="12104" y="8758"/>
                <a:ext cx="964" cy="248"/>
              </a:xfrm>
              <a:prstGeom prst="rect">
                <a:avLst/>
              </a:prstGeom>
              <a:solidFill>
                <a:srgbClr val="FFFFFF"/>
              </a:solidFill>
            </p:spPr>
            <p:txBody>
              <a:bodyPr wrap="square" lIns="0" tIns="0" rIns="0" bIns="0" rtlCol="0">
                <a:spAutoFit/>
              </a:bodyPr>
              <a:lstStyle/>
              <a:p>
                <a:pPr algn="ctr"/>
                <a:r>
                  <a:rPr lang="zh-CN" altLang="en-GB" sz="1200" b="1" dirty="0">
                    <a:solidFill>
                      <a:srgbClr val="32353A"/>
                    </a:solidFill>
                    <a:effectLst/>
                    <a:latin typeface="Microsoft YaHei UI" panose="020B0503020204020204" pitchFamily="34" charset="-122"/>
                    <a:ea typeface="Microsoft YaHei UI" panose="020B0503020204020204" pitchFamily="34" charset="-122"/>
                  </a:rPr>
                  <a:t>链接</a:t>
                </a:r>
                <a:r>
                  <a:rPr lang="zh-CN" altLang="en-US" sz="1200" b="1" dirty="0">
                    <a:solidFill>
                      <a:srgbClr val="32353A"/>
                    </a:solidFill>
                    <a:effectLst/>
                    <a:latin typeface="Microsoft YaHei UI" panose="020B0503020204020204" pitchFamily="34" charset="-122"/>
                    <a:ea typeface="Microsoft YaHei UI" panose="020B0503020204020204" pitchFamily="34" charset="-122"/>
                  </a:rPr>
                  <a:t>数据</a:t>
                </a:r>
                <a:endParaRPr lang="zh-CN" altLang="en-US" sz="1200" b="1" dirty="0">
                  <a:solidFill>
                    <a:srgbClr val="32353A"/>
                  </a:solidFill>
                  <a:effectLst/>
                  <a:latin typeface="Microsoft YaHei UI" panose="020B0503020204020204" pitchFamily="34" charset="-122"/>
                  <a:ea typeface="Microsoft YaHei UI" panose="020B0503020204020204" pitchFamily="34" charset="-122"/>
                </a:endParaRPr>
              </a:p>
            </p:txBody>
          </p:sp>
          <p:sp>
            <p:nvSpPr>
              <p:cNvPr id="439" name="文本框 432"/>
              <p:cNvSpPr txBox="1"/>
              <p:nvPr/>
            </p:nvSpPr>
            <p:spPr>
              <a:xfrm>
                <a:off x="14144" y="8262"/>
                <a:ext cx="2736" cy="207"/>
              </a:xfrm>
              <a:prstGeom prst="rect">
                <a:avLst/>
              </a:prstGeom>
              <a:noFill/>
            </p:spPr>
            <p:txBody>
              <a:bodyPr wrap="square" lIns="0" tIns="0" rIns="0" bIns="0" rtlCol="0">
                <a:spAutoFit/>
              </a:bodyPr>
              <a:lstStyle/>
              <a:p>
                <a:pPr algn="ctr"/>
                <a:r>
                  <a:rPr lang="zh-CN" altLang="en-US" sz="1000" dirty="0">
                    <a:solidFill>
                      <a:srgbClr val="32353A"/>
                    </a:solidFill>
                    <a:latin typeface="Microsoft YaHei UI" panose="020B0503020204020204" pitchFamily="34" charset="-122"/>
                    <a:ea typeface="Microsoft YaHei UI" panose="020B0503020204020204" pitchFamily="34" charset="-122"/>
                    <a:cs typeface="Arial" panose="020B0604020202020204" pitchFamily="34" charset="0"/>
                  </a:rPr>
                  <a:t>专业医生随时守候</a:t>
                </a:r>
                <a:endPar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440" name="文本框 433"/>
              <p:cNvSpPr txBox="1"/>
              <p:nvPr/>
            </p:nvSpPr>
            <p:spPr>
              <a:xfrm>
                <a:off x="15061" y="8526"/>
                <a:ext cx="964" cy="248"/>
              </a:xfrm>
              <a:prstGeom prst="rect">
                <a:avLst/>
              </a:prstGeom>
              <a:solidFill>
                <a:srgbClr val="FFFFFF"/>
              </a:solidFill>
            </p:spPr>
            <p:txBody>
              <a:bodyPr wrap="square" lIns="0" tIns="0" rIns="0" bIns="0" rtlCol="0">
                <a:spAutoFit/>
              </a:bodyPr>
              <a:lstStyle/>
              <a:p>
                <a:pPr algn="ctr"/>
                <a:r>
                  <a:rPr lang="zh-CN" altLang="en-US" sz="1200" b="1" dirty="0">
                    <a:solidFill>
                      <a:srgbClr val="32353A"/>
                    </a:solidFill>
                    <a:effectLst/>
                    <a:latin typeface="Microsoft YaHei UI" panose="020B0503020204020204" pitchFamily="34" charset="-122"/>
                    <a:ea typeface="Microsoft YaHei UI" panose="020B0503020204020204" pitchFamily="34" charset="-122"/>
                  </a:rPr>
                  <a:t>链接医生</a:t>
                </a:r>
                <a:endParaRPr lang="zh-CN" altLang="en-US" sz="1200" b="1" dirty="0">
                  <a:solidFill>
                    <a:srgbClr val="32353A"/>
                  </a:solidFill>
                  <a:effectLst/>
                  <a:latin typeface="Microsoft YaHei UI" panose="020B0503020204020204" pitchFamily="34" charset="-122"/>
                  <a:ea typeface="Microsoft YaHei UI" panose="020B0503020204020204" pitchFamily="34" charset="-122"/>
                </a:endParaRPr>
              </a:p>
            </p:txBody>
          </p:sp>
          <p:sp>
            <p:nvSpPr>
              <p:cNvPr id="442" name="椭圆 435"/>
              <p:cNvSpPr/>
              <p:nvPr/>
            </p:nvSpPr>
            <p:spPr>
              <a:xfrm>
                <a:off x="15200" y="7597"/>
                <a:ext cx="643" cy="644"/>
              </a:xfrm>
              <a:prstGeom prst="ellipse">
                <a:avLst/>
              </a:prstGeom>
              <a:solidFill>
                <a:srgbClr val="02BAB0"/>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pic>
            <p:nvPicPr>
              <p:cNvPr id="443" name="图片 436" descr="卡通人物&#10;&#10;中度可信度描述已自动生成"/>
              <p:cNvPicPr>
                <a:picLocks noChangeAspect="1"/>
              </p:cNvPicPr>
              <p:nvPr>
                <p:custDataLst>
                  <p:tags r:id="rId8"/>
                </p:custDataLst>
              </p:nvPr>
            </p:nvPicPr>
            <p:blipFill>
              <a:blip r:embed="rId9"/>
              <a:stretch>
                <a:fillRect/>
              </a:stretch>
            </p:blipFill>
            <p:spPr>
              <a:xfrm>
                <a:off x="15297" y="7675"/>
                <a:ext cx="449" cy="450"/>
              </a:xfrm>
              <a:prstGeom prst="rect">
                <a:avLst/>
              </a:prstGeom>
            </p:spPr>
          </p:pic>
          <p:sp>
            <p:nvSpPr>
              <p:cNvPr id="434" name="文本框 427"/>
              <p:cNvSpPr txBox="1"/>
              <p:nvPr/>
            </p:nvSpPr>
            <p:spPr>
              <a:xfrm>
                <a:off x="11586" y="9878"/>
                <a:ext cx="2045" cy="207"/>
              </a:xfrm>
              <a:prstGeom prst="rect">
                <a:avLst/>
              </a:prstGeom>
              <a:noFill/>
            </p:spPr>
            <p:txBody>
              <a:bodyPr wrap="square" lIns="0" tIns="0" rIns="0" bIns="0" rtlCol="0">
                <a:spAutoFit/>
              </a:bodyPr>
              <a:lstStyle/>
              <a:p>
                <a:pPr algn="ctr"/>
                <a:r>
                  <a:rPr lang="zh-CN" altLang="en-GB"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一码通行</a:t>
                </a:r>
                <a:r>
                  <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rPr>
                  <a:t>快速入院</a:t>
                </a:r>
                <a:endPar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sp>
            <p:nvSpPr>
              <p:cNvPr id="435" name="文本框 428"/>
              <p:cNvSpPr txBox="1"/>
              <p:nvPr/>
            </p:nvSpPr>
            <p:spPr>
              <a:xfrm>
                <a:off x="12096" y="10137"/>
                <a:ext cx="964" cy="248"/>
              </a:xfrm>
              <a:prstGeom prst="rect">
                <a:avLst/>
              </a:prstGeom>
              <a:noFill/>
            </p:spPr>
            <p:txBody>
              <a:bodyPr wrap="square" lIns="0" tIns="0" rIns="0" bIns="0" rtlCol="0">
                <a:spAutoFit/>
              </a:bodyPr>
              <a:lstStyle/>
              <a:p>
                <a:pPr algn="ctr"/>
                <a:r>
                  <a:rPr lang="zh-CN" altLang="en-US" sz="1200" b="1" dirty="0">
                    <a:solidFill>
                      <a:srgbClr val="32353A"/>
                    </a:solidFill>
                    <a:effectLst/>
                    <a:latin typeface="Microsoft YaHei UI" panose="020B0503020204020204" pitchFamily="34" charset="-122"/>
                    <a:ea typeface="Microsoft YaHei UI" panose="020B0503020204020204" pitchFamily="34" charset="-122"/>
                  </a:rPr>
                  <a:t>链接医院</a:t>
                </a:r>
                <a:endParaRPr lang="zh-CN" altLang="en-US" sz="1200" b="1" dirty="0">
                  <a:solidFill>
                    <a:srgbClr val="32353A"/>
                  </a:solidFill>
                  <a:effectLst/>
                  <a:latin typeface="Microsoft YaHei UI" panose="020B0503020204020204" pitchFamily="34" charset="-122"/>
                  <a:ea typeface="Microsoft YaHei UI" panose="020B0503020204020204" pitchFamily="34" charset="-122"/>
                </a:endParaRPr>
              </a:p>
            </p:txBody>
          </p:sp>
          <p:sp>
            <p:nvSpPr>
              <p:cNvPr id="437" name="椭圆 430"/>
              <p:cNvSpPr/>
              <p:nvPr/>
            </p:nvSpPr>
            <p:spPr>
              <a:xfrm>
                <a:off x="12287" y="9160"/>
                <a:ext cx="643" cy="643"/>
              </a:xfrm>
              <a:prstGeom prst="ellipse">
                <a:avLst/>
              </a:prstGeom>
              <a:solidFill>
                <a:srgbClr val="02BAB0"/>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pic>
            <p:nvPicPr>
              <p:cNvPr id="438" name="图片 431" descr="QR 代码&#10;&#10;中度可信度描述已自动生成"/>
              <p:cNvPicPr>
                <a:picLocks noChangeAspect="1"/>
              </p:cNvPicPr>
              <p:nvPr/>
            </p:nvPicPr>
            <p:blipFill>
              <a:blip r:embed="rId10"/>
              <a:stretch>
                <a:fillRect/>
              </a:stretch>
            </p:blipFill>
            <p:spPr>
              <a:xfrm>
                <a:off x="12418" y="9291"/>
                <a:ext cx="381" cy="381"/>
              </a:xfrm>
              <a:prstGeom prst="rect">
                <a:avLst/>
              </a:prstGeom>
            </p:spPr>
          </p:pic>
          <p:sp>
            <p:nvSpPr>
              <p:cNvPr id="429" name="文本框 422"/>
              <p:cNvSpPr txBox="1"/>
              <p:nvPr/>
            </p:nvSpPr>
            <p:spPr>
              <a:xfrm>
                <a:off x="15030" y="10132"/>
                <a:ext cx="964" cy="248"/>
              </a:xfrm>
              <a:prstGeom prst="rect">
                <a:avLst/>
              </a:prstGeom>
              <a:noFill/>
            </p:spPr>
            <p:txBody>
              <a:bodyPr wrap="square" lIns="0" tIns="0" rIns="0" bIns="0" rtlCol="0">
                <a:spAutoFit/>
              </a:bodyPr>
              <a:lstStyle/>
              <a:p>
                <a:pPr algn="ctr"/>
                <a:r>
                  <a:rPr lang="zh-CN" altLang="en-US" sz="1200" b="1" dirty="0">
                    <a:solidFill>
                      <a:srgbClr val="32353A"/>
                    </a:solidFill>
                    <a:effectLst/>
                    <a:latin typeface="Microsoft YaHei UI" panose="020B0503020204020204" pitchFamily="34" charset="-122"/>
                    <a:ea typeface="Microsoft YaHei UI" panose="020B0503020204020204" pitchFamily="34" charset="-122"/>
                  </a:rPr>
                  <a:t>链接家人</a:t>
                </a:r>
                <a:endParaRPr lang="zh-CN" altLang="en-US" sz="1200" b="1" dirty="0">
                  <a:solidFill>
                    <a:srgbClr val="32353A"/>
                  </a:solidFill>
                  <a:effectLst/>
                  <a:latin typeface="Microsoft YaHei UI" panose="020B0503020204020204" pitchFamily="34" charset="-122"/>
                  <a:ea typeface="Microsoft YaHei UI" panose="020B0503020204020204" pitchFamily="34" charset="-122"/>
                </a:endParaRPr>
              </a:p>
            </p:txBody>
          </p:sp>
          <p:sp>
            <p:nvSpPr>
              <p:cNvPr id="432" name="椭圆 425"/>
              <p:cNvSpPr/>
              <p:nvPr/>
            </p:nvSpPr>
            <p:spPr>
              <a:xfrm>
                <a:off x="15198" y="9162"/>
                <a:ext cx="643" cy="643"/>
              </a:xfrm>
              <a:prstGeom prst="ellipse">
                <a:avLst/>
              </a:prstGeom>
              <a:solidFill>
                <a:srgbClr val="02BAB0"/>
              </a:solidFill>
              <a:ln w="15875" cap="flat" cmpd="sng" algn="ctr">
                <a:noFill/>
                <a:prstDash val="solid"/>
                <a:bevel/>
              </a:ln>
              <a:effectLst/>
            </p:spPr>
            <p:txBody>
              <a:bodyPr rtlCol="0" anchor="ctr"/>
              <a:lstStyle/>
              <a:p>
                <a:pPr algn="ctr" defTabSz="981075" fontAlgn="auto" hangingPunct="0">
                  <a:spcAft>
                    <a:spcPts val="0"/>
                  </a:spcAft>
                  <a:buClr>
                    <a:srgbClr val="00B7FF"/>
                  </a:buClr>
                  <a:buSzPct val="120000"/>
                </a:pPr>
                <a:endParaRPr kumimoji="1" lang="zh-CN" altLang="en-US" sz="1600" b="1">
                  <a:solidFill>
                    <a:srgbClr val="001965"/>
                  </a:solidFill>
                  <a:latin typeface="Microsoft YaHei UI" panose="020B0503020204020204" pitchFamily="34" charset="-122"/>
                  <a:ea typeface="Microsoft YaHei UI" panose="020B0503020204020204" pitchFamily="34" charset="-122"/>
                </a:endParaRPr>
              </a:p>
            </p:txBody>
          </p:sp>
          <p:pic>
            <p:nvPicPr>
              <p:cNvPr id="433" name="图片 426" descr="图标&#10;&#10;描述已自动生成"/>
              <p:cNvPicPr>
                <a:picLocks noChangeAspect="1"/>
              </p:cNvPicPr>
              <p:nvPr/>
            </p:nvPicPr>
            <p:blipFill>
              <a:blip r:embed="rId11"/>
              <a:stretch>
                <a:fillRect/>
              </a:stretch>
            </p:blipFill>
            <p:spPr>
              <a:xfrm>
                <a:off x="15328" y="9300"/>
                <a:ext cx="367" cy="367"/>
              </a:xfrm>
              <a:prstGeom prst="rect">
                <a:avLst/>
              </a:prstGeom>
            </p:spPr>
          </p:pic>
          <p:sp>
            <p:nvSpPr>
              <p:cNvPr id="431" name="文本框 424"/>
              <p:cNvSpPr txBox="1"/>
              <p:nvPr/>
            </p:nvSpPr>
            <p:spPr>
              <a:xfrm>
                <a:off x="14497" y="9907"/>
                <a:ext cx="2045" cy="207"/>
              </a:xfrm>
              <a:prstGeom prst="rect">
                <a:avLst/>
              </a:prstGeom>
              <a:noFill/>
            </p:spPr>
            <p:txBody>
              <a:bodyPr wrap="square" lIns="0" tIns="0" rIns="0" bIns="0" rtlCol="0">
                <a:spAutoFit/>
              </a:bodyPr>
              <a:lstStyle/>
              <a:p>
                <a:pPr algn="ctr"/>
                <a:r>
                  <a:rPr lang="zh-CN" altLang="en-US" sz="1000" dirty="0">
                    <a:solidFill>
                      <a:srgbClr val="32353A"/>
                    </a:solidFill>
                    <a:latin typeface="Microsoft YaHei UI" panose="020B0503020204020204" pitchFamily="34" charset="-122"/>
                    <a:ea typeface="Microsoft YaHei UI" panose="020B0503020204020204" pitchFamily="34" charset="-122"/>
                    <a:cs typeface="Arial" panose="020B0604020202020204" pitchFamily="34" charset="0"/>
                  </a:rPr>
                  <a:t>家人共享健康信息</a:t>
                </a:r>
                <a:endParaRPr lang="zh-CN" altLang="en-US" sz="1000" dirty="0">
                  <a:solidFill>
                    <a:srgbClr val="32353A"/>
                  </a:solidFill>
                  <a:effectLst/>
                  <a:latin typeface="Microsoft YaHei UI" panose="020B0503020204020204" pitchFamily="34" charset="-122"/>
                  <a:ea typeface="Microsoft YaHei UI" panose="020B0503020204020204" pitchFamily="34" charset="-122"/>
                  <a:cs typeface="Arial" panose="020B0604020202020204" pitchFamily="34" charset="0"/>
                </a:endParaRPr>
              </a:p>
            </p:txBody>
          </p:sp>
        </p:grpSp>
        <p:pic>
          <p:nvPicPr>
            <p:cNvPr id="111" name="图片 110" descr="图片1"/>
            <p:cNvPicPr>
              <a:picLocks noChangeAspect="1"/>
            </p:cNvPicPr>
            <p:nvPr/>
          </p:nvPicPr>
          <p:blipFill>
            <a:blip r:embed="rId12"/>
            <a:stretch>
              <a:fillRect/>
            </a:stretch>
          </p:blipFill>
          <p:spPr>
            <a:xfrm>
              <a:off x="9687" y="6136"/>
              <a:ext cx="9578" cy="467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
                                        </p:tgtEl>
                                        <p:attrNameLst>
                                          <p:attrName>style.visibility</p:attrName>
                                        </p:attrNameLst>
                                      </p:cBhvr>
                                      <p:to>
                                        <p:strVal val="visible"/>
                                      </p:to>
                                    </p:set>
                                    <p:anim calcmode="lin" valueType="num">
                                      <p:cBhvr additive="base">
                                        <p:cTn id="13" dur="500" fill="hold"/>
                                        <p:tgtEl>
                                          <p:spTgt spid="112"/>
                                        </p:tgtEl>
                                        <p:attrNameLst>
                                          <p:attrName>ppt_x</p:attrName>
                                        </p:attrNameLst>
                                      </p:cBhvr>
                                      <p:tavLst>
                                        <p:tav tm="0">
                                          <p:val>
                                            <p:strVal val="#ppt_x"/>
                                          </p:val>
                                        </p:tav>
                                        <p:tav tm="100000">
                                          <p:val>
                                            <p:strVal val="#ppt_x"/>
                                          </p:val>
                                        </p:tav>
                                      </p:tavLst>
                                    </p:anim>
                                    <p:anim calcmode="lin" valueType="num">
                                      <p:cBhvr additive="base">
                                        <p:cTn id="14" dur="500" fill="hold"/>
                                        <p:tgtEl>
                                          <p:spTgt spid="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8020" y="3928536"/>
            <a:ext cx="4646930" cy="1738060"/>
          </a:xfrm>
          <a:prstGeom prst="rect">
            <a:avLst/>
          </a:prstGeom>
        </p:spPr>
      </p:pic>
      <p:sp>
        <p:nvSpPr>
          <p:cNvPr id="7" name="文本框 6"/>
          <p:cNvSpPr txBox="1"/>
          <p:nvPr/>
        </p:nvSpPr>
        <p:spPr>
          <a:xfrm>
            <a:off x="727710" y="1627074"/>
            <a:ext cx="10646410" cy="1900777"/>
          </a:xfrm>
          <a:prstGeom prst="rect">
            <a:avLst/>
          </a:prstGeom>
          <a:noFill/>
        </p:spPr>
        <p:txBody>
          <a:bodyPr wrap="square">
            <a:spAutoFit/>
          </a:bodyPr>
          <a:lstStyle/>
          <a:p>
            <a:pPr>
              <a:lnSpc>
                <a:spcPct val="150000"/>
              </a:lnSpc>
            </a:pPr>
            <a:r>
              <a:rPr lang="zh-CN" altLang="en-US" sz="1600" b="1" kern="0" dirty="0">
                <a:solidFill>
                  <a:schemeClr val="accent4"/>
                </a:solidFill>
                <a:effectLst/>
              </a:rPr>
              <a:t>华西健康管理中心：</a:t>
            </a:r>
            <a:r>
              <a:rPr lang="zh-CN" altLang="en-US" sz="1600" b="0" i="0" dirty="0">
                <a:solidFill>
                  <a:schemeClr val="bg2">
                    <a:lumMod val="25000"/>
                  </a:schemeClr>
                </a:solidFill>
                <a:effectLst/>
                <a:latin typeface="微软雅黑" panose="020B0503020204020204" pitchFamily="34" charset="-122"/>
                <a:ea typeface="微软雅黑" panose="020B0503020204020204" pitchFamily="34" charset="-122"/>
              </a:rPr>
              <a:t>依托四川大学华西医院</a:t>
            </a:r>
            <a:r>
              <a:rPr lang="zh-CN" altLang="en-US" sz="1600" kern="0" dirty="0">
                <a:solidFill>
                  <a:schemeClr val="bg2">
                    <a:lumMod val="25000"/>
                  </a:schemeClr>
                </a:solidFill>
                <a:effectLst/>
              </a:rPr>
              <a:t>先进的医疗技术和人才、资源优势，华西健康管理中心为</a:t>
            </a:r>
            <a:r>
              <a:rPr lang="zh-CN" altLang="en-US" sz="1600" kern="0" dirty="0">
                <a:solidFill>
                  <a:schemeClr val="bg2">
                    <a:lumMod val="25000"/>
                  </a:schemeClr>
                </a:solidFill>
              </a:rPr>
              <a:t>客户</a:t>
            </a:r>
            <a:r>
              <a:rPr lang="zh-CN" altLang="en-US" sz="1600" b="0" i="0" dirty="0">
                <a:solidFill>
                  <a:schemeClr val="bg2">
                    <a:lumMod val="25000"/>
                  </a:schemeClr>
                </a:solidFill>
                <a:effectLst/>
                <a:latin typeface="微软雅黑" panose="020B0503020204020204" pitchFamily="34" charset="-122"/>
                <a:ea typeface="微软雅黑" panose="020B0503020204020204" pitchFamily="34" charset="-122"/>
              </a:rPr>
              <a:t>深入开展“早筛查、早评估、早干预”的全生命周期健康管理模式，健康管理服务精细化、信息化、科学化、规范化 。</a:t>
            </a:r>
            <a:endParaRPr lang="en-US" altLang="zh-CN" sz="1600" b="0" i="0" dirty="0">
              <a:solidFill>
                <a:schemeClr val="bg2">
                  <a:lumMod val="25000"/>
                </a:schemeClr>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accent5"/>
                </a:solidFill>
                <a:latin typeface="微软雅黑" panose="020B0503020204020204" pitchFamily="34" charset="-122"/>
                <a:ea typeface="微软雅黑" panose="020B0503020204020204" pitchFamily="34" charset="-122"/>
              </a:rPr>
              <a:t>华西启德身心健康促进中心：</a:t>
            </a:r>
            <a:r>
              <a:rPr lang="zh-CN" altLang="en-US" sz="1600" dirty="0">
                <a:solidFill>
                  <a:schemeClr val="bg2">
                    <a:lumMod val="25000"/>
                  </a:schemeClr>
                </a:solidFill>
                <a:latin typeface="微软雅黑" panose="020B0503020204020204" pitchFamily="34" charset="-122"/>
                <a:ea typeface="微软雅黑" panose="020B0503020204020204" pitchFamily="34" charset="-122"/>
              </a:rPr>
              <a:t>作为华西医院产业集团全资健管平台，创新构建了集运动处方、营养干预、心理调适、睡眠医学及数字疗法于一体的多模态健康管理体系。</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rgbClr val="487ECB"/>
                </a:solidFill>
                <a:latin typeface="微软雅黑" panose="020B0503020204020204" pitchFamily="34" charset="-122"/>
                <a:ea typeface="微软雅黑" panose="020B0503020204020204" pitchFamily="34" charset="-122"/>
              </a:rPr>
              <a:t>华健通技术团队：</a:t>
            </a:r>
            <a:r>
              <a:rPr lang="zh-CN" altLang="en-US" sz="1600" dirty="0">
                <a:solidFill>
                  <a:schemeClr val="bg2">
                    <a:lumMod val="25000"/>
                  </a:schemeClr>
                </a:solidFill>
                <a:latin typeface="微软雅黑" panose="020B0503020204020204" pitchFamily="34" charset="-122"/>
                <a:ea typeface="微软雅黑" panose="020B0503020204020204" pitchFamily="34" charset="-122"/>
              </a:rPr>
              <a:t>为华西健康管理平台及小程序开发提供技术支持，包括平台开发、功能设计与对接等。</a:t>
            </a:r>
            <a:endParaRPr lang="zh-CN" altLang="en-US" sz="1600" dirty="0">
              <a:solidFill>
                <a:schemeClr val="bg2">
                  <a:lumMod val="25000"/>
                </a:schemeClr>
              </a:solidFill>
            </a:endParaRPr>
          </a:p>
        </p:txBody>
      </p:sp>
      <p:pic>
        <p:nvPicPr>
          <p:cNvPr id="8" name="图片 7"/>
          <p:cNvPicPr>
            <a:picLocks noChangeAspect="1"/>
          </p:cNvPicPr>
          <p:nvPr/>
        </p:nvPicPr>
        <p:blipFill>
          <a:blip r:embed="rId2"/>
          <a:stretch>
            <a:fillRect/>
          </a:stretch>
        </p:blipFill>
        <p:spPr>
          <a:xfrm>
            <a:off x="5785261" y="3930896"/>
            <a:ext cx="2231614" cy="1735700"/>
          </a:xfrm>
          <a:prstGeom prst="rect">
            <a:avLst/>
          </a:prstGeom>
        </p:spPr>
      </p:pic>
      <p:sp>
        <p:nvSpPr>
          <p:cNvPr id="5" name="矩形 4"/>
          <p:cNvSpPr/>
          <p:nvPr/>
        </p:nvSpPr>
        <p:spPr>
          <a:xfrm>
            <a:off x="8829675" y="3928536"/>
            <a:ext cx="2157413" cy="173806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zh-CN" b="1" dirty="0">
              <a:solidFill>
                <a:schemeClr val="accent1"/>
              </a:solidFill>
            </a:endParaRPr>
          </a:p>
          <a:p>
            <a:pPr algn="ctr"/>
            <a:endParaRPr kumimoji="1" lang="en-US" altLang="zh-CN" b="1" dirty="0">
              <a:solidFill>
                <a:schemeClr val="accent1"/>
              </a:solidFill>
            </a:endParaRPr>
          </a:p>
          <a:p>
            <a:pPr algn="ctr"/>
            <a:r>
              <a:rPr kumimoji="1" lang="zh-CN" altLang="en-US" b="1" dirty="0">
                <a:solidFill>
                  <a:schemeClr val="accent1"/>
                </a:solidFill>
              </a:rPr>
              <a:t>华健通技术团队</a:t>
            </a:r>
            <a:endParaRPr kumimoji="1" lang="zh-CN" altLang="en-US" b="1" dirty="0">
              <a:solidFill>
                <a:schemeClr val="accent1"/>
              </a:solidFill>
            </a:endParaRPr>
          </a:p>
        </p:txBody>
      </p:sp>
      <p:pic>
        <p:nvPicPr>
          <p:cNvPr id="6" name="图片 5"/>
          <p:cNvPicPr>
            <a:picLocks noChangeAspect="1"/>
          </p:cNvPicPr>
          <p:nvPr/>
        </p:nvPicPr>
        <p:blipFill>
          <a:blip r:embed="rId3"/>
          <a:srcRect r="65067"/>
          <a:stretch>
            <a:fillRect/>
          </a:stretch>
        </p:blipFill>
        <p:spPr>
          <a:xfrm>
            <a:off x="8986520" y="4108811"/>
            <a:ext cx="1821384" cy="551587"/>
          </a:xfrm>
          <a:prstGeom prst="rect">
            <a:avLst/>
          </a:prstGeom>
        </p:spPr>
      </p:pic>
      <p:sp>
        <p:nvSpPr>
          <p:cNvPr id="13" name="文本框 12"/>
          <p:cNvSpPr txBox="1"/>
          <p:nvPr>
            <p:custDataLst>
              <p:tags r:id="rId4"/>
            </p:custDataLst>
          </p:nvPr>
        </p:nvSpPr>
        <p:spPr>
          <a:xfrm>
            <a:off x="254632" y="747395"/>
            <a:ext cx="7184135"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附：华西医院</a:t>
            </a:r>
            <a:r>
              <a:rPr lang="zh-CN" altLang="en-US" sz="2400" b="1" dirty="0">
                <a:ln w="15875"/>
                <a:gradFill>
                  <a:gsLst>
                    <a:gs pos="0">
                      <a:schemeClr val="accent1">
                        <a:hueMod val="80000"/>
                      </a:schemeClr>
                    </a:gs>
                    <a:gs pos="100000">
                      <a:schemeClr val="accent1">
                        <a:alpha val="100000"/>
                      </a:schemeClr>
                    </a:gs>
                  </a:gsLst>
                  <a:lin ang="2700000" scaled="0"/>
                </a:gradFill>
              </a:rPr>
              <a:t>专业团队提供优质健康管理全服务</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16" name="直接连接符 15"/>
          <p:cNvCxnSpPr/>
          <p:nvPr>
            <p:custDataLst>
              <p:tags r:id="rId5"/>
            </p:custDataLst>
          </p:nvPr>
        </p:nvCxnSpPr>
        <p:spPr>
          <a:xfrm>
            <a:off x="309251" y="1224424"/>
            <a:ext cx="4091934"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702945" y="788035"/>
            <a:ext cx="5739764"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l">
              <a:buClrTx/>
              <a:buSzTx/>
              <a:buFontTx/>
            </a:pPr>
            <a:r>
              <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传统疾病险发展遇到瓶颈</a:t>
            </a:r>
            <a:endPar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3543935" cy="12065"/>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pic>
        <p:nvPicPr>
          <p:cNvPr id="4" name="Picture 2" descr="D:\工银工作\6 营销策划\6 专项 业务培训\20220518 全司健康险市场培训\图片素材\2 中再产品报告 重疾险新保数据.PNG"/>
          <p:cNvPicPr>
            <a:picLocks noChangeAspect="1" noChangeArrowheads="1"/>
          </p:cNvPicPr>
          <p:nvPr/>
        </p:nvPicPr>
        <p:blipFill>
          <a:blip r:embed="rId2" cstate="print"/>
          <a:srcRect/>
          <a:stretch>
            <a:fillRect/>
          </a:stretch>
        </p:blipFill>
        <p:spPr bwMode="auto">
          <a:xfrm>
            <a:off x="683260" y="2299335"/>
            <a:ext cx="4632325" cy="3186430"/>
          </a:xfrm>
          <a:prstGeom prst="rect">
            <a:avLst/>
          </a:prstGeom>
          <a:noFill/>
        </p:spPr>
      </p:pic>
      <p:sp>
        <p:nvSpPr>
          <p:cNvPr id="5" name="Rectangle 2"/>
          <p:cNvSpPr>
            <a:spLocks noChangeArrowheads="1"/>
          </p:cNvSpPr>
          <p:nvPr/>
        </p:nvSpPr>
        <p:spPr bwMode="auto">
          <a:xfrm>
            <a:off x="612775" y="1736725"/>
            <a:ext cx="4759960" cy="414020"/>
          </a:xfrm>
          <a:prstGeom prst="rect">
            <a:avLst/>
          </a:prstGeom>
          <a:noFill/>
          <a:ln w="9525">
            <a:noFill/>
            <a:miter lim="800000"/>
          </a:ln>
        </p:spPr>
        <p:txBody>
          <a:bodyPr wrap="square" anchor="ctr">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5930" indent="1905"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3130" indent="1905"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0330" indent="1905"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7530" indent="1905"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lnSpc>
                <a:spcPct val="150000"/>
              </a:lnSpc>
            </a:pPr>
            <a:r>
              <a:rPr lang="zh-CN" altLang="en-US" sz="1400" b="1" dirty="0">
                <a:latin typeface="微软雅黑 Light" panose="020B0502040204020203" charset="-122"/>
                <a:ea typeface="微软雅黑 Light" panose="020B0502040204020203" charset="-122"/>
                <a:cs typeface="微软雅黑 Light" panose="020B0502040204020203" charset="-122"/>
                <a:sym typeface="微软雅黑" panose="020B0503020204020204" pitchFamily="34" charset="-122"/>
              </a:rPr>
              <a:t>重疾险新保趋势（</a:t>
            </a:r>
            <a:r>
              <a:rPr lang="en-US" altLang="zh-CN" sz="1400" b="1" dirty="0">
                <a:latin typeface="微软雅黑 Light" panose="020B0502040204020203" charset="-122"/>
                <a:ea typeface="微软雅黑 Light" panose="020B0502040204020203" charset="-122"/>
                <a:cs typeface="微软雅黑 Light" panose="020B0502040204020203" charset="-122"/>
                <a:sym typeface="微软雅黑" panose="020B0503020204020204" pitchFamily="34" charset="-122"/>
              </a:rPr>
              <a:t>2014-2020</a:t>
            </a:r>
            <a:r>
              <a:rPr lang="zh-CN" altLang="en-US" sz="1400" b="1" dirty="0">
                <a:latin typeface="微软雅黑 Light" panose="020B0502040204020203" charset="-122"/>
                <a:ea typeface="微软雅黑 Light" panose="020B0502040204020203" charset="-122"/>
                <a:cs typeface="微软雅黑 Light" panose="020B0502040204020203" charset="-122"/>
                <a:sym typeface="微软雅黑" panose="020B0503020204020204" pitchFamily="34" charset="-122"/>
              </a:rPr>
              <a:t>）</a:t>
            </a:r>
            <a:endParaRPr lang="en-US" altLang="zh-CN" sz="1400" b="1" dirty="0">
              <a:latin typeface="微软雅黑 Light" panose="020B0502040204020203" charset="-122"/>
              <a:ea typeface="微软雅黑 Light" panose="020B0502040204020203" charset="-122"/>
              <a:cs typeface="微软雅黑 Light" panose="020B0502040204020203" charset="-122"/>
              <a:sym typeface="微软雅黑" panose="020B0503020204020204" pitchFamily="34" charset="-122"/>
            </a:endParaRPr>
          </a:p>
        </p:txBody>
      </p:sp>
      <p:cxnSp>
        <p:nvCxnSpPr>
          <p:cNvPr id="2" name="直接连接符 1"/>
          <p:cNvCxnSpPr/>
          <p:nvPr/>
        </p:nvCxnSpPr>
        <p:spPr>
          <a:xfrm>
            <a:off x="608965" y="2228850"/>
            <a:ext cx="47879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圆角矩形 1"/>
          <p:cNvSpPr/>
          <p:nvPr/>
        </p:nvSpPr>
        <p:spPr>
          <a:xfrm>
            <a:off x="5843270" y="1760220"/>
            <a:ext cx="1339215" cy="658495"/>
          </a:xfrm>
          <a:prstGeom prst="roundRect">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latin typeface="微软雅黑" panose="020B0503020204020204" pitchFamily="34" charset="-122"/>
                <a:ea typeface="微软雅黑" panose="020B0503020204020204" pitchFamily="34" charset="-122"/>
                <a:sym typeface="+mn-ea"/>
              </a:rPr>
              <a:t>人口老龄</a:t>
            </a:r>
            <a:endParaRPr lang="zh-CN" altLang="en-US">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5843270" y="2493645"/>
            <a:ext cx="1339215" cy="3401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2023</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年末，国内</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60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岁及以上人口</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2.97</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亿，占总人口的</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21.1%</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65</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岁及以上人口</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2.17</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亿，占总人口的</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15.4%</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sym typeface="+mn-ea"/>
              </a:rPr>
              <a:t>超出深度老龄化标准。</a:t>
            </a:r>
            <a:endPar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endParaRPr>
          </a:p>
        </p:txBody>
      </p:sp>
      <p:sp>
        <p:nvSpPr>
          <p:cNvPr id="9" name="圆角矩形 4"/>
          <p:cNvSpPr/>
          <p:nvPr/>
        </p:nvSpPr>
        <p:spPr>
          <a:xfrm>
            <a:off x="7310120" y="1760220"/>
            <a:ext cx="1339215" cy="658495"/>
          </a:xfrm>
          <a:prstGeom prst="roundRect">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latin typeface="微软雅黑" panose="020B0503020204020204" pitchFamily="34" charset="-122"/>
                <a:ea typeface="微软雅黑" panose="020B0503020204020204" pitchFamily="34" charset="-122"/>
                <a:sym typeface="+mn-ea"/>
              </a:rPr>
              <a:t>收入分化</a:t>
            </a:r>
            <a:endParaRPr lang="zh-CN" altLang="en-US">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7310120" y="2493645"/>
            <a:ext cx="1339215" cy="3401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2023</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年个税报告，中国纳税居民，月薪</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3500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以下</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6</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3501-5000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月薪</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1</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5001-1</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万月薪</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4500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万，年薪</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10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万以上</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2000</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万</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，年薪15万以上1200万，年薪15万至100万730万，百万以上70万。</a:t>
            </a:r>
            <a:endPar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endParaRPr>
          </a:p>
        </p:txBody>
      </p:sp>
      <p:sp>
        <p:nvSpPr>
          <p:cNvPr id="11" name="圆角矩形 15"/>
          <p:cNvSpPr/>
          <p:nvPr/>
        </p:nvSpPr>
        <p:spPr>
          <a:xfrm>
            <a:off x="8776970" y="1760220"/>
            <a:ext cx="1339215" cy="658495"/>
          </a:xfrm>
          <a:prstGeom prst="roundRect">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latin typeface="微软雅黑" panose="020B0503020204020204" pitchFamily="34" charset="-122"/>
                <a:ea typeface="微软雅黑" panose="020B0503020204020204" pitchFamily="34" charset="-122"/>
                <a:sym typeface="+mn-ea"/>
              </a:rPr>
              <a:t>重疾覆盖</a:t>
            </a:r>
            <a:endParaRPr lang="zh-CN" altLang="en-US">
              <a:latin typeface="微软雅黑" panose="020B0503020204020204" pitchFamily="34" charset="-122"/>
              <a:ea typeface="微软雅黑" panose="020B0503020204020204" pitchFamily="34" charset="-122"/>
              <a:sym typeface="+mn-ea"/>
            </a:endParaRPr>
          </a:p>
        </p:txBody>
      </p:sp>
      <p:sp>
        <p:nvSpPr>
          <p:cNvPr id="12" name="矩形 11"/>
          <p:cNvSpPr/>
          <p:nvPr/>
        </p:nvSpPr>
        <p:spPr>
          <a:xfrm>
            <a:off x="8776970" y="2493645"/>
            <a:ext cx="1339215" cy="3401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根据中再寿险数据，</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1994</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年到</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2018</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年，中国累计销售的重疾险保单</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3.6</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亿件，其中目前仍在生效的重疾险保单合计</a:t>
            </a:r>
            <a:r>
              <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2.2</a:t>
            </a: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亿件。结合人口和收入，重疾险完成初步需求覆盖。</a:t>
            </a:r>
            <a:endPar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endParaRPr>
          </a:p>
        </p:txBody>
      </p:sp>
      <p:sp>
        <p:nvSpPr>
          <p:cNvPr id="13" name="圆角矩形 24"/>
          <p:cNvSpPr/>
          <p:nvPr/>
        </p:nvSpPr>
        <p:spPr>
          <a:xfrm>
            <a:off x="10243820" y="1760220"/>
            <a:ext cx="1339215" cy="658495"/>
          </a:xfrm>
          <a:prstGeom prst="roundRect">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a:latin typeface="微软雅黑" panose="020B0503020204020204" pitchFamily="34" charset="-122"/>
                <a:ea typeface="微软雅黑" panose="020B0503020204020204" pitchFamily="34" charset="-122"/>
                <a:sym typeface="+mn-ea"/>
              </a:rPr>
              <a:t>意识改变</a:t>
            </a:r>
            <a:endParaRPr lang="zh-CN" altLang="en-US">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0243820" y="2493645"/>
            <a:ext cx="1339215" cy="3401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rPr>
              <a:t>居民家庭财富增长，惠民保、百万医疗等产品不断普及，居民有了其他解决实际风险或者缓解焦虑的工具。</a:t>
            </a:r>
            <a:endParaRPr lang="en-US" altLang="zh-CN"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endParaRPr lang="zh-CN" altLang="en-US" sz="1200" dirty="0">
              <a:solidFill>
                <a:schemeClr val="tx1">
                  <a:lumMod val="75000"/>
                  <a:lumOff val="25000"/>
                </a:schemeClr>
              </a:solidFill>
              <a:latin typeface="微软雅黑 Light" panose="020B0502040204020203" charset="-122"/>
              <a:ea typeface="微软雅黑 Light" panose="020B0502040204020203" charset="-122"/>
              <a:cs typeface="微软雅黑 Light" panose="020B0502040204020203" charset="-122"/>
            </a:endParaRPr>
          </a:p>
        </p:txBody>
      </p:sp>
      <p:sp>
        <p:nvSpPr>
          <p:cNvPr id="15" name="矩形 14"/>
          <p:cNvSpPr/>
          <p:nvPr/>
        </p:nvSpPr>
        <p:spPr>
          <a:xfrm>
            <a:off x="504825" y="1734820"/>
            <a:ext cx="4892675" cy="4851400"/>
          </a:xfrm>
          <a:prstGeom prst="rect">
            <a:avLst/>
          </a:prstGeom>
          <a:solidFill>
            <a:schemeClr val="tx1">
              <a:alpha val="5000"/>
            </a:schemeClr>
          </a:solidFill>
          <a:ln w="6055" cap="flat">
            <a:noFill/>
            <a:prstDash val="solid"/>
            <a:miter/>
          </a:ln>
        </p:spPr>
        <p:txBody>
          <a:bodyPr wrap="square" lIns="108000" tIns="108000" rIns="108000" bIns="108000" rtlCol="0" anchor="t" anchorCtr="1">
            <a:normAutofit/>
          </a:bodyPr>
          <a:lstStyle/>
          <a:p>
            <a:pPr algn="l">
              <a:lnSpc>
                <a:spcPct val="120000"/>
              </a:lnSpc>
            </a:pPr>
            <a:endParaRPr kumimoji="1" lang="zh-CN" altLang="en-US" sz="12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16" name="文本框 15"/>
          <p:cNvSpPr txBox="1"/>
          <p:nvPr/>
        </p:nvSpPr>
        <p:spPr>
          <a:xfrm>
            <a:off x="637540" y="5556250"/>
            <a:ext cx="4632325" cy="54864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nchor="ctr" anchorCtr="0">
            <a:noAutofit/>
          </a:bodyPr>
          <a:lstStyle/>
          <a:p>
            <a:pPr algn="ctr"/>
            <a:r>
              <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sym typeface="+mn-ea"/>
              </a:rPr>
              <a:t>重疾险新保，</a:t>
            </a:r>
            <a:r>
              <a:rPr lang="en-US" altLang="zh-CN" sz="1400" b="1" dirty="0">
                <a:solidFill>
                  <a:schemeClr val="tx2"/>
                </a:solidFill>
                <a:latin typeface="微软雅黑 Light" panose="020B0502040204020203" charset="-122"/>
                <a:ea typeface="微软雅黑 Light" panose="020B0502040204020203" charset="-122"/>
                <a:cs typeface="微软雅黑 Light" panose="020B0502040204020203" charset="-122"/>
              </a:rPr>
              <a:t>2023</a:t>
            </a:r>
            <a:r>
              <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rPr>
              <a:t>年降至</a:t>
            </a:r>
            <a:r>
              <a:rPr lang="en-US" altLang="zh-CN" sz="1400" b="1" dirty="0">
                <a:solidFill>
                  <a:schemeClr val="tx2"/>
                </a:solidFill>
                <a:latin typeface="微软雅黑 Light" panose="020B0502040204020203" charset="-122"/>
                <a:ea typeface="微软雅黑 Light" panose="020B0502040204020203" charset="-122"/>
                <a:cs typeface="微软雅黑 Light" panose="020B0502040204020203" charset="-122"/>
              </a:rPr>
              <a:t>374</a:t>
            </a:r>
            <a:r>
              <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rPr>
              <a:t>亿，</a:t>
            </a:r>
            <a:r>
              <a:rPr lang="en-US" altLang="zh-CN" sz="1400" b="1" dirty="0">
                <a:solidFill>
                  <a:schemeClr val="tx2"/>
                </a:solidFill>
                <a:latin typeface="微软雅黑 Light" panose="020B0502040204020203" charset="-122"/>
                <a:ea typeface="微软雅黑 Light" panose="020B0502040204020203" charset="-122"/>
                <a:cs typeface="微软雅黑 Light" panose="020B0502040204020203" charset="-122"/>
              </a:rPr>
              <a:t>2024</a:t>
            </a:r>
            <a:r>
              <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rPr>
              <a:t>年降</a:t>
            </a:r>
            <a:r>
              <a:rPr lang="en-US" altLang="zh-CN" sz="1400" b="1" dirty="0">
                <a:solidFill>
                  <a:schemeClr val="tx2"/>
                </a:solidFill>
                <a:latin typeface="微软雅黑 Light" panose="020B0502040204020203" charset="-122"/>
                <a:ea typeface="微软雅黑 Light" panose="020B0502040204020203" charset="-122"/>
                <a:cs typeface="微软雅黑 Light" panose="020B0502040204020203" charset="-122"/>
              </a:rPr>
              <a:t>329</a:t>
            </a:r>
            <a:r>
              <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rPr>
              <a:t>亿</a:t>
            </a:r>
            <a:endParaRPr lang="zh-CN" altLang="en-US" sz="1400" b="1" dirty="0">
              <a:solidFill>
                <a:schemeClr val="tx2"/>
              </a:solidFill>
              <a:latin typeface="微软雅黑 Light" panose="020B0502040204020203" charset="-122"/>
              <a:ea typeface="微软雅黑 Light" panose="020B0502040204020203" charset="-122"/>
              <a:cs typeface="微软雅黑 Light" panose="020B0502040204020203" charset="-122"/>
            </a:endParaRPr>
          </a:p>
        </p:txBody>
      </p:sp>
      <p:sp>
        <p:nvSpPr>
          <p:cNvPr id="17" name="圆角矩形 28"/>
          <p:cNvSpPr/>
          <p:nvPr/>
        </p:nvSpPr>
        <p:spPr>
          <a:xfrm>
            <a:off x="5842635" y="6090920"/>
            <a:ext cx="5739765" cy="443230"/>
          </a:xfrm>
          <a:prstGeom prst="roundRect">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a:latin typeface="微软雅黑" panose="020B0503020204020204" pitchFamily="34" charset="-122"/>
                <a:ea typeface="微软雅黑" panose="020B0503020204020204" pitchFamily="34" charset="-122"/>
                <a:sym typeface="字魂创粗黑" panose="00000500000000000000" pitchFamily="2" charset="-122"/>
              </a:rPr>
              <a:t>同期发生的社会现象</a:t>
            </a:r>
            <a:endParaRPr lang="zh-CN" altLang="en-US">
              <a:latin typeface="微软雅黑" panose="020B0503020204020204" pitchFamily="34" charset="-122"/>
              <a:ea typeface="微软雅黑" panose="020B0503020204020204" pitchFamily="34" charset="-122"/>
              <a:sym typeface="字魂创粗黑" panose="00000500000000000000" pitchFamily="2" charset="-122"/>
            </a:endParaRPr>
          </a:p>
        </p:txBody>
      </p: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615950" y="3031490"/>
            <a:ext cx="1440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1"/>
            </p:custDataLst>
          </p:nvPr>
        </p:nvSpPr>
        <p:spPr>
          <a:xfrm>
            <a:off x="702945" y="788035"/>
            <a:ext cx="5715440"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l">
              <a:buClrTx/>
              <a:buSzTx/>
              <a:buFontTx/>
            </a:pPr>
            <a:r>
              <a:rPr kumimoji="1" lang="en-US" altLang="zh-CN"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 </a:t>
            </a:r>
            <a:r>
              <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传统疾病险功能需要延展</a:t>
            </a:r>
            <a:endPar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3543935" cy="12065"/>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3" name="流程图: 准备 2"/>
          <p:cNvSpPr/>
          <p:nvPr/>
        </p:nvSpPr>
        <p:spPr>
          <a:xfrm>
            <a:off x="609600" y="2564765"/>
            <a:ext cx="3105150" cy="933450"/>
          </a:xfrm>
          <a:prstGeom prst="flowChartPreparation">
            <a:avLst/>
          </a:prstGeom>
        </p:spPr>
        <p:style>
          <a:lnRef idx="0">
            <a:srgbClr val="FFFFFF"/>
          </a:lnRef>
          <a:fillRef idx="3">
            <a:schemeClr val="accent1"/>
          </a:fillRef>
          <a:effectRef idx="0">
            <a:srgbClr val="FFFFFF"/>
          </a:effectRef>
          <a:fontRef idx="minor">
            <a:schemeClr val="lt1"/>
          </a:fontRef>
        </p:style>
        <p:txBody>
          <a:bodyPr wrap="square" lIns="108000" tIns="0" rIns="108000" bIns="108000" rtlCol="0" anchor="ctr" anchorCtr="1">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rPr>
              <a:t>疾病难以发现或发现难以治疗</a:t>
            </a:r>
            <a:endPar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endParaRPr>
          </a:p>
        </p:txBody>
      </p:sp>
      <p:sp>
        <p:nvSpPr>
          <p:cNvPr id="19" name="流程图: 准备 18"/>
          <p:cNvSpPr/>
          <p:nvPr/>
        </p:nvSpPr>
        <p:spPr>
          <a:xfrm>
            <a:off x="4608830" y="2564765"/>
            <a:ext cx="3105150" cy="933450"/>
          </a:xfrm>
          <a:prstGeom prst="flowChartPreparation">
            <a:avLst/>
          </a:prstGeom>
        </p:spPr>
        <p:style>
          <a:lnRef idx="0">
            <a:srgbClr val="FFFFFF"/>
          </a:lnRef>
          <a:fillRef idx="3">
            <a:schemeClr val="accent1"/>
          </a:fillRef>
          <a:effectRef idx="0">
            <a:srgbClr val="FFFFFF"/>
          </a:effectRef>
          <a:fontRef idx="minor">
            <a:schemeClr val="lt1"/>
          </a:fontRef>
        </p:style>
        <p:txBody>
          <a:bodyPr wrap="square" lIns="108000" tIns="0" rIns="108000" bIns="108000" rtlCol="0" anchor="ctr" anchorCtr="1">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rPr>
              <a:t>疾病晚期发现，可治疗但昂贵</a:t>
            </a:r>
            <a:endPar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endParaRPr>
          </a:p>
        </p:txBody>
      </p:sp>
      <p:sp>
        <p:nvSpPr>
          <p:cNvPr id="20" name="流程图: 准备 19"/>
          <p:cNvSpPr/>
          <p:nvPr/>
        </p:nvSpPr>
        <p:spPr>
          <a:xfrm>
            <a:off x="8608060" y="2564765"/>
            <a:ext cx="3105150" cy="933450"/>
          </a:xfrm>
          <a:prstGeom prst="flowChartPreparation">
            <a:avLst/>
          </a:prstGeom>
        </p:spPr>
        <p:style>
          <a:lnRef idx="0">
            <a:srgbClr val="FFFFFF"/>
          </a:lnRef>
          <a:fillRef idx="3">
            <a:schemeClr val="accent1"/>
          </a:fillRef>
          <a:effectRef idx="0">
            <a:srgbClr val="FFFFFF"/>
          </a:effectRef>
          <a:fontRef idx="minor">
            <a:schemeClr val="lt1"/>
          </a:fontRef>
        </p:style>
        <p:txBody>
          <a:bodyPr wrap="square" lIns="108000" tIns="0" rIns="108000" bIns="108000" rtlCol="0" anchor="ctr" anchorCtr="1">
            <a:no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rPr>
              <a:t>疾病早期发现，很多可以早期干预</a:t>
            </a:r>
            <a:endParaRPr kumimoji="1"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字魂创粗黑" panose="00000500000000000000" pitchFamily="2" charset="-122"/>
            </a:endParaRPr>
          </a:p>
        </p:txBody>
      </p:sp>
      <p:sp>
        <p:nvSpPr>
          <p:cNvPr id="22" name="文本框 21"/>
          <p:cNvSpPr txBox="1"/>
          <p:nvPr/>
        </p:nvSpPr>
        <p:spPr>
          <a:xfrm>
            <a:off x="609600" y="1969135"/>
            <a:ext cx="3105150" cy="4603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rPr>
              <a:t>过去</a:t>
            </a:r>
            <a:endPar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p:cNvSpPr txBox="1"/>
          <p:nvPr/>
        </p:nvSpPr>
        <p:spPr>
          <a:xfrm>
            <a:off x="4608830" y="1969135"/>
            <a:ext cx="3105150" cy="4603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rPr>
              <a:t>现在</a:t>
            </a:r>
            <a:endPar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23"/>
          <p:cNvSpPr txBox="1"/>
          <p:nvPr/>
        </p:nvSpPr>
        <p:spPr>
          <a:xfrm>
            <a:off x="8608060" y="1969135"/>
            <a:ext cx="3105150" cy="4603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rPr>
              <a:t>未来</a:t>
            </a:r>
            <a:endParaRPr kumimoji="0" lang="zh-CN" altLang="en-US" sz="2400" b="1" i="0" u="none" strike="noStrike" kern="1200" cap="none" spc="0" normalizeH="0" baseline="0" noProof="0" dirty="0">
              <a:ln>
                <a:noFill/>
              </a:ln>
              <a:solidFill>
                <a:srgbClr val="32353A">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5" name="椭圆 24"/>
          <p:cNvSpPr/>
          <p:nvPr/>
        </p:nvSpPr>
        <p:spPr>
          <a:xfrm>
            <a:off x="1082040" y="3982085"/>
            <a:ext cx="2160000" cy="2160000"/>
          </a:xfrm>
          <a:prstGeom prst="ellipse">
            <a:avLst/>
          </a:prstGeom>
          <a:solidFill>
            <a:schemeClr val="tx2">
              <a:lumMod val="20000"/>
              <a:lumOff val="80000"/>
            </a:schemeClr>
          </a:solidFill>
          <a:ln w="6055" cap="flat">
            <a:noFill/>
            <a:prstDash val="solid"/>
            <a:miter/>
          </a:ln>
        </p:spPr>
        <p:txBody>
          <a:bodyPr wrap="square" lIns="108000" tIns="0" rIns="108000" bIns="108000" rtlCol="0" anchor="ctr" anchorCtr="1">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rPr>
              <a:t>缺乏经济需求，不需要重疾保险</a:t>
            </a:r>
            <a:endPar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endParaRPr>
          </a:p>
        </p:txBody>
      </p:sp>
      <p:sp>
        <p:nvSpPr>
          <p:cNvPr id="26" name="椭圆 25"/>
          <p:cNvSpPr/>
          <p:nvPr/>
        </p:nvSpPr>
        <p:spPr>
          <a:xfrm>
            <a:off x="5081270" y="3982085"/>
            <a:ext cx="2160000" cy="2160000"/>
          </a:xfrm>
          <a:prstGeom prst="ellipse">
            <a:avLst/>
          </a:prstGeom>
          <a:solidFill>
            <a:schemeClr val="tx2">
              <a:lumMod val="20000"/>
              <a:lumOff val="80000"/>
            </a:schemeClr>
          </a:solidFill>
          <a:ln w="6055" cap="flat">
            <a:noFill/>
            <a:prstDash val="solid"/>
            <a:miter/>
          </a:ln>
        </p:spPr>
        <p:txBody>
          <a:bodyPr wrap="square" lIns="108000" tIns="0" rIns="108000" bIns="108000" rtlCol="0" anchor="ctr" anchorCtr="1">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rPr>
              <a:t>面临大病的求生欲望，重疾险提供资金和资源</a:t>
            </a:r>
            <a:endPar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endParaRPr>
          </a:p>
        </p:txBody>
      </p:sp>
      <p:sp>
        <p:nvSpPr>
          <p:cNvPr id="27" name="椭圆 26"/>
          <p:cNvSpPr/>
          <p:nvPr/>
        </p:nvSpPr>
        <p:spPr>
          <a:xfrm>
            <a:off x="9080500" y="3982085"/>
            <a:ext cx="2160000" cy="2160000"/>
          </a:xfrm>
          <a:prstGeom prst="ellipse">
            <a:avLst/>
          </a:prstGeom>
          <a:solidFill>
            <a:schemeClr val="accent2">
              <a:lumMod val="20000"/>
              <a:lumOff val="80000"/>
            </a:schemeClr>
          </a:solidFill>
          <a:ln w="6055" cap="flat">
            <a:noFill/>
            <a:prstDash val="solid"/>
            <a:miter/>
          </a:ln>
        </p:spPr>
        <p:txBody>
          <a:bodyPr wrap="square" lIns="108000" tIns="0" rIns="108000" bIns="108000" rtlCol="0" anchor="ctr" anchorCtr="1">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rPr>
              <a:t>当对远期的焦虑不断减少时，我们关注什么？</a:t>
            </a:r>
            <a:endParaRPr kumimoji="1" lang="zh-CN" altLang="en-US" sz="1600" b="0" i="0" u="none" strike="noStrike" kern="1200" cap="none" spc="0" normalizeH="0" baseline="0" noProof="0" dirty="0">
              <a:ln>
                <a:noFill/>
              </a:ln>
              <a:solidFill>
                <a:srgbClr val="32353A"/>
              </a:solidFill>
              <a:effectLst/>
              <a:uLnTx/>
              <a:uFillTx/>
              <a:latin typeface="微软雅黑 Light" panose="020B0502040204020203" charset="-122"/>
              <a:ea typeface="微软雅黑 Light" panose="020B0502040204020203" charset="-122"/>
              <a:cs typeface="+mn-cs"/>
              <a:sym typeface="字魂创粗黑" panose="00000500000000000000" pitchFamily="2" charset="-122"/>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702944" y="788035"/>
            <a:ext cx="5697855"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l">
              <a:buClrTx/>
              <a:buSzTx/>
              <a:buFontTx/>
            </a:pPr>
            <a:r>
              <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传统疾病险功能需要延展</a:t>
            </a:r>
            <a:endPar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3543935" cy="12065"/>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09600" y="1834515"/>
            <a:ext cx="10898505" cy="4577080"/>
            <a:chOff x="960" y="1977"/>
            <a:chExt cx="17163" cy="7897"/>
          </a:xfrm>
        </p:grpSpPr>
        <p:grpSp>
          <p:nvGrpSpPr>
            <p:cNvPr id="4" name="组合 3"/>
            <p:cNvGrpSpPr/>
            <p:nvPr/>
          </p:nvGrpSpPr>
          <p:grpSpPr>
            <a:xfrm>
              <a:off x="960" y="1977"/>
              <a:ext cx="5669" cy="5669"/>
              <a:chOff x="1595" y="1938"/>
              <a:chExt cx="5669" cy="5669"/>
            </a:xfrm>
          </p:grpSpPr>
          <p:sp>
            <p:nvSpPr>
              <p:cNvPr id="5" name="椭圆 4"/>
              <p:cNvSpPr/>
              <p:nvPr/>
            </p:nvSpPr>
            <p:spPr>
              <a:xfrm>
                <a:off x="1595" y="1938"/>
                <a:ext cx="5669" cy="5669"/>
              </a:xfrm>
              <a:prstGeom prst="ellipse">
                <a:avLst/>
              </a:prstGeom>
              <a:solidFill>
                <a:schemeClr val="bg1">
                  <a:lumMod val="95000"/>
                </a:schemeClr>
              </a:solidFill>
              <a:ln w="6055" cap="flat">
                <a:noFill/>
                <a:prstDash val="solid"/>
                <a:miter/>
              </a:ln>
            </p:spPr>
            <p:txBody>
              <a:bodyPr wrap="square" lIns="108000" tIns="108000" rIns="108000" bIns="108000" rtlCol="0" anchor="t" anchorCtr="1">
                <a:normAutofit/>
              </a:bodyPr>
              <a:lstStyle/>
              <a:p>
                <a:pPr algn="l">
                  <a:lnSpc>
                    <a:spcPct val="120000"/>
                  </a:lnSpc>
                </a:pPr>
                <a:endParaRPr kumimoji="1" lang="zh-CN" altLang="en-US" sz="16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2" name="文本框 1"/>
              <p:cNvSpPr txBox="1"/>
              <p:nvPr/>
            </p:nvSpPr>
            <p:spPr>
              <a:xfrm>
                <a:off x="2469" y="2850"/>
                <a:ext cx="1708" cy="688"/>
              </a:xfrm>
              <a:prstGeom prst="rect">
                <a:avLst/>
              </a:prstGeom>
              <a:noFill/>
            </p:spPr>
            <p:txBody>
              <a:bodyPr wrap="squar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老龄化</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17" y="3805"/>
                <a:ext cx="756" cy="2684"/>
              </a:xfrm>
              <a:prstGeom prst="rect">
                <a:avLst/>
              </a:prstGeom>
              <a:noFill/>
            </p:spPr>
            <p:txBody>
              <a:bodyPr wrap="square" rtlCol="0">
                <a:noAutofit/>
              </a:bodyPr>
              <a:lstStyle/>
              <a:p>
                <a:pPr algn="ctr"/>
                <a:r>
                  <a:rPr lang="zh-CN" altLang="en-US" sz="1600" b="1" dirty="0">
                    <a:solidFill>
                      <a:schemeClr val="tx1"/>
                    </a:solidFill>
                    <a:latin typeface="微软雅黑" panose="020B0503020204020204" pitchFamily="34" charset="-122"/>
                    <a:ea typeface="微软雅黑" panose="020B0503020204020204" pitchFamily="34" charset="-122"/>
                  </a:rPr>
                  <a:t>经济模式转型</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284" y="3478"/>
                <a:ext cx="1575" cy="582"/>
              </a:xfrm>
              <a:prstGeom prst="rect">
                <a:avLst/>
              </a:prstGeom>
              <a:noFill/>
            </p:spPr>
            <p:txBody>
              <a:bodyPr wrap="square" rtlCol="0">
                <a:spAutoFit/>
              </a:bodyPr>
              <a:lstStyle/>
              <a:p>
                <a:pPr algn="ctr"/>
                <a:r>
                  <a:rPr lang="zh-CN" altLang="en-US" sz="1600" b="1" dirty="0">
                    <a:solidFill>
                      <a:schemeClr val="tx2"/>
                    </a:solidFill>
                    <a:latin typeface="微软雅黑" panose="020B0503020204020204" pitchFamily="34" charset="-122"/>
                    <a:ea typeface="微软雅黑" panose="020B0503020204020204" pitchFamily="34" charset="-122"/>
                  </a:rPr>
                  <a:t>内卷</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28" y="2573"/>
                <a:ext cx="2466" cy="794"/>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躺平</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973" y="4618"/>
                <a:ext cx="1294" cy="1219"/>
              </a:xfrm>
              <a:prstGeom prst="rect">
                <a:avLst/>
              </a:prstGeom>
              <a:noFill/>
            </p:spPr>
            <p:txBody>
              <a:bodyPr wrap="square" rtlCol="0">
                <a:spAutoFit/>
              </a:bodyPr>
              <a:lstStyle/>
              <a:p>
                <a:pPr algn="ctr"/>
                <a:r>
                  <a:rPr lang="en-US" altLang="zh-CN" sz="2000" b="1" dirty="0">
                    <a:solidFill>
                      <a:srgbClr val="C00000"/>
                    </a:solidFill>
                    <a:latin typeface="微软雅黑" panose="020B0503020204020204" pitchFamily="34" charset="-122"/>
                    <a:ea typeface="微软雅黑" panose="020B0503020204020204" pitchFamily="34" charset="-122"/>
                  </a:rPr>
                  <a:t>35</a:t>
                </a:r>
                <a:r>
                  <a:rPr lang="zh-CN" altLang="en-US" sz="2000" b="1" dirty="0">
                    <a:solidFill>
                      <a:srgbClr val="C00000"/>
                    </a:solidFill>
                    <a:latin typeface="微软雅黑" panose="020B0503020204020204" pitchFamily="34" charset="-122"/>
                    <a:ea typeface="微软雅黑" panose="020B0503020204020204" pitchFamily="34" charset="-122"/>
                  </a:rPr>
                  <a:t>岁危机</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960" y="5592"/>
                <a:ext cx="2062" cy="688"/>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班味刺客</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196" y="3514"/>
                <a:ext cx="2466" cy="688"/>
              </a:xfrm>
              <a:prstGeom prst="rect">
                <a:avLst/>
              </a:prstGeom>
              <a:noFill/>
            </p:spPr>
            <p:txBody>
              <a:bodyPr wrap="square" rtlCol="0">
                <a:spAutoFit/>
              </a:bodyPr>
              <a:lstStyle/>
              <a:p>
                <a:pPr algn="ctr"/>
                <a:r>
                  <a:rPr lang="zh-CN" altLang="en-US" sz="2000" b="1" dirty="0">
                    <a:solidFill>
                      <a:schemeClr val="accent6"/>
                    </a:solidFill>
                    <a:latin typeface="微软雅黑" panose="020B0503020204020204" pitchFamily="34" charset="-122"/>
                    <a:ea typeface="微软雅黑" panose="020B0503020204020204" pitchFamily="34" charset="-122"/>
                  </a:rPr>
                  <a:t>玻璃薪</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320" y="6489"/>
                <a:ext cx="2466" cy="688"/>
              </a:xfrm>
              <a:prstGeom prst="rect">
                <a:avLst/>
              </a:prstGeom>
              <a:noFill/>
            </p:spPr>
            <p:txBody>
              <a:bodyPr wrap="square" rtlCol="0">
                <a:spAutoFit/>
              </a:bodyPr>
              <a:lstStyle/>
              <a:p>
                <a:pPr algn="ctr"/>
                <a:r>
                  <a:rPr lang="zh-CN" altLang="en-US" sz="2000" b="1" dirty="0">
                    <a:solidFill>
                      <a:schemeClr val="accent3"/>
                    </a:solidFill>
                    <a:latin typeface="微软雅黑" panose="020B0503020204020204" pitchFamily="34" charset="-122"/>
                    <a:ea typeface="微软雅黑" panose="020B0503020204020204" pitchFamily="34" charset="-122"/>
                  </a:rPr>
                  <a:t>赛博农民工</a:t>
                </a:r>
                <a:endParaRPr lang="zh-CN" altLang="en-US" sz="2000" b="1" dirty="0">
                  <a:solidFill>
                    <a:schemeClr val="accent3"/>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67" y="4470"/>
                <a:ext cx="693" cy="1637"/>
              </a:xfrm>
              <a:prstGeom prst="rect">
                <a:avLst/>
              </a:prstGeom>
              <a:noFill/>
            </p:spPr>
            <p:txBody>
              <a:bodyPr wrap="square" rtlCol="0">
                <a:noAutofit/>
              </a:bodyPr>
              <a:lstStyle/>
              <a:p>
                <a:pPr algn="ctr"/>
                <a:r>
                  <a:rPr lang="zh-CN" altLang="en-US" sz="2000" b="1" dirty="0">
                    <a:solidFill>
                      <a:schemeClr val="tx2"/>
                    </a:solidFill>
                    <a:latin typeface="微软雅黑" panose="020B0503020204020204" pitchFamily="34" charset="-122"/>
                    <a:ea typeface="微软雅黑" panose="020B0503020204020204" pitchFamily="34" charset="-122"/>
                  </a:rPr>
                  <a:t>老龄化</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798" y="4601"/>
                <a:ext cx="2219" cy="640"/>
              </a:xfrm>
              <a:prstGeom prst="rect">
                <a:avLst/>
              </a:prstGeom>
              <a:noFill/>
            </p:spPr>
            <p:txBody>
              <a:bodyPr wrap="square" rtlCol="0">
                <a:noAutofit/>
              </a:bodyPr>
              <a:lstStyle/>
              <a:p>
                <a:pPr algn="ctr"/>
                <a:r>
                  <a:rPr lang="zh-CN" altLang="en-US" sz="2000" b="1" dirty="0">
                    <a:solidFill>
                      <a:schemeClr val="tx1"/>
                    </a:solidFill>
                    <a:latin typeface="微软雅黑" panose="020B0503020204020204" pitchFamily="34" charset="-122"/>
                    <a:ea typeface="微软雅黑" panose="020B0503020204020204" pitchFamily="34" charset="-122"/>
                  </a:rPr>
                  <a:t>逆全球化</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382" y="1978"/>
              <a:ext cx="5669" cy="5669"/>
              <a:chOff x="10813" y="1944"/>
              <a:chExt cx="5669" cy="5669"/>
            </a:xfrm>
          </p:grpSpPr>
          <p:sp>
            <p:nvSpPr>
              <p:cNvPr id="17" name="椭圆 16"/>
              <p:cNvSpPr/>
              <p:nvPr/>
            </p:nvSpPr>
            <p:spPr>
              <a:xfrm>
                <a:off x="10813" y="1944"/>
                <a:ext cx="5669" cy="5669"/>
              </a:xfrm>
              <a:prstGeom prst="ellipse">
                <a:avLst/>
              </a:prstGeom>
              <a:solidFill>
                <a:schemeClr val="accent2">
                  <a:lumMod val="20000"/>
                  <a:lumOff val="80000"/>
                </a:schemeClr>
              </a:solidFill>
              <a:ln w="6055" cap="flat">
                <a:noFill/>
                <a:prstDash val="solid"/>
                <a:miter/>
              </a:ln>
            </p:spPr>
            <p:txBody>
              <a:bodyPr wrap="square" lIns="108000" tIns="108000" rIns="108000" bIns="108000" rtlCol="0" anchor="t" anchorCtr="1">
                <a:normAutofit/>
              </a:bodyPr>
              <a:lstStyle/>
              <a:p>
                <a:pPr algn="l">
                  <a:lnSpc>
                    <a:spcPct val="120000"/>
                  </a:lnSpc>
                </a:pPr>
                <a:endParaRPr kumimoji="1" lang="zh-CN" altLang="en-US" sz="16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28" name="文本框 27"/>
              <p:cNvSpPr txBox="1"/>
              <p:nvPr/>
            </p:nvSpPr>
            <p:spPr>
              <a:xfrm>
                <a:off x="11068" y="3096"/>
                <a:ext cx="2466" cy="901"/>
              </a:xfrm>
              <a:prstGeom prst="rect">
                <a:avLst/>
              </a:prstGeom>
              <a:noFill/>
            </p:spPr>
            <p:txBody>
              <a:bodyPr wrap="square" rtlCol="0">
                <a:spAutoFit/>
              </a:bodyPr>
              <a:lstStyle/>
              <a:p>
                <a:pPr algn="ctr"/>
                <a:r>
                  <a:rPr lang="en-US" altLang="zh-CN" sz="2800" b="1" dirty="0">
                    <a:solidFill>
                      <a:schemeClr val="accent6"/>
                    </a:solidFill>
                    <a:latin typeface="微软雅黑" panose="020B0503020204020204" pitchFamily="34" charset="-122"/>
                    <a:ea typeface="微软雅黑" panose="020B0503020204020204" pitchFamily="34" charset="-122"/>
                  </a:rPr>
                  <a:t>AI/AGI</a:t>
                </a:r>
                <a:endParaRPr lang="en-US" altLang="zh-CN" sz="2800" b="1" dirty="0">
                  <a:solidFill>
                    <a:schemeClr val="accent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1941" y="4294"/>
                <a:ext cx="1247" cy="640"/>
              </a:xfrm>
              <a:prstGeom prst="rect">
                <a:avLst/>
              </a:prstGeom>
              <a:noFill/>
            </p:spPr>
            <p:txBody>
              <a:bodyPr wrap="square" rtlCol="0">
                <a:noAutofit/>
              </a:bodyPr>
              <a:lstStyle/>
              <a:p>
                <a:pPr algn="ctr"/>
                <a:r>
                  <a:rPr lang="en-US" altLang="zh-CN" sz="2000" b="1" dirty="0">
                    <a:solidFill>
                      <a:schemeClr val="tx1"/>
                    </a:solidFill>
                    <a:latin typeface="微软雅黑" panose="020B0503020204020204" pitchFamily="34" charset="-122"/>
                    <a:ea typeface="微软雅黑" panose="020B0503020204020204" pitchFamily="34" charset="-122"/>
                  </a:rPr>
                  <a:t>6G</a:t>
                </a:r>
                <a:endParaRPr lang="en-US" altLang="zh-CN" sz="2000" b="1" dirty="0">
                  <a:solidFill>
                    <a:schemeClr val="tx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454" y="5731"/>
                <a:ext cx="2466" cy="640"/>
              </a:xfrm>
              <a:prstGeom prst="rect">
                <a:avLst/>
              </a:prstGeom>
              <a:noFill/>
            </p:spPr>
            <p:txBody>
              <a:bodyPr wrap="square" rtlCol="0">
                <a:noAutofit/>
              </a:bodyPr>
              <a:lstStyle/>
              <a:p>
                <a:pPr algn="ctr"/>
                <a:r>
                  <a:rPr lang="zh-CN" altLang="en-US" sz="2000" b="1" dirty="0">
                    <a:solidFill>
                      <a:schemeClr val="accent6"/>
                    </a:solidFill>
                    <a:latin typeface="微软雅黑" panose="020B0503020204020204" pitchFamily="34" charset="-122"/>
                    <a:ea typeface="微软雅黑" panose="020B0503020204020204" pitchFamily="34" charset="-122"/>
                  </a:rPr>
                  <a:t>量子计算</a:t>
                </a:r>
                <a:endParaRPr lang="zh-CN" altLang="en-US" sz="2000" b="1" dirty="0">
                  <a:solidFill>
                    <a:schemeClr val="accent6"/>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4920" y="4474"/>
                <a:ext cx="783" cy="2015"/>
              </a:xfrm>
              <a:prstGeom prst="rect">
                <a:avLst/>
              </a:prstGeom>
              <a:noFill/>
            </p:spPr>
            <p:txBody>
              <a:bodyPr wrap="square" rtlCol="0">
                <a:noAutofit/>
              </a:bodyPr>
              <a:lstStyle/>
              <a:p>
                <a:pPr algn="ctr"/>
                <a:r>
                  <a:rPr lang="zh-CN" altLang="en-US" sz="2000" b="1" dirty="0">
                    <a:solidFill>
                      <a:schemeClr val="tx1"/>
                    </a:solidFill>
                    <a:latin typeface="微软雅黑" panose="020B0503020204020204" pitchFamily="34" charset="-122"/>
                    <a:ea typeface="微软雅黑" panose="020B0503020204020204" pitchFamily="34" charset="-122"/>
                  </a:rPr>
                  <a:t>低碳经济</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3587" y="3196"/>
                <a:ext cx="440" cy="1950"/>
              </a:xfrm>
              <a:prstGeom prst="rect">
                <a:avLst/>
              </a:prstGeom>
              <a:noFill/>
            </p:spPr>
            <p:txBody>
              <a:bodyPr wrap="square" rtlCol="0">
                <a:noAutofit/>
              </a:bodyPr>
              <a:lstStyle/>
              <a:p>
                <a:pPr algn="ctr"/>
                <a:r>
                  <a:rPr lang="zh-CN" altLang="en-US" sz="2400" b="1" dirty="0">
                    <a:solidFill>
                      <a:schemeClr val="tx2"/>
                    </a:solidFill>
                    <a:latin typeface="微软雅黑" panose="020B0503020204020204" pitchFamily="34" charset="-122"/>
                    <a:ea typeface="微软雅黑" panose="020B0503020204020204" pitchFamily="34" charset="-122"/>
                  </a:rPr>
                  <a:t>银发经济</a:t>
                </a:r>
                <a:endParaRPr lang="zh-CN" altLang="en-US" sz="2400" b="1" dirty="0">
                  <a:solidFill>
                    <a:schemeClr val="tx2"/>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2175" y="6519"/>
                <a:ext cx="3024" cy="640"/>
              </a:xfrm>
              <a:prstGeom prst="rect">
                <a:avLst/>
              </a:prstGeom>
              <a:noFill/>
            </p:spPr>
            <p:txBody>
              <a:bodyPr wrap="square" rtlCol="0">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中国智造</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1307" y="4226"/>
                <a:ext cx="885" cy="1915"/>
              </a:xfrm>
              <a:prstGeom prst="rect">
                <a:avLst/>
              </a:prstGeom>
              <a:noFill/>
            </p:spPr>
            <p:txBody>
              <a:bodyPr wrap="square" rtlCol="0">
                <a:noAutofit/>
              </a:bodyPr>
              <a:lstStyle/>
              <a:p>
                <a:pPr algn="ctr"/>
                <a:r>
                  <a:rPr lang="zh-CN" altLang="en-US" sz="2000" b="1" dirty="0">
                    <a:solidFill>
                      <a:schemeClr val="tx2"/>
                    </a:solidFill>
                    <a:latin typeface="微软雅黑" panose="020B0503020204020204" pitchFamily="34" charset="-122"/>
                    <a:ea typeface="微软雅黑" panose="020B0503020204020204" pitchFamily="34" charset="-122"/>
                  </a:rPr>
                  <a:t>具身智能</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2454" y="2335"/>
                <a:ext cx="2466" cy="640"/>
              </a:xfrm>
              <a:prstGeom prst="rect">
                <a:avLst/>
              </a:prstGeom>
              <a:noFill/>
            </p:spPr>
            <p:txBody>
              <a:bodyPr wrap="square" rtlCol="0">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国潮复兴</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4351" y="3743"/>
                <a:ext cx="1768" cy="640"/>
              </a:xfrm>
              <a:prstGeom prst="rect">
                <a:avLst/>
              </a:prstGeom>
              <a:noFill/>
            </p:spPr>
            <p:txBody>
              <a:bodyPr wrap="square" rtlCol="0">
                <a:no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出海</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4351" y="3196"/>
                <a:ext cx="1612" cy="540"/>
              </a:xfrm>
              <a:prstGeom prst="rect">
                <a:avLst/>
              </a:prstGeom>
              <a:noFill/>
            </p:spPr>
            <p:txBody>
              <a:bodyPr wrap="square" rtlCol="0">
                <a:noAutofit/>
              </a:bodyPr>
              <a:lstStyle/>
              <a:p>
                <a:pPr algn="ctr"/>
                <a:r>
                  <a:rPr lang="zh-CN" altLang="en-US" sz="1600" b="1" dirty="0">
                    <a:solidFill>
                      <a:schemeClr val="accent6"/>
                    </a:solidFill>
                    <a:latin typeface="微软雅黑" panose="020B0503020204020204" pitchFamily="34" charset="-122"/>
                    <a:ea typeface="微软雅黑" panose="020B0503020204020204" pitchFamily="34" charset="-122"/>
                  </a:rPr>
                  <a:t>脑机接口</a:t>
                </a:r>
                <a:endParaRPr lang="zh-CN" altLang="en-US" sz="1600" b="1" dirty="0">
                  <a:solidFill>
                    <a:schemeClr val="accent6"/>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2629" y="2680"/>
              <a:ext cx="5494" cy="4263"/>
              <a:chOff x="12629" y="2628"/>
              <a:chExt cx="5494" cy="4263"/>
            </a:xfrm>
          </p:grpSpPr>
          <p:grpSp>
            <p:nvGrpSpPr>
              <p:cNvPr id="39" name="组合 38"/>
              <p:cNvGrpSpPr/>
              <p:nvPr/>
            </p:nvGrpSpPr>
            <p:grpSpPr>
              <a:xfrm>
                <a:off x="12629" y="2628"/>
                <a:ext cx="5494" cy="1896"/>
                <a:chOff x="1175" y="7618"/>
                <a:chExt cx="5494" cy="938"/>
              </a:xfrm>
            </p:grpSpPr>
            <p:sp>
              <p:nvSpPr>
                <p:cNvPr id="40" name="流程图: 终止 39"/>
                <p:cNvSpPr/>
                <p:nvPr/>
              </p:nvSpPr>
              <p:spPr>
                <a:xfrm>
                  <a:off x="1175" y="7618"/>
                  <a:ext cx="5494" cy="938"/>
                </a:xfrm>
                <a:prstGeom prst="flowChartTerminator">
                  <a:avLst/>
                </a:prstGeom>
                <a:solidFill>
                  <a:srgbClr val="0070C0"/>
                </a:solidFill>
                <a:ln w="6055" cap="flat">
                  <a:noFill/>
                  <a:prstDash val="solid"/>
                  <a:miter/>
                </a:ln>
              </p:spPr>
              <p:txBody>
                <a:bodyPr wrap="square" lIns="108000" tIns="108000" rIns="108000" bIns="108000" rtlCol="0" anchor="t" anchorCtr="1">
                  <a:normAutofit/>
                </a:bodyPr>
                <a:lstStyle/>
                <a:p>
                  <a:pPr algn="l">
                    <a:lnSpc>
                      <a:spcPct val="120000"/>
                    </a:lnSpc>
                  </a:pPr>
                  <a:endParaRPr kumimoji="1" lang="zh-CN" altLang="en-US" sz="1600" dirty="0">
                    <a:solidFill>
                      <a:schemeClr val="bg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41" name="文本框 40"/>
                <p:cNvSpPr txBox="1"/>
                <p:nvPr/>
              </p:nvSpPr>
              <p:spPr>
                <a:xfrm>
                  <a:off x="1464" y="7804"/>
                  <a:ext cx="1940" cy="567"/>
                </a:xfrm>
                <a:prstGeom prst="rect">
                  <a:avLst/>
                </a:prstGeom>
                <a:noFill/>
              </p:spPr>
              <p:txBody>
                <a:bodyPr wrap="square" rtlCol="0" anchor="ctr" anchorCtr="0">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短缺</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经济</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482" y="7804"/>
                  <a:ext cx="2028" cy="567"/>
                </a:xfrm>
                <a:prstGeom prst="rect">
                  <a:avLst/>
                </a:prstGeom>
                <a:noFill/>
              </p:spPr>
              <p:txBody>
                <a:bodyPr wrap="square" rtlCol="0" anchor="ctr" anchorCtr="0">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富足</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社会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3" name="右箭头 57"/>
                <p:cNvSpPr/>
                <p:nvPr/>
              </p:nvSpPr>
              <p:spPr>
                <a:xfrm>
                  <a:off x="3612" y="7860"/>
                  <a:ext cx="871" cy="454"/>
                </a:xfrm>
                <a:prstGeom prst="rightArrow">
                  <a:avLst/>
                </a:prstGeom>
                <a:solidFill>
                  <a:schemeClr val="bg1"/>
                </a:solidFill>
                <a:ln w="6055" cap="flat">
                  <a:noFill/>
                  <a:prstDash val="solid"/>
                  <a:miter/>
                </a:ln>
              </p:spPr>
              <p:txBody>
                <a:bodyPr wrap="square" lIns="108000" tIns="108000" rIns="108000" bIns="108000" rtlCol="0" anchor="t" anchorCtr="1">
                  <a:normAutofit fontScale="62500" lnSpcReduction="20000"/>
                </a:bodyPr>
                <a:lstStyle/>
                <a:p>
                  <a:pPr algn="l">
                    <a:lnSpc>
                      <a:spcPct val="120000"/>
                    </a:lnSpc>
                  </a:pPr>
                  <a:endParaRPr kumimoji="1" lang="zh-CN" altLang="en-US" sz="5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grpSp>
          <p:grpSp>
            <p:nvGrpSpPr>
              <p:cNvPr id="44" name="组合 43"/>
              <p:cNvGrpSpPr/>
              <p:nvPr/>
            </p:nvGrpSpPr>
            <p:grpSpPr>
              <a:xfrm>
                <a:off x="12629" y="4995"/>
                <a:ext cx="5494" cy="1896"/>
                <a:chOff x="1175" y="7618"/>
                <a:chExt cx="5494" cy="938"/>
              </a:xfrm>
            </p:grpSpPr>
            <p:sp>
              <p:nvSpPr>
                <p:cNvPr id="45" name="流程图: 终止 44"/>
                <p:cNvSpPr/>
                <p:nvPr/>
              </p:nvSpPr>
              <p:spPr>
                <a:xfrm>
                  <a:off x="1175" y="7618"/>
                  <a:ext cx="5494" cy="938"/>
                </a:xfrm>
                <a:prstGeom prst="flowChartTerminator">
                  <a:avLst/>
                </a:prstGeom>
                <a:solidFill>
                  <a:schemeClr val="accent2"/>
                </a:solidFill>
                <a:ln w="6055" cap="flat">
                  <a:noFill/>
                  <a:prstDash val="solid"/>
                  <a:miter/>
                </a:ln>
              </p:spPr>
              <p:txBody>
                <a:bodyPr wrap="square" lIns="108000" tIns="108000" rIns="108000" bIns="108000" rtlCol="0" anchor="t" anchorCtr="1">
                  <a:normAutofit/>
                </a:bodyPr>
                <a:lstStyle/>
                <a:p>
                  <a:pPr algn="l">
                    <a:lnSpc>
                      <a:spcPct val="120000"/>
                    </a:lnSpc>
                  </a:pPr>
                  <a:endParaRPr kumimoji="1" lang="zh-CN" altLang="en-US" sz="1600" dirty="0">
                    <a:solidFill>
                      <a:schemeClr val="bg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46" name="文本框 45"/>
                <p:cNvSpPr txBox="1"/>
                <p:nvPr/>
              </p:nvSpPr>
              <p:spPr>
                <a:xfrm>
                  <a:off x="1464" y="7804"/>
                  <a:ext cx="1940" cy="567"/>
                </a:xfrm>
                <a:prstGeom prst="rect">
                  <a:avLst/>
                </a:prstGeom>
                <a:noFill/>
              </p:spPr>
              <p:txBody>
                <a:bodyPr wrap="square" rtlCol="0" anchor="ctr" anchorCtr="0">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投资</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驱动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482" y="7804"/>
                  <a:ext cx="2028" cy="567"/>
                </a:xfrm>
                <a:prstGeom prst="rect">
                  <a:avLst/>
                </a:prstGeom>
                <a:noFill/>
              </p:spPr>
              <p:txBody>
                <a:bodyPr wrap="square" rtlCol="0" anchor="ctr" anchorCtr="0">
                  <a:no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消费</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驱动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8" name="右箭头 69"/>
                <p:cNvSpPr/>
                <p:nvPr/>
              </p:nvSpPr>
              <p:spPr>
                <a:xfrm>
                  <a:off x="3612" y="7860"/>
                  <a:ext cx="871" cy="454"/>
                </a:xfrm>
                <a:prstGeom prst="rightArrow">
                  <a:avLst/>
                </a:prstGeom>
                <a:solidFill>
                  <a:schemeClr val="bg1"/>
                </a:solidFill>
                <a:ln w="6055" cap="flat">
                  <a:noFill/>
                  <a:prstDash val="solid"/>
                  <a:miter/>
                </a:ln>
              </p:spPr>
              <p:txBody>
                <a:bodyPr wrap="square" lIns="108000" tIns="108000" rIns="108000" bIns="108000" rtlCol="0" anchor="t" anchorCtr="1">
                  <a:normAutofit fontScale="62500" lnSpcReduction="20000"/>
                </a:bodyPr>
                <a:lstStyle/>
                <a:p>
                  <a:pPr algn="l">
                    <a:lnSpc>
                      <a:spcPct val="120000"/>
                    </a:lnSpc>
                  </a:pPr>
                  <a:endParaRPr kumimoji="1" lang="zh-CN" altLang="en-US" sz="5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grpSp>
        </p:grpSp>
        <p:sp>
          <p:nvSpPr>
            <p:cNvPr id="49" name="圆角矩形 77"/>
            <p:cNvSpPr/>
            <p:nvPr/>
          </p:nvSpPr>
          <p:spPr>
            <a:xfrm>
              <a:off x="960" y="8098"/>
              <a:ext cx="17163" cy="1776"/>
            </a:xfrm>
            <a:prstGeom prst="roundRect">
              <a:avLst/>
            </a:prstGeom>
            <a:noFill/>
            <a:ln w="6055" cap="flat">
              <a:solidFill>
                <a:schemeClr val="tx2"/>
              </a:solidFill>
              <a:prstDash val="solid"/>
              <a:miter/>
            </a:ln>
            <a:extLst>
              <a:ext uri="{909E8E84-426E-40DD-AFC4-6F175D3DCCD1}">
                <a14:hiddenFill xmlns:a14="http://schemas.microsoft.com/office/drawing/2010/main">
                  <a:solidFill>
                    <a:schemeClr val="tx2"/>
                  </a:solidFill>
                </a14:hiddenFill>
              </a:ext>
            </a:extLst>
          </p:spPr>
          <p:txBody>
            <a:bodyPr wrap="square" lIns="108000" tIns="108000" rIns="108000" bIns="108000" rtlCol="0" anchor="t" anchorCtr="1">
              <a:normAutofit/>
            </a:bodyPr>
            <a:lstStyle/>
            <a:p>
              <a:pPr algn="l">
                <a:lnSpc>
                  <a:spcPct val="120000"/>
                </a:lnSpc>
              </a:pPr>
              <a:endParaRPr kumimoji="1" lang="zh-CN" altLang="en-US" sz="12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sp>
          <p:nvSpPr>
            <p:cNvPr id="50" name="文本框 49"/>
            <p:cNvSpPr txBox="1"/>
            <p:nvPr/>
          </p:nvSpPr>
          <p:spPr>
            <a:xfrm>
              <a:off x="1290" y="8430"/>
              <a:ext cx="1271" cy="1219"/>
            </a:xfrm>
            <a:prstGeom prst="rect">
              <a:avLst/>
            </a:prstGeom>
            <a:noFill/>
          </p:spPr>
          <p:txBody>
            <a:bodyPr wrap="square" rtlCol="0">
              <a:spAutoFit/>
            </a:bodyPr>
            <a:lstStyle/>
            <a:p>
              <a:pPr algn="ctr">
                <a:lnSpc>
                  <a:spcPct val="100000"/>
                </a:lnSpc>
              </a:pPr>
              <a:r>
                <a:rPr lang="zh-CN" altLang="en-US" sz="2000" b="1" dirty="0">
                  <a:solidFill>
                    <a:srgbClr val="0070C0"/>
                  </a:solidFill>
                  <a:latin typeface="微软雅黑" panose="020B0503020204020204" pitchFamily="34" charset="-122"/>
                  <a:ea typeface="微软雅黑" panose="020B0503020204020204" pitchFamily="34" charset="-122"/>
                </a:rPr>
                <a:t>医疗健康</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a:off x="2561" y="8249"/>
              <a:ext cx="0" cy="14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2685" y="8315"/>
              <a:ext cx="6072" cy="1342"/>
            </a:xfrm>
            <a:prstGeom prst="rect">
              <a:avLst/>
            </a:prstGeom>
            <a:noFill/>
          </p:spPr>
          <p:txBody>
            <a:bodyPr wrap="square" tIns="0" rtlCol="0" anchor="ctr" anchorCtr="0">
              <a:noAutofit/>
            </a:bodyPr>
            <a:lstStyle/>
            <a:p>
              <a:pPr algn="ctr">
                <a:lnSpc>
                  <a:spcPct val="100000"/>
                </a:lnSpc>
                <a:buClrTx/>
                <a:buSzTx/>
                <a:buFontTx/>
              </a:pP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围绕治疗</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1533" y="8315"/>
              <a:ext cx="5982" cy="1342"/>
            </a:xfrm>
            <a:prstGeom prst="rect">
              <a:avLst/>
            </a:prstGeom>
            <a:noFill/>
          </p:spPr>
          <p:txBody>
            <a:bodyPr wrap="square" tIns="0" rtlCol="0" anchor="ctr" anchorCtr="0">
              <a:noAutofit/>
            </a:bodyPr>
            <a:lstStyle/>
            <a:p>
              <a:pPr algn="ctr">
                <a:lnSpc>
                  <a:spcPct val="100000"/>
                </a:lnSpc>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回归</a:t>
              </a:r>
              <a:r>
                <a:rPr lang="zh-CN" altLang="en-US" sz="3200" b="1" dirty="0">
                  <a:solidFill>
                    <a:schemeClr val="accent2"/>
                  </a:solidFill>
                  <a:latin typeface="微软雅黑" panose="020B0503020204020204" pitchFamily="34" charset="-122"/>
                  <a:ea typeface="微软雅黑" panose="020B0503020204020204" pitchFamily="34" charset="-122"/>
                </a:rPr>
                <a:t>健康</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54" name="右箭头 83"/>
            <p:cNvSpPr/>
            <p:nvPr/>
          </p:nvSpPr>
          <p:spPr>
            <a:xfrm>
              <a:off x="9322" y="8541"/>
              <a:ext cx="1267" cy="890"/>
            </a:xfrm>
            <a:prstGeom prst="rightArrow">
              <a:avLst/>
            </a:prstGeom>
            <a:solidFill>
              <a:srgbClr val="FFC000"/>
            </a:solidFill>
            <a:ln w="6055" cap="flat">
              <a:noFill/>
              <a:prstDash val="solid"/>
              <a:miter/>
            </a:ln>
          </p:spPr>
          <p:txBody>
            <a:bodyPr wrap="square" lIns="108000" tIns="108000" rIns="108000" bIns="108000" rtlCol="0" anchor="t" anchorCtr="1">
              <a:normAutofit fontScale="25000" lnSpcReduction="20000"/>
            </a:bodyPr>
            <a:lstStyle/>
            <a:p>
              <a:pPr algn="l">
                <a:lnSpc>
                  <a:spcPct val="120000"/>
                </a:lnSpc>
              </a:pPr>
              <a:endParaRPr kumimoji="1" lang="zh-CN" altLang="en-US" sz="1200" dirty="0">
                <a:solidFill>
                  <a:schemeClr val="tx1"/>
                </a:solidFill>
                <a:latin typeface="微软雅黑 Light" panose="020B0502040204020203" charset="-122"/>
                <a:ea typeface="微软雅黑 Light" panose="020B0502040204020203" charset="-122"/>
                <a:sym typeface="字魂创粗黑" panose="00000500000000000000" pitchFamily="2" charset="-122"/>
              </a:endParaRPr>
            </a:p>
          </p:txBody>
        </p:sp>
      </p:grpSp>
      <p:sp>
        <p:nvSpPr>
          <p:cNvPr id="3" name="灯片编号占位符 2"/>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custDataLst>
              <p:tags r:id="rId1"/>
            </p:custDataLst>
          </p:nvPr>
        </p:nvGrpSpPr>
        <p:grpSpPr>
          <a:xfrm rot="600000">
            <a:off x="8249920" y="1516380"/>
            <a:ext cx="3973830" cy="5059045"/>
            <a:chOff x="481" y="1277"/>
            <a:chExt cx="6258" cy="7967"/>
          </a:xfrm>
        </p:grpSpPr>
        <p:pic>
          <p:nvPicPr>
            <p:cNvPr id="44" name="图片 43"/>
            <p:cNvPicPr>
              <a:picLocks noChangeAspect="1"/>
            </p:cNvPicPr>
            <p:nvPr>
              <p:custDataLst>
                <p:tags r:id="rId2"/>
              </p:custDataLst>
            </p:nvPr>
          </p:nvPicPr>
          <p:blipFill>
            <a:blip r:embed="rId3"/>
            <a:srcRect t="11319"/>
            <a:stretch>
              <a:fillRect/>
            </a:stretch>
          </p:blipFill>
          <p:spPr>
            <a:xfrm>
              <a:off x="483" y="1277"/>
              <a:ext cx="6236" cy="3508"/>
            </a:xfrm>
            <a:prstGeom prst="rect">
              <a:avLst/>
            </a:prstGeom>
          </p:spPr>
        </p:pic>
        <p:sp>
          <p:nvSpPr>
            <p:cNvPr id="45" name="矩形 44"/>
            <p:cNvSpPr/>
            <p:nvPr>
              <p:custDataLst>
                <p:tags r:id="rId4"/>
              </p:custDataLst>
            </p:nvPr>
          </p:nvSpPr>
          <p:spPr>
            <a:xfrm>
              <a:off x="481" y="4745"/>
              <a:ext cx="6258" cy="4499"/>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indent="0" algn="l"/>
              <a:r>
                <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二、重点任务与政策举措</a:t>
              </a:r>
              <a:endPar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a:lnSpc>
                  <a:spcPct val="200000"/>
                </a:lnSpc>
              </a:pPr>
              <a:r>
                <a:rPr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优质医疗资源扩容下沉</a:t>
              </a:r>
              <a:r>
                <a:rPr lang="zh-CN"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实施 “医疗卫生强基工程”，推动优质医疗资源向基层延伸，通过</a:t>
              </a:r>
              <a:r>
                <a:rPr sz="1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远程医疗、人工智能辅助诊疗</a:t>
              </a:r>
              <a:r>
                <a:rPr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等技术提升基层服务能力。</a:t>
              </a:r>
              <a:endParaRPr lang="en-US" altLang="zh-CN"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1" name="组合 40"/>
          <p:cNvGrpSpPr/>
          <p:nvPr>
            <p:custDataLst>
              <p:tags r:id="rId5"/>
            </p:custDataLst>
          </p:nvPr>
        </p:nvGrpSpPr>
        <p:grpSpPr>
          <a:xfrm rot="21240000">
            <a:off x="3973195" y="1403350"/>
            <a:ext cx="3963670" cy="5084445"/>
            <a:chOff x="481" y="1237"/>
            <a:chExt cx="6242" cy="8007"/>
          </a:xfrm>
        </p:grpSpPr>
        <p:pic>
          <p:nvPicPr>
            <p:cNvPr id="3" name="图片 2"/>
            <p:cNvPicPr>
              <a:picLocks noChangeAspect="1"/>
            </p:cNvPicPr>
            <p:nvPr>
              <p:custDataLst>
                <p:tags r:id="rId6"/>
              </p:custDataLst>
            </p:nvPr>
          </p:nvPicPr>
          <p:blipFill>
            <a:blip r:embed="rId7"/>
            <a:srcRect b="1244"/>
            <a:stretch>
              <a:fillRect/>
            </a:stretch>
          </p:blipFill>
          <p:spPr>
            <a:xfrm>
              <a:off x="487" y="1237"/>
              <a:ext cx="6236" cy="3508"/>
            </a:xfrm>
            <a:prstGeom prst="rect">
              <a:avLst/>
            </a:prstGeom>
          </p:spPr>
        </p:pic>
        <p:sp>
          <p:nvSpPr>
            <p:cNvPr id="26" name="矩形 25"/>
            <p:cNvSpPr/>
            <p:nvPr>
              <p:custDataLst>
                <p:tags r:id="rId8"/>
              </p:custDataLst>
            </p:nvPr>
          </p:nvSpPr>
          <p:spPr>
            <a:xfrm>
              <a:off x="481" y="4745"/>
              <a:ext cx="6242" cy="4499"/>
            </a:xfrm>
            <a:prstGeom prst="rect">
              <a:avLst/>
            </a:prstGeom>
            <a:solidFill>
              <a:srgbClr val="30C0B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indent="0" algn="l">
                <a:lnSpc>
                  <a:spcPct val="150000"/>
                </a:lnSpc>
              </a:pPr>
              <a:r>
                <a: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一、战略方向与核心理念</a:t>
              </a:r>
              <a:endParaRPr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a:lnSpc>
                  <a:spcPct val="150000"/>
                </a:lnSpc>
              </a:pP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政府工作报告明确提出“实施健康优先发展战略”，强调将健康置于经济社会发展的优先位置，</a:t>
              </a:r>
              <a:r>
                <a:rPr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推动资金资源 “投资于人”“服务于民生”，从 “以治病为中心” 转向 “以人民健康为中心”</a:t>
              </a:r>
              <a:r>
                <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gn="l">
                <a:lnSpc>
                  <a:spcPct val="150000"/>
                </a:lnSpc>
              </a:pPr>
              <a:r>
                <a:rPr lang="zh-CN" altLang="en-US" sz="1200" b="1">
                  <a:solidFill>
                    <a:schemeClr val="tx1"/>
                  </a:solidFill>
                  <a:latin typeface="微软雅黑" panose="020B0503020204020204" pitchFamily="34" charset="-122"/>
                  <a:ea typeface="微软雅黑" panose="020B0503020204020204" pitchFamily="34" charset="-122"/>
                  <a:sym typeface="+mn-ea"/>
                </a:rPr>
                <a:t>国家卫生健康委员会主任雷海潮在十四届全国人大三次会议民生主题记者会上表示，实施</a:t>
              </a:r>
              <a:r>
                <a:rPr lang="en-US" altLang="zh-CN" sz="1200" b="1">
                  <a:solidFill>
                    <a:srgbClr val="FF0000"/>
                  </a:solidFill>
                  <a:latin typeface="微软雅黑" panose="020B0503020204020204" pitchFamily="34" charset="-122"/>
                  <a:ea typeface="微软雅黑" panose="020B0503020204020204" pitchFamily="34" charset="-122"/>
                  <a:sym typeface="+mn-ea"/>
                </a:rPr>
                <a:t>“</a:t>
              </a:r>
              <a:r>
                <a:rPr lang="zh-CN" altLang="en-US" sz="1200" b="1">
                  <a:solidFill>
                    <a:srgbClr val="FF0000"/>
                  </a:solidFill>
                  <a:latin typeface="微软雅黑" panose="020B0503020204020204" pitchFamily="34" charset="-122"/>
                  <a:ea typeface="微软雅黑" panose="020B0503020204020204" pitchFamily="34" charset="-122"/>
                  <a:sym typeface="+mn-ea"/>
                </a:rPr>
                <a:t>体重管理年</a:t>
              </a:r>
              <a:r>
                <a:rPr lang="en-US" altLang="zh-CN" sz="1200" b="1">
                  <a:solidFill>
                    <a:srgbClr val="FF0000"/>
                  </a:solidFill>
                  <a:latin typeface="微软雅黑" panose="020B0503020204020204" pitchFamily="34" charset="-122"/>
                  <a:ea typeface="微软雅黑" panose="020B0503020204020204" pitchFamily="34" charset="-122"/>
                  <a:sym typeface="+mn-ea"/>
                </a:rPr>
                <a:t>”3</a:t>
              </a:r>
              <a:r>
                <a:rPr lang="zh-CN" altLang="en-US" sz="1200" b="1">
                  <a:solidFill>
                    <a:srgbClr val="FF0000"/>
                  </a:solidFill>
                  <a:latin typeface="微软雅黑" panose="020B0503020204020204" pitchFamily="34" charset="-122"/>
                  <a:ea typeface="微软雅黑" panose="020B0503020204020204" pitchFamily="34" charset="-122"/>
                  <a:sym typeface="+mn-ea"/>
                </a:rPr>
                <a:t>年行动</a:t>
              </a:r>
              <a:r>
                <a:rPr lang="zh-CN" altLang="en-US" sz="1200" b="1">
                  <a:solidFill>
                    <a:schemeClr val="tx1"/>
                  </a:solidFill>
                  <a:latin typeface="微软雅黑" panose="020B0503020204020204" pitchFamily="34" charset="-122"/>
                  <a:ea typeface="微软雅黑" panose="020B0503020204020204" pitchFamily="34" charset="-122"/>
                  <a:sym typeface="+mn-ea"/>
                </a:rPr>
                <a:t>，普及健康生活方式，加强慢性病防治。</a:t>
              </a:r>
              <a:endParaRPr sz="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3" name="文本框 52"/>
          <p:cNvSpPr txBox="1"/>
          <p:nvPr/>
        </p:nvSpPr>
        <p:spPr>
          <a:xfrm>
            <a:off x="299720" y="1489075"/>
            <a:ext cx="3384550" cy="2035810"/>
          </a:xfrm>
          <a:prstGeom prst="rect">
            <a:avLst/>
          </a:prstGeom>
        </p:spPr>
        <p:txBody>
          <a:bodyPr wrap="square">
            <a:noAutofit/>
          </a:bodyPr>
          <a:lstStyle/>
          <a:p>
            <a:pPr indent="406400" algn="l" fontAlgn="auto">
              <a:lnSpc>
                <a:spcPct val="200000"/>
              </a:lnSpc>
              <a:extLst>
                <a:ext uri="{35155182-B16C-46BC-9424-99874614C6A1}">
                  <wpsdc:indentchars xmlns:wpsdc="http://www.wps.cn/officeDocument/2017/drawingmlCustomData" val="200" checksum="1740828767"/>
                </a:ext>
              </a:extLst>
            </a:pPr>
            <a:r>
              <a:rPr sz="16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rPr>
              <a:t>在2025年全国两会期间，“健康中国三期战略”在政府工作报告中明确</a:t>
            </a:r>
            <a:r>
              <a:rPr lang="zh-CN" sz="16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16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indent="406400" algn="l" fontAlgn="auto">
              <a:lnSpc>
                <a:spcPct val="200000"/>
              </a:lnSpc>
              <a:extLst>
                <a:ext uri="{35155182-B16C-46BC-9424-99874614C6A1}">
                  <wpsdc:indentchars xmlns:wpsdc="http://www.wps.cn/officeDocument/2017/drawingmlCustomData" val="200" checksum="1740828767"/>
                </a:ext>
              </a:extLst>
            </a:pPr>
            <a:endParaRPr lang="zh-CN" sz="16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indent="609600" algn="l" fontAlgn="auto">
              <a:lnSpc>
                <a:spcPct val="200000"/>
              </a:lnSpc>
              <a:extLst>
                <a:ext uri="{35155182-B16C-46BC-9424-99874614C6A1}">
                  <wpsdc:indentchars xmlns:wpsdc="http://www.wps.cn/officeDocument/2017/drawingmlCustomData" val="200" checksum="4158780845"/>
                </a:ext>
              </a:extLst>
            </a:pPr>
            <a:r>
              <a:rPr lang="zh-CN" sz="24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rPr>
              <a:t>健康管理势在必行</a:t>
            </a:r>
            <a:endParaRPr lang="zh-CN" sz="2400" b="1" i="0">
              <a:solidFill>
                <a:srgbClr val="30C0B4"/>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9"/>
            </p:custDataLst>
          </p:nvPr>
        </p:nvSpPr>
        <p:spPr>
          <a:xfrm>
            <a:off x="702945" y="788035"/>
            <a:ext cx="3094990"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l">
              <a:buClrTx/>
              <a:buSzTx/>
              <a:buFontTx/>
            </a:pPr>
            <a:r>
              <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最新政策背景</a:t>
            </a:r>
            <a:endPar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cxnSp>
        <p:nvCxnSpPr>
          <p:cNvPr id="6" name="直接连接符 5"/>
          <p:cNvCxnSpPr/>
          <p:nvPr/>
        </p:nvCxnSpPr>
        <p:spPr>
          <a:xfrm>
            <a:off x="242882" y="1335921"/>
            <a:ext cx="3543935" cy="12065"/>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矩形: 圆角 24"/>
          <p:cNvSpPr/>
          <p:nvPr/>
        </p:nvSpPr>
        <p:spPr>
          <a:xfrm>
            <a:off x="212725" y="1456690"/>
            <a:ext cx="4958080" cy="5027930"/>
          </a:xfrm>
          <a:prstGeom prst="rect">
            <a:avLst/>
          </a:prstGeom>
          <a:solidFill>
            <a:schemeClr val="bg1"/>
          </a:solidFill>
          <a:ln>
            <a:noFill/>
          </a:ln>
          <a:effectLst>
            <a:outerShdw blurRad="241300" dist="114300" dir="5400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0000"/>
              </a:solidFill>
              <a:effectLst/>
              <a:uLnTx/>
              <a:uFillTx/>
              <a:latin typeface="+mn-ea"/>
              <a:cs typeface="+mn-cs"/>
            </a:endParaRPr>
          </a:p>
        </p:txBody>
      </p:sp>
      <p:sp>
        <p:nvSpPr>
          <p:cNvPr id="38" name="任意形状 6"/>
          <p:cNvSpPr/>
          <p:nvPr/>
        </p:nvSpPr>
        <p:spPr>
          <a:xfrm>
            <a:off x="570230" y="3829050"/>
            <a:ext cx="4646930" cy="672465"/>
          </a:xfrm>
          <a:custGeom>
            <a:avLst/>
            <a:gdLst>
              <a:gd name="connsiteX0" fmla="*/ 0 w 6698"/>
              <a:gd name="connsiteY0" fmla="*/ 813 h 844"/>
              <a:gd name="connsiteX1" fmla="*/ 6698 w 6698"/>
              <a:gd name="connsiteY1" fmla="*/ 0 h 844"/>
            </a:gdLst>
            <a:ahLst/>
            <a:cxnLst>
              <a:cxn ang="0">
                <a:pos x="connsiteX0" y="connsiteY0"/>
              </a:cxn>
              <a:cxn ang="0">
                <a:pos x="connsiteX1" y="connsiteY1"/>
              </a:cxn>
            </a:cxnLst>
            <a:rect l="l" t="t" r="r" b="b"/>
            <a:pathLst>
              <a:path w="6698" h="844">
                <a:moveTo>
                  <a:pt x="0" y="813"/>
                </a:moveTo>
                <a:cubicBezTo>
                  <a:pt x="2842" y="919"/>
                  <a:pt x="5407" y="783"/>
                  <a:pt x="6698" y="0"/>
                </a:cubicBezTo>
              </a:path>
            </a:pathLst>
          </a:custGeom>
          <a:noFill/>
          <a:ln w="127000" cap="flat" cmpd="sng" algn="ctr">
            <a:gradFill>
              <a:gsLst>
                <a:gs pos="100000">
                  <a:srgbClr val="2DA0BB">
                    <a:alpha val="0"/>
                  </a:srgbClr>
                </a:gs>
                <a:gs pos="0">
                  <a:srgbClr val="04B148"/>
                </a:gs>
              </a:gsLst>
              <a:lin ang="5400000" scaled="1"/>
            </a:gradFill>
            <a:prstDash val="solid"/>
            <a:miter lim="800000"/>
            <a:tailEnd type="triangle"/>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2192000" y="-25400"/>
            <a:ext cx="7758430" cy="6874510"/>
            <a:chOff x="6994" y="-14"/>
            <a:chExt cx="12218" cy="10826"/>
          </a:xfrm>
        </p:grpSpPr>
        <p:sp>
          <p:nvSpPr>
            <p:cNvPr id="6" name="矩形 5"/>
            <p:cNvSpPr/>
            <p:nvPr/>
          </p:nvSpPr>
          <p:spPr>
            <a:xfrm>
              <a:off x="7410" y="-14"/>
              <a:ext cx="11801" cy="10827"/>
            </a:xfrm>
            <a:prstGeom prst="rect">
              <a:avLst/>
            </a:prstGeom>
            <a:gradFill>
              <a:gsLst>
                <a:gs pos="100000">
                  <a:srgbClr val="60D6C2">
                    <a:alpha val="0"/>
                    <a:lumMod val="84000"/>
                    <a:lumOff val="16000"/>
                  </a:srgbClr>
                </a:gs>
                <a:gs pos="31000">
                  <a:srgbClr val="5E79B0">
                    <a:alpha val="61000"/>
                  </a:srgbClr>
                </a:gs>
              </a:gsLst>
              <a:path path="circle">
                <a:fillToRect t="100000" r="100000"/>
              </a:path>
              <a:tileRect l="-100000" b="-100000"/>
            </a:gra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梯形 6"/>
            <p:cNvSpPr/>
            <p:nvPr/>
          </p:nvSpPr>
          <p:spPr>
            <a:xfrm rot="16200000">
              <a:off x="6472" y="1294"/>
              <a:ext cx="1460" cy="416"/>
            </a:xfrm>
            <a:prstGeom prst="trapezoid">
              <a:avLst/>
            </a:prstGeom>
            <a:gradFill>
              <a:gsLst>
                <a:gs pos="0">
                  <a:srgbClr val="93E8D5"/>
                </a:gs>
                <a:gs pos="100000">
                  <a:srgbClr val="A0ADE1"/>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eaVert" rtlCol="0" anchor="ctr"/>
            <a:lstStyle/>
            <a:p>
              <a:pPr algn="ctr"/>
              <a:r>
                <a:rPr lang="en-US" altLang="zh-CN" sz="600" b="1">
                  <a:latin typeface="+mn-ea"/>
                </a:rPr>
                <a:t>P</a:t>
              </a:r>
              <a:endParaRPr lang="en-US" altLang="zh-CN" sz="600" b="1">
                <a:latin typeface="+mn-ea"/>
              </a:endParaRPr>
            </a:p>
            <a:p>
              <a:pPr algn="ctr"/>
              <a:r>
                <a:rPr lang="en-US" altLang="zh-CN" sz="600" b="1">
                  <a:latin typeface="+mn-ea"/>
                </a:rPr>
                <a:t>a</a:t>
              </a:r>
              <a:endParaRPr lang="en-US" altLang="zh-CN" sz="600" b="1">
                <a:latin typeface="+mn-ea"/>
              </a:endParaRPr>
            </a:p>
            <a:p>
              <a:pPr algn="ctr"/>
              <a:r>
                <a:rPr lang="en-US" altLang="zh-CN" sz="600" b="1">
                  <a:latin typeface="+mn-ea"/>
                </a:rPr>
                <a:t>g</a:t>
              </a:r>
              <a:endParaRPr lang="en-US" altLang="zh-CN" sz="600" b="1">
                <a:latin typeface="+mn-ea"/>
              </a:endParaRPr>
            </a:p>
            <a:p>
              <a:pPr algn="ctr"/>
              <a:r>
                <a:rPr lang="en-US" altLang="zh-CN" sz="600" b="1">
                  <a:latin typeface="+mn-ea"/>
                </a:rPr>
                <a:t>e</a:t>
              </a:r>
              <a:endParaRPr lang="en-US" altLang="zh-CN" sz="600" b="1">
                <a:latin typeface="+mn-ea"/>
              </a:endParaRPr>
            </a:p>
            <a:p>
              <a:pPr algn="ctr"/>
              <a:endParaRPr lang="en-US" altLang="zh-CN" sz="600" b="1">
                <a:latin typeface="+mn-ea"/>
              </a:endParaRPr>
            </a:p>
            <a:p>
              <a:pPr algn="ctr"/>
              <a:r>
                <a:rPr lang="en-US" altLang="zh-CN" sz="600" b="1">
                  <a:latin typeface="+mn-ea"/>
                </a:rPr>
                <a:t>1</a:t>
              </a:r>
              <a:endParaRPr lang="en-US" altLang="zh-CN" sz="600" b="1">
                <a:latin typeface="+mn-ea"/>
              </a:endParaRPr>
            </a:p>
          </p:txBody>
        </p:sp>
        <p:sp>
          <p:nvSpPr>
            <p:cNvPr id="8" name="文本框 7"/>
            <p:cNvSpPr txBox="1"/>
            <p:nvPr/>
          </p:nvSpPr>
          <p:spPr>
            <a:xfrm>
              <a:off x="7967" y="2117"/>
              <a:ext cx="10589" cy="1653"/>
            </a:xfrm>
            <a:prstGeom prst="rect">
              <a:avLst/>
            </a:prstGeom>
          </p:spPr>
          <p:txBody>
            <a:bodyPr wrap="square">
              <a:noAutofit/>
            </a:bodyPr>
            <a:lstStyle/>
            <a:p>
              <a:pPr marL="0" indent="0">
                <a:lnSpc>
                  <a:spcPct val="200000"/>
                </a:lnSpc>
                <a:spcBef>
                  <a:spcPct val="0"/>
                </a:spcBef>
                <a:spcAft>
                  <a:spcPct val="0"/>
                </a:spcAft>
                <a:buFont typeface="Arial" panose="020B0604020202020204"/>
                <a:buNone/>
              </a:pPr>
              <a:r>
                <a:rPr lang="zh-CN" altLang="en-US" sz="1600" b="1">
                  <a:solidFill>
                    <a:schemeClr val="bg1"/>
                  </a:solidFill>
                  <a:latin typeface="+mn-ea"/>
                  <a:cs typeface="+mn-ea"/>
                </a:rPr>
                <a:t>近年来，全国人均卫生总费用持续增长</a:t>
              </a:r>
              <a:endParaRPr lang="zh-CN" altLang="en-US" sz="1600" b="1">
                <a:solidFill>
                  <a:schemeClr val="bg1"/>
                </a:solidFill>
                <a:latin typeface="+mn-ea"/>
                <a:cs typeface="+mn-ea"/>
              </a:endParaRPr>
            </a:p>
            <a:p>
              <a:pPr marL="0" indent="0">
                <a:lnSpc>
                  <a:spcPct val="200000"/>
                </a:lnSpc>
                <a:spcBef>
                  <a:spcPct val="0"/>
                </a:spcBef>
                <a:spcAft>
                  <a:spcPct val="0"/>
                </a:spcAft>
                <a:buFont typeface="Arial" panose="020B0604020202020204"/>
                <a:buNone/>
              </a:pPr>
              <a:r>
                <a:rPr lang="zh-CN" altLang="en-US" sz="1600" b="1">
                  <a:solidFill>
                    <a:schemeClr val="bg1"/>
                  </a:solidFill>
                  <a:latin typeface="+mn-ea"/>
                  <a:cs typeface="+mn-ea"/>
                </a:rPr>
                <a:t>从</a:t>
              </a:r>
              <a:r>
                <a:rPr lang="en-US" altLang="zh-CN" sz="1600" b="1">
                  <a:solidFill>
                    <a:schemeClr val="bg1"/>
                  </a:solidFill>
                  <a:latin typeface="+mn-ea"/>
                  <a:cs typeface="+mn-ea"/>
                </a:rPr>
                <a:t>2015</a:t>
              </a:r>
              <a:r>
                <a:rPr lang="zh-CN" altLang="en-US" sz="1600" b="1">
                  <a:solidFill>
                    <a:schemeClr val="bg1"/>
                  </a:solidFill>
                  <a:latin typeface="+mn-ea"/>
                  <a:cs typeface="+mn-ea"/>
                </a:rPr>
                <a:t>年的</a:t>
              </a:r>
              <a:r>
                <a:rPr lang="en-US" altLang="zh-CN" sz="2000" b="1">
                  <a:solidFill>
                    <a:schemeClr val="bg1"/>
                  </a:solidFill>
                  <a:latin typeface="+mn-ea"/>
                  <a:cs typeface="+mn-ea"/>
                </a:rPr>
                <a:t>3756</a:t>
              </a:r>
              <a:r>
                <a:rPr lang="zh-CN" altLang="en-US" sz="2000" b="1">
                  <a:solidFill>
                    <a:schemeClr val="bg1"/>
                  </a:solidFill>
                  <a:latin typeface="+mn-ea"/>
                  <a:cs typeface="+mn-ea"/>
                </a:rPr>
                <a:t>元</a:t>
              </a:r>
              <a:r>
                <a:rPr lang="en-US" altLang="zh-CN" sz="2000" b="1">
                  <a:solidFill>
                    <a:schemeClr val="bg1"/>
                  </a:solidFill>
                  <a:latin typeface="+mn-ea"/>
                  <a:cs typeface="+mn-ea"/>
                </a:rPr>
                <a:t>/</a:t>
              </a:r>
              <a:r>
                <a:rPr lang="zh-CN" altLang="en-US" sz="2000" b="1">
                  <a:solidFill>
                    <a:schemeClr val="bg1"/>
                  </a:solidFill>
                  <a:latin typeface="+mn-ea"/>
                  <a:cs typeface="+mn-ea"/>
                </a:rPr>
                <a:t>人</a:t>
              </a:r>
              <a:r>
                <a:rPr lang="zh-CN" altLang="en-US" sz="1600" b="1">
                  <a:solidFill>
                    <a:schemeClr val="bg1"/>
                  </a:solidFill>
                  <a:latin typeface="+mn-ea"/>
                  <a:cs typeface="+mn-ea"/>
                </a:rPr>
                <a:t>增至</a:t>
              </a:r>
              <a:r>
                <a:rPr lang="en-US" altLang="zh-CN" sz="1600" b="1">
                  <a:solidFill>
                    <a:schemeClr val="bg1"/>
                  </a:solidFill>
                  <a:latin typeface="+mn-ea"/>
                  <a:cs typeface="+mn-ea"/>
                </a:rPr>
                <a:t>2023</a:t>
              </a:r>
              <a:r>
                <a:rPr lang="zh-CN" altLang="en-US" sz="1600" b="1">
                  <a:solidFill>
                    <a:schemeClr val="bg1"/>
                  </a:solidFill>
                  <a:latin typeface="+mn-ea"/>
                  <a:cs typeface="+mn-ea"/>
                </a:rPr>
                <a:t>年的</a:t>
              </a:r>
              <a:r>
                <a:rPr lang="en-US" altLang="zh-CN" sz="2000" b="1">
                  <a:solidFill>
                    <a:schemeClr val="bg1"/>
                  </a:solidFill>
                  <a:latin typeface="+mn-ea"/>
                  <a:cs typeface="+mn-ea"/>
                </a:rPr>
                <a:t>6425</a:t>
              </a:r>
              <a:r>
                <a:rPr lang="zh-CN" altLang="en-US" sz="2000" b="1">
                  <a:solidFill>
                    <a:schemeClr val="bg1"/>
                  </a:solidFill>
                  <a:latin typeface="+mn-ea"/>
                  <a:cs typeface="+mn-ea"/>
                </a:rPr>
                <a:t>元</a:t>
              </a:r>
              <a:r>
                <a:rPr lang="en-US" altLang="zh-CN" sz="2000" b="1">
                  <a:solidFill>
                    <a:schemeClr val="bg1"/>
                  </a:solidFill>
                  <a:latin typeface="+mn-ea"/>
                  <a:cs typeface="+mn-ea"/>
                </a:rPr>
                <a:t>/</a:t>
              </a:r>
              <a:r>
                <a:rPr lang="zh-CN" altLang="en-US" sz="2000" b="1">
                  <a:solidFill>
                    <a:schemeClr val="bg1"/>
                  </a:solidFill>
                  <a:latin typeface="+mn-ea"/>
                  <a:cs typeface="+mn-ea"/>
                </a:rPr>
                <a:t>人</a:t>
              </a:r>
              <a:endParaRPr lang="zh-CN" altLang="en-US" sz="2000" b="1">
                <a:solidFill>
                  <a:schemeClr val="bg1"/>
                </a:solidFill>
                <a:latin typeface="+mn-ea"/>
                <a:cs typeface="+mn-ea"/>
              </a:endParaRPr>
            </a:p>
          </p:txBody>
        </p:sp>
        <p:graphicFrame>
          <p:nvGraphicFramePr>
            <p:cNvPr id="13" name="图表 12"/>
            <p:cNvGraphicFramePr/>
            <p:nvPr/>
          </p:nvGraphicFramePr>
          <p:xfrm>
            <a:off x="8140" y="4789"/>
            <a:ext cx="7325" cy="4260"/>
          </p:xfrm>
          <a:graphic>
            <a:graphicData uri="http://schemas.openxmlformats.org/drawingml/2006/chart">
              <c:chart xmlns:c="http://schemas.openxmlformats.org/drawingml/2006/chart" xmlns:r="http://schemas.openxmlformats.org/officeDocument/2006/relationships" r:id="rId1"/>
            </a:graphicData>
          </a:graphic>
        </p:graphicFrame>
        <p:sp>
          <p:nvSpPr>
            <p:cNvPr id="15" name="文本框 14"/>
            <p:cNvSpPr txBox="1"/>
            <p:nvPr/>
          </p:nvSpPr>
          <p:spPr>
            <a:xfrm>
              <a:off x="7967" y="9822"/>
              <a:ext cx="8924" cy="822"/>
            </a:xfrm>
            <a:prstGeom prst="rect">
              <a:avLst/>
            </a:prstGeom>
          </p:spPr>
          <p:txBody>
            <a:bodyPr wrap="square" rtlCol="0" anchor="t">
              <a:noAutofit/>
            </a:bodyPr>
            <a:lstStyle/>
            <a:p>
              <a:pPr lvl="0" indent="0" algn="l">
                <a:buClrTx/>
                <a:buSzTx/>
                <a:buFont typeface="Arial" panose="020B0604020202020204"/>
                <a:buNone/>
              </a:pPr>
              <a:r>
                <a:rPr lang="zh-CN" altLang="en-US" sz="1600" b="1">
                  <a:solidFill>
                    <a:schemeClr val="bg1"/>
                  </a:solidFill>
                  <a:latin typeface="+mn-ea"/>
                  <a:cs typeface="+mn-ea"/>
                  <a:sym typeface="+mn-ea"/>
                </a:rPr>
                <a:t>重大疾病治疗费用高昂，如癌症平均治疗费用在12-50万元</a:t>
              </a:r>
              <a:r>
                <a:rPr lang="zh-CN" altLang="en-US" sz="1200">
                  <a:solidFill>
                    <a:schemeClr val="bg1"/>
                  </a:solidFill>
                  <a:sym typeface="+mn-ea"/>
                </a:rPr>
                <a:t>。</a:t>
              </a:r>
              <a:endParaRPr lang="zh-CN" altLang="en-US" sz="1200">
                <a:solidFill>
                  <a:schemeClr val="bg1"/>
                </a:solidFill>
                <a:sym typeface="+mn-ea"/>
              </a:endParaRPr>
            </a:p>
          </p:txBody>
        </p:sp>
        <p:sp>
          <p:nvSpPr>
            <p:cNvPr id="17" name="文本框 16"/>
            <p:cNvSpPr txBox="1"/>
            <p:nvPr/>
          </p:nvSpPr>
          <p:spPr>
            <a:xfrm>
              <a:off x="8340" y="4226"/>
              <a:ext cx="6597" cy="337"/>
            </a:xfrm>
            <a:prstGeom prst="rect">
              <a:avLst/>
            </a:prstGeom>
            <a:noFill/>
          </p:spPr>
          <p:txBody>
            <a:bodyPr wrap="square" rtlCol="0" anchor="t">
              <a:spAutoFit/>
            </a:bodyPr>
            <a:lstStyle/>
            <a:p>
              <a:r>
                <a:rPr lang="zh-CN" altLang="en-US" sz="800" b="1">
                  <a:solidFill>
                    <a:schemeClr val="bg1"/>
                  </a:solidFill>
                  <a:latin typeface="+mn-ea"/>
                  <a:cs typeface="+mn-ea"/>
                  <a:sym typeface="+mn-ea"/>
                </a:rPr>
                <a:t>全国人均卫生总费用</a:t>
              </a:r>
              <a:r>
                <a:rPr lang="en-US" altLang="zh-CN" sz="800" b="1">
                  <a:solidFill>
                    <a:schemeClr val="bg1"/>
                  </a:solidFill>
                  <a:latin typeface="+mn-ea"/>
                  <a:cs typeface="+mn-ea"/>
                  <a:sym typeface="+mn-ea"/>
                </a:rPr>
                <a:t>                                     </a:t>
              </a:r>
              <a:r>
                <a:rPr lang="zh-CN" altLang="en-US" sz="800" b="1">
                  <a:solidFill>
                    <a:schemeClr val="bg1"/>
                  </a:solidFill>
                  <a:latin typeface="+mn-ea"/>
                  <a:cs typeface="+mn-ea"/>
                  <a:sym typeface="+mn-ea"/>
                </a:rPr>
                <a:t>单位：元</a:t>
              </a:r>
              <a:r>
                <a:rPr lang="en-US" altLang="zh-CN" sz="800" b="1">
                  <a:solidFill>
                    <a:schemeClr val="bg1"/>
                  </a:solidFill>
                  <a:latin typeface="+mn-ea"/>
                  <a:cs typeface="+mn-ea"/>
                  <a:sym typeface="+mn-ea"/>
                </a:rPr>
                <a:t>/</a:t>
              </a:r>
              <a:r>
                <a:rPr lang="zh-CN" altLang="en-US" sz="800" b="1">
                  <a:solidFill>
                    <a:schemeClr val="bg1"/>
                  </a:solidFill>
                  <a:latin typeface="+mn-ea"/>
                  <a:cs typeface="+mn-ea"/>
                  <a:sym typeface="+mn-ea"/>
                </a:rPr>
                <a:t>人</a:t>
              </a:r>
              <a:endParaRPr lang="zh-CN" altLang="en-US" sz="800" b="1">
                <a:solidFill>
                  <a:schemeClr val="bg1"/>
                </a:solidFill>
                <a:latin typeface="+mn-ea"/>
                <a:cs typeface="+mn-ea"/>
                <a:sym typeface="+mn-ea"/>
              </a:endParaRPr>
            </a:p>
          </p:txBody>
        </p:sp>
        <p:sp>
          <p:nvSpPr>
            <p:cNvPr id="18" name="矩形 17"/>
            <p:cNvSpPr/>
            <p:nvPr/>
          </p:nvSpPr>
          <p:spPr>
            <a:xfrm>
              <a:off x="8140" y="4272"/>
              <a:ext cx="200" cy="200"/>
            </a:xfrm>
            <a:prstGeom prst="rect">
              <a:avLst/>
            </a:prstGeom>
          </p:spPr>
          <p:style>
            <a:lnRef idx="0">
              <a:srgbClr val="FFFFFF"/>
            </a:lnRef>
            <a:fillRef idx="3">
              <a:schemeClr val="accent1"/>
            </a:fillRef>
            <a:effectRef idx="0">
              <a:srgbClr val="FFFFFF"/>
            </a:effectRef>
            <a:fontRef idx="minor">
              <a:schemeClr val="lt1"/>
            </a:fontRef>
          </p:style>
          <p:txBody>
            <a:bodyPr rtlCol="0" anchor="ctr"/>
            <a:lstStyle/>
            <a:p>
              <a:pPr algn="ctr"/>
              <a:endParaRPr lang="zh-CN" altLang="en-US" b="1">
                <a:solidFill>
                  <a:schemeClr val="bg1"/>
                </a:solidFill>
              </a:endParaRPr>
            </a:p>
          </p:txBody>
        </p:sp>
        <p:sp>
          <p:nvSpPr>
            <p:cNvPr id="19" name="文本框 18"/>
            <p:cNvSpPr txBox="1"/>
            <p:nvPr/>
          </p:nvSpPr>
          <p:spPr>
            <a:xfrm>
              <a:off x="8140" y="9196"/>
              <a:ext cx="8000" cy="313"/>
            </a:xfrm>
            <a:prstGeom prst="rect">
              <a:avLst/>
            </a:prstGeom>
          </p:spPr>
          <p:txBody>
            <a:bodyPr>
              <a:spAutoFit/>
            </a:bodyPr>
            <a:lstStyle/>
            <a:p>
              <a:pPr marL="0" indent="0" algn="l"/>
              <a:r>
                <a:rPr lang="zh-CN" altLang="en-US" sz="700" b="1" i="0">
                  <a:solidFill>
                    <a:schemeClr val="bg1"/>
                  </a:solidFill>
                  <a:latin typeface="微软雅黑" panose="020B0503020204020204" pitchFamily="34" charset="-122"/>
                  <a:ea typeface="微软雅黑" panose="020B0503020204020204" pitchFamily="34" charset="-122"/>
                </a:rPr>
                <a:t>（当前数据按官方已发布数据统计）</a:t>
              </a:r>
              <a:endParaRPr lang="zh-CN" altLang="en-US" sz="700" b="1" i="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10" y="1198"/>
              <a:ext cx="11802" cy="919"/>
            </a:xfrm>
            <a:prstGeom prst="rect">
              <a:avLst/>
            </a:prstGeom>
            <a:noFill/>
          </p:spPr>
          <p:txBody>
            <a:bodyPr wrap="square" anchor="t">
              <a:spAutoFit/>
            </a:bodyPr>
            <a:lstStyle/>
            <a:p>
              <a:pPr algn="ctr"/>
              <a:r>
                <a:rPr lang="zh-CN" altLang="en-US" sz="3200" b="1">
                  <a:solidFill>
                    <a:schemeClr val="bg1"/>
                  </a:solidFill>
                  <a:sym typeface="+mn-ea"/>
                </a:rPr>
                <a:t>全民医疗费用攀升</a:t>
              </a:r>
              <a:endParaRPr lang="zh-CN" altLang="en-US" sz="3200" b="1">
                <a:solidFill>
                  <a:schemeClr val="bg1"/>
                </a:solidFill>
                <a:sym typeface="+mn-ea"/>
              </a:endParaRPr>
            </a:p>
          </p:txBody>
        </p:sp>
      </p:grpSp>
      <p:cxnSp>
        <p:nvCxnSpPr>
          <p:cNvPr id="12" name="直接连接符 11"/>
          <p:cNvCxnSpPr/>
          <p:nvPr/>
        </p:nvCxnSpPr>
        <p:spPr>
          <a:xfrm flipV="1">
            <a:off x="508953" y="1027113"/>
            <a:ext cx="2587625" cy="1651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14" name="文本框 13"/>
          <p:cNvSpPr txBox="1"/>
          <p:nvPr/>
        </p:nvSpPr>
        <p:spPr>
          <a:xfrm>
            <a:off x="413385" y="567055"/>
            <a:ext cx="5967730" cy="46037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lvl="0" algn="l">
              <a:buClrTx/>
              <a:buSzTx/>
              <a:buFontTx/>
            </a:pPr>
            <a:r>
              <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rPr>
              <a:t>健康管理成为国民刚需</a:t>
            </a:r>
            <a:endParaRPr kumimoji="1" lang="zh-CN" altLang="en-US" sz="2400" b="1" dirty="0">
              <a:gradFill>
                <a:gsLst>
                  <a:gs pos="97000">
                    <a:srgbClr val="96C0B8"/>
                  </a:gs>
                  <a:gs pos="0">
                    <a:srgbClr val="00D1E7"/>
                  </a:gs>
                </a:gsLst>
                <a:lin ang="2700000" scaled="1"/>
              </a:gradFill>
              <a:latin typeface="微软雅黑" panose="020B0503020204020204" pitchFamily="34" charset="-122"/>
              <a:ea typeface="微软雅黑" panose="020B0503020204020204" pitchFamily="34" charset="-122"/>
              <a:sym typeface="+mn-ea"/>
            </a:endParaRPr>
          </a:p>
        </p:txBody>
      </p:sp>
      <p:pic>
        <p:nvPicPr>
          <p:cNvPr id="115" name="图片 114" descr="cb4b50546046ad6d6f278a4608e7198b"/>
          <p:cNvPicPr>
            <a:picLocks noChangeAspect="1"/>
          </p:cNvPicPr>
          <p:nvPr>
            <p:custDataLst>
              <p:tags r:id="rId2"/>
            </p:custDataLst>
          </p:nvPr>
        </p:nvPicPr>
        <p:blipFill>
          <a:blip r:embed="rId3"/>
          <a:srcRect l="10704" r="10362"/>
          <a:stretch>
            <a:fillRect/>
          </a:stretch>
        </p:blipFill>
        <p:spPr>
          <a:xfrm>
            <a:off x="3016885" y="2066925"/>
            <a:ext cx="1560830" cy="1301750"/>
          </a:xfrm>
          <a:prstGeom prst="ellipse">
            <a:avLst/>
          </a:prstGeom>
        </p:spPr>
      </p:pic>
      <p:sp>
        <p:nvSpPr>
          <p:cNvPr id="20" name="文本框 19"/>
          <p:cNvSpPr txBox="1"/>
          <p:nvPr/>
        </p:nvSpPr>
        <p:spPr>
          <a:xfrm>
            <a:off x="541020" y="2101215"/>
            <a:ext cx="2397125" cy="1322070"/>
          </a:xfrm>
          <a:prstGeom prst="rect">
            <a:avLst/>
          </a:prstGeom>
          <a:noFill/>
        </p:spPr>
        <p:txBody>
          <a:bodyPr wrap="square" anchor="t">
            <a:spAutoFit/>
          </a:bodyPr>
          <a:lstStyle/>
          <a:p>
            <a:pPr>
              <a:lnSpc>
                <a:spcPts val="2400"/>
              </a:lnSpc>
            </a:pP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 中共中央国务院印发的</a:t>
            </a:r>
            <a:r>
              <a:rPr lang="en-US" altLang="zh-CN"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健康中国</a:t>
            </a:r>
            <a:r>
              <a:rPr lang="en-US" altLang="zh-CN"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2030”</a:t>
            </a: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规划纲要</a:t>
            </a:r>
            <a:r>
              <a:rPr lang="en-US" altLang="zh-CN"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，国务院办公厅印发的</a:t>
            </a:r>
            <a:r>
              <a:rPr lang="en-US" altLang="zh-CN"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“十四五”国民健康规划</a:t>
            </a:r>
            <a:r>
              <a:rPr lang="en-US" altLang="zh-CN"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，要求深化体卫融合，倡导主动健康理念。</a:t>
            </a:r>
            <a:endParaRPr lang="zh-CN" altLang="en-US" sz="9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grpSp>
        <p:nvGrpSpPr>
          <p:cNvPr id="23" name="组合 22"/>
          <p:cNvGrpSpPr/>
          <p:nvPr/>
        </p:nvGrpSpPr>
        <p:grpSpPr>
          <a:xfrm>
            <a:off x="487680" y="4188460"/>
            <a:ext cx="655320" cy="588010"/>
            <a:chOff x="74" y="6952"/>
            <a:chExt cx="1544" cy="1384"/>
          </a:xfrm>
        </p:grpSpPr>
        <p:sp>
          <p:nvSpPr>
            <p:cNvPr id="21" name="椭圆 20"/>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22" name="椭圆 21"/>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grpSp>
        <p:nvGrpSpPr>
          <p:cNvPr id="25" name="组合 24"/>
          <p:cNvGrpSpPr/>
          <p:nvPr/>
        </p:nvGrpSpPr>
        <p:grpSpPr>
          <a:xfrm>
            <a:off x="1155700" y="4179570"/>
            <a:ext cx="655320" cy="588010"/>
            <a:chOff x="74" y="6952"/>
            <a:chExt cx="1544" cy="1384"/>
          </a:xfrm>
        </p:grpSpPr>
        <p:sp>
          <p:nvSpPr>
            <p:cNvPr id="27" name="椭圆 26"/>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28" name="椭圆 27"/>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grpSp>
        <p:nvGrpSpPr>
          <p:cNvPr id="29" name="组合 28"/>
          <p:cNvGrpSpPr/>
          <p:nvPr/>
        </p:nvGrpSpPr>
        <p:grpSpPr>
          <a:xfrm>
            <a:off x="1929130" y="4141470"/>
            <a:ext cx="655320" cy="588010"/>
            <a:chOff x="74" y="6952"/>
            <a:chExt cx="1544" cy="1384"/>
          </a:xfrm>
        </p:grpSpPr>
        <p:sp>
          <p:nvSpPr>
            <p:cNvPr id="30" name="椭圆 29"/>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31" name="椭圆 30"/>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grpSp>
        <p:nvGrpSpPr>
          <p:cNvPr id="32" name="组合 31"/>
          <p:cNvGrpSpPr/>
          <p:nvPr/>
        </p:nvGrpSpPr>
        <p:grpSpPr>
          <a:xfrm>
            <a:off x="2715895" y="4074795"/>
            <a:ext cx="655320" cy="588010"/>
            <a:chOff x="74" y="6952"/>
            <a:chExt cx="1544" cy="1384"/>
          </a:xfrm>
        </p:grpSpPr>
        <p:sp>
          <p:nvSpPr>
            <p:cNvPr id="33" name="椭圆 32"/>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34" name="椭圆 33"/>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grpSp>
        <p:nvGrpSpPr>
          <p:cNvPr id="35" name="组合 34"/>
          <p:cNvGrpSpPr/>
          <p:nvPr/>
        </p:nvGrpSpPr>
        <p:grpSpPr>
          <a:xfrm>
            <a:off x="3493135" y="3970020"/>
            <a:ext cx="655320" cy="588010"/>
            <a:chOff x="74" y="6952"/>
            <a:chExt cx="1544" cy="1384"/>
          </a:xfrm>
        </p:grpSpPr>
        <p:sp>
          <p:nvSpPr>
            <p:cNvPr id="36" name="椭圆 35"/>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37" name="椭圆 36"/>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sp>
        <p:nvSpPr>
          <p:cNvPr id="39" name="文本框 38"/>
          <p:cNvSpPr txBox="1"/>
          <p:nvPr/>
        </p:nvSpPr>
        <p:spPr>
          <a:xfrm>
            <a:off x="453390" y="1621790"/>
            <a:ext cx="3625215" cy="306705"/>
          </a:xfrm>
          <a:prstGeom prst="rect">
            <a:avLst/>
          </a:prstGeom>
          <a:noFill/>
        </p:spPr>
        <p:txBody>
          <a:bodyPr wrap="square" anchor="t">
            <a:spAutoFit/>
          </a:bodyPr>
          <a:lstStyle/>
          <a:p>
            <a:pPr lvl="0" algn="ctr">
              <a:buClrTx/>
              <a:buSzTx/>
              <a:buFontTx/>
            </a:pPr>
            <a:r>
              <a:rPr kumimoji="1" lang="zh-CN" altLang="en-US" sz="1400" b="1">
                <a:solidFill>
                  <a:srgbClr val="000000"/>
                </a:solidFill>
                <a:latin typeface="微软雅黑" panose="020B0503020204020204" pitchFamily="34" charset="-122"/>
                <a:ea typeface="微软雅黑" panose="020B0503020204020204" pitchFamily="34" charset="-122"/>
                <a:sym typeface="+mn-ea"/>
              </a:rPr>
              <a:t>全生命周期健康服务是国家卫生健康方针</a:t>
            </a:r>
            <a:endParaRPr kumimoji="1" lang="zh-CN" altLang="en-US" sz="1400" b="1">
              <a:solidFill>
                <a:srgbClr val="000000"/>
              </a:solidFill>
              <a:latin typeface="微软雅黑" panose="020B0503020204020204" pitchFamily="34" charset="-122"/>
              <a:ea typeface="微软雅黑" panose="020B0503020204020204" pitchFamily="34" charset="-122"/>
              <a:sym typeface="+mn-ea"/>
            </a:endParaRPr>
          </a:p>
        </p:txBody>
      </p:sp>
      <p:sp>
        <p:nvSpPr>
          <p:cNvPr id="40" name="Rectangle 71"/>
          <p:cNvSpPr/>
          <p:nvPr/>
        </p:nvSpPr>
        <p:spPr>
          <a:xfrm>
            <a:off x="590550" y="4846955"/>
            <a:ext cx="3131185" cy="1827530"/>
          </a:xfrm>
          <a:prstGeom prst="rect">
            <a:avLst/>
          </a:prstGeom>
          <a:noFill/>
          <a:effectLst/>
        </p:spPr>
        <p:txBody>
          <a:bodyPr wrap="square" lIns="0" tIns="0" rIns="0" bIns="0">
            <a:spAutoFit/>
          </a:bodyPr>
          <a:lstStyle>
            <a:lvl1pPr>
              <a:defRPr>
                <a:latin typeface="Arial Black" panose="020B0A04020102020204" charset="0"/>
                <a:ea typeface="+mn-ea"/>
                <a:cs typeface="+mn-ea"/>
              </a:defRPr>
            </a:lvl1pPr>
            <a:lvl2pPr>
              <a:defRPr>
                <a:latin typeface="Arial Black" panose="020B0A04020102020204" charset="0"/>
                <a:ea typeface="+mn-ea"/>
                <a:cs typeface="+mn-ea"/>
              </a:defRPr>
            </a:lvl2pPr>
            <a:lvl3pPr>
              <a:defRPr>
                <a:latin typeface="Arial Black" panose="020B0A04020102020204" charset="0"/>
                <a:ea typeface="+mn-ea"/>
                <a:cs typeface="+mn-ea"/>
              </a:defRPr>
            </a:lvl3pPr>
            <a:lvl4pPr>
              <a:defRPr>
                <a:latin typeface="Arial Black" panose="020B0A04020102020204" charset="0"/>
                <a:ea typeface="+mn-ea"/>
                <a:cs typeface="+mn-ea"/>
              </a:defRPr>
            </a:lvl4pPr>
            <a:lvl5pPr>
              <a:defRPr>
                <a:latin typeface="Arial Black" panose="020B0A04020102020204" charset="0"/>
                <a:ea typeface="+mn-ea"/>
                <a:cs typeface="+mn-ea"/>
              </a:defRPr>
            </a:lvl5pPr>
            <a:lvl6pPr>
              <a:defRPr>
                <a:latin typeface="Arial Black" panose="020B0A04020102020204" charset="0"/>
                <a:ea typeface="+mn-ea"/>
                <a:cs typeface="+mn-ea"/>
              </a:defRPr>
            </a:lvl6pPr>
            <a:lvl7pPr>
              <a:defRPr>
                <a:latin typeface="Arial Black" panose="020B0A04020102020204" charset="0"/>
                <a:ea typeface="+mn-ea"/>
                <a:cs typeface="+mn-ea"/>
              </a:defRPr>
            </a:lvl7pPr>
            <a:lvl8pPr>
              <a:defRPr>
                <a:latin typeface="Arial Black" panose="020B0A04020102020204" charset="0"/>
                <a:ea typeface="+mn-ea"/>
                <a:cs typeface="+mn-ea"/>
              </a:defRPr>
            </a:lvl8pPr>
            <a:lvl9pPr>
              <a:defRPr>
                <a:latin typeface="Arial Black" panose="020B0A04020102020204" charset="0"/>
                <a:ea typeface="+mn-ea"/>
                <a:cs typeface="+mn-ea"/>
              </a:defRPr>
            </a:lvl9pPr>
          </a:lstStyle>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kumimoji="0" lang="en-US"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Crunch SemiBold" charset="0"/>
              </a:rPr>
              <a:t>全国卫生与健康大会</a:t>
            </a:r>
            <a:endParaRPr kumimoji="0" lang="en-US"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Crunch SemiBold" charset="0"/>
            </a:endParaRPr>
          </a:p>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r>
              <a:rPr lang="zh-CN" altLang="en-US"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“健康中国</a:t>
            </a: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2030</a:t>
            </a:r>
            <a:r>
              <a:rPr lang="zh-CN" altLang="en-US"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r>
              <a:rPr lang="zh-CN" altLang="en-US" sz="900" b="1" dirty="0">
                <a:solidFill>
                  <a:schemeClr val="tx1"/>
                </a:solidFill>
                <a:latin typeface="微软雅黑" panose="020B0503020204020204" pitchFamily="34" charset="-122"/>
                <a:ea typeface="微软雅黑" panose="020B0503020204020204" pitchFamily="34" charset="-122"/>
                <a:cs typeface="Crunch SemiBold" charset="0"/>
                <a:sym typeface="+mn-ea"/>
              </a:rPr>
              <a:t> </a:t>
            </a:r>
            <a:r>
              <a:rPr lang="zh-CN" altLang="en-US"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规划纲要</a:t>
            </a: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endPar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endParaRPr>
          </a:p>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r>
              <a:rPr lang="zh-CN" altLang="en-US"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第十九次全国人大报告</a:t>
            </a: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endPar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endParaRPr>
          </a:p>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r>
              <a:rPr lang="zh-CN" altLang="en-US"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国务院关于实施健康</a:t>
            </a:r>
            <a:r>
              <a:rPr lang="zh-CN" altLang="en-US" sz="900" b="1" dirty="0">
                <a:solidFill>
                  <a:schemeClr val="tx1"/>
                </a:solidFill>
                <a:latin typeface="微软雅黑" panose="020B0503020204020204" pitchFamily="34" charset="-122"/>
                <a:ea typeface="微软雅黑" panose="020B0503020204020204" pitchFamily="34" charset="-122"/>
                <a:cs typeface="Crunch SemiBold" charset="0"/>
                <a:sym typeface="+mn-ea"/>
              </a:rPr>
              <a:t>中国行动的意见</a:t>
            </a:r>
            <a:r>
              <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a:t>
            </a:r>
            <a:endParaRPr lang="en-US" altLang="zh-CN" sz="900" b="1" noProof="0" dirty="0">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endParaRPr>
          </a:p>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lang="en-US" sz="900" b="1" noProof="0" dirty="0" err="1">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rPr>
              <a:t>中共中央政治局第十四次集体学习</a:t>
            </a:r>
            <a:endParaRPr lang="en-US" sz="900" b="1" noProof="0" dirty="0" err="1">
              <a:ln>
                <a:noFill/>
              </a:ln>
              <a:solidFill>
                <a:schemeClr val="tx1"/>
              </a:solidFill>
              <a:effectLst/>
              <a:uLnTx/>
              <a:uFillTx/>
              <a:latin typeface="微软雅黑" panose="020B0503020204020204" pitchFamily="34" charset="-122"/>
              <a:ea typeface="微软雅黑" panose="020B0503020204020204" pitchFamily="34" charset="-122"/>
              <a:cs typeface="Crunch SemiBold" charset="0"/>
              <a:sym typeface="+mn-ea"/>
            </a:endParaRPr>
          </a:p>
          <a:p>
            <a:pPr marL="171450" marR="0" lvl="0" indent="-1714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lang="en-US" sz="900" b="1" noProof="0" dirty="0" err="1">
                <a:ln>
                  <a:noFill/>
                </a:ln>
                <a:effectLst/>
                <a:uLnTx/>
                <a:uFillTx/>
                <a:latin typeface="微软雅黑" panose="020B0503020204020204" pitchFamily="34" charset="-122"/>
                <a:ea typeface="微软雅黑" panose="020B0503020204020204" pitchFamily="34" charset="-122"/>
                <a:cs typeface="Crunch SemiBold" charset="0"/>
                <a:sym typeface="+mn-ea"/>
              </a:rPr>
              <a:t>2025年全国两会</a:t>
            </a:r>
            <a:endParaRPr kumimoji="0" lang="en-US" sz="900" b="1"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Crunch SemiBold" charset="0"/>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900" b="1" i="0" u="none" strike="noStrike" kern="1200" cap="none" spc="0" normalizeH="0" baseline="0" noProof="0" dirty="0">
              <a:ln>
                <a:noFill/>
              </a:ln>
              <a:solidFill>
                <a:srgbClr val="32353A"/>
              </a:solidFill>
              <a:effectLst/>
              <a:uLnTx/>
              <a:uFillTx/>
              <a:latin typeface="微软雅黑" panose="020B0503020204020204" pitchFamily="34" charset="-122"/>
              <a:ea typeface="微软雅黑" panose="020B0503020204020204" pitchFamily="34" charset="-122"/>
              <a:cs typeface="Crunch SemiBold" charset="0"/>
            </a:endParaRPr>
          </a:p>
        </p:txBody>
      </p:sp>
      <p:grpSp>
        <p:nvGrpSpPr>
          <p:cNvPr id="41" name="组合 40"/>
          <p:cNvGrpSpPr/>
          <p:nvPr/>
        </p:nvGrpSpPr>
        <p:grpSpPr>
          <a:xfrm>
            <a:off x="12195810" y="-16510"/>
            <a:ext cx="7758430" cy="6875145"/>
            <a:chOff x="6994" y="-14"/>
            <a:chExt cx="12218" cy="10827"/>
          </a:xfrm>
        </p:grpSpPr>
        <p:sp>
          <p:nvSpPr>
            <p:cNvPr id="2" name="矩形 1"/>
            <p:cNvSpPr/>
            <p:nvPr/>
          </p:nvSpPr>
          <p:spPr>
            <a:xfrm>
              <a:off x="7395" y="-14"/>
              <a:ext cx="11801" cy="10827"/>
            </a:xfrm>
            <a:prstGeom prst="rect">
              <a:avLst/>
            </a:prstGeom>
            <a:gradFill>
              <a:gsLst>
                <a:gs pos="100000">
                  <a:srgbClr val="60D6C2">
                    <a:alpha val="100000"/>
                    <a:lumMod val="84000"/>
                    <a:lumOff val="16000"/>
                  </a:srgbClr>
                </a:gs>
                <a:gs pos="31000">
                  <a:schemeClr val="accent1">
                    <a:lumMod val="40000"/>
                    <a:lumOff val="60000"/>
                  </a:schemeClr>
                </a:gs>
              </a:gsLst>
              <a:path path="circle">
                <a:fillToRect t="100000" r="100000"/>
              </a:path>
              <a:tileRect l="-100000" b="-100000"/>
            </a:gra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梯形 2"/>
            <p:cNvSpPr/>
            <p:nvPr/>
          </p:nvSpPr>
          <p:spPr>
            <a:xfrm rot="16200000">
              <a:off x="6472" y="3430"/>
              <a:ext cx="1460" cy="416"/>
            </a:xfrm>
            <a:prstGeom prst="trapezoid">
              <a:avLst/>
            </a:prstGeom>
            <a:gradFill>
              <a:gsLst>
                <a:gs pos="0">
                  <a:srgbClr val="93E8D5"/>
                </a:gs>
                <a:gs pos="100000">
                  <a:srgbClr val="A0ADE1"/>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eaVert" rtlCol="0" anchor="ctr"/>
            <a:lstStyle/>
            <a:p>
              <a:pPr algn="ctr"/>
              <a:r>
                <a:rPr lang="en-US" altLang="zh-CN" sz="600" b="1">
                  <a:latin typeface="+mn-ea"/>
                </a:rPr>
                <a:t>P</a:t>
              </a:r>
              <a:endParaRPr lang="en-US" altLang="zh-CN" sz="600" b="1">
                <a:latin typeface="+mn-ea"/>
              </a:endParaRPr>
            </a:p>
            <a:p>
              <a:pPr algn="ctr"/>
              <a:r>
                <a:rPr lang="en-US" altLang="zh-CN" sz="600" b="1">
                  <a:latin typeface="+mn-ea"/>
                </a:rPr>
                <a:t>a</a:t>
              </a:r>
              <a:endParaRPr lang="en-US" altLang="zh-CN" sz="600" b="1">
                <a:latin typeface="+mn-ea"/>
              </a:endParaRPr>
            </a:p>
            <a:p>
              <a:pPr algn="ctr"/>
              <a:r>
                <a:rPr lang="en-US" altLang="zh-CN" sz="600" b="1">
                  <a:latin typeface="+mn-ea"/>
                </a:rPr>
                <a:t>g</a:t>
              </a:r>
              <a:endParaRPr lang="en-US" altLang="zh-CN" sz="600" b="1">
                <a:latin typeface="+mn-ea"/>
              </a:endParaRPr>
            </a:p>
            <a:p>
              <a:pPr algn="ctr"/>
              <a:r>
                <a:rPr lang="en-US" altLang="zh-CN" sz="600" b="1">
                  <a:latin typeface="+mn-ea"/>
                </a:rPr>
                <a:t>e</a:t>
              </a:r>
              <a:endParaRPr lang="en-US" altLang="zh-CN" sz="600" b="1">
                <a:latin typeface="+mn-ea"/>
              </a:endParaRPr>
            </a:p>
            <a:p>
              <a:pPr algn="ctr"/>
              <a:endParaRPr lang="en-US" altLang="zh-CN" sz="600" b="1">
                <a:latin typeface="+mn-ea"/>
              </a:endParaRPr>
            </a:p>
            <a:p>
              <a:pPr algn="ctr"/>
              <a:r>
                <a:rPr lang="en-US" altLang="zh-CN" sz="600" b="1">
                  <a:latin typeface="+mn-ea"/>
                </a:rPr>
                <a:t>2</a:t>
              </a:r>
              <a:endParaRPr lang="en-US" altLang="zh-CN" sz="600" b="1">
                <a:latin typeface="+mn-ea"/>
              </a:endParaRPr>
            </a:p>
          </p:txBody>
        </p:sp>
        <p:sp>
          <p:nvSpPr>
            <p:cNvPr id="4" name="文本框 3"/>
            <p:cNvSpPr txBox="1"/>
            <p:nvPr/>
          </p:nvSpPr>
          <p:spPr>
            <a:xfrm>
              <a:off x="7410" y="1508"/>
              <a:ext cx="11802" cy="919"/>
            </a:xfrm>
            <a:prstGeom prst="rect">
              <a:avLst/>
            </a:prstGeom>
            <a:noFill/>
          </p:spPr>
          <p:txBody>
            <a:bodyPr wrap="square" anchor="t">
              <a:spAutoFit/>
            </a:bodyPr>
            <a:lstStyle/>
            <a:p>
              <a:pPr algn="ctr"/>
              <a:r>
                <a:rPr lang="zh-CN" altLang="en-US" sz="3200" b="1">
                  <a:solidFill>
                    <a:schemeClr val="bg1"/>
                  </a:solidFill>
                  <a:sym typeface="+mn-ea"/>
                </a:rPr>
                <a:t>老龄化带来健康挑战</a:t>
              </a:r>
              <a:endParaRPr lang="zh-CN" altLang="en-US" sz="3200" b="1">
                <a:solidFill>
                  <a:schemeClr val="bg1"/>
                </a:solidFill>
                <a:sym typeface="+mn-ea"/>
              </a:endParaRPr>
            </a:p>
          </p:txBody>
        </p:sp>
        <p:sp>
          <p:nvSpPr>
            <p:cNvPr id="5" name="文本框 4"/>
            <p:cNvSpPr txBox="1"/>
            <p:nvPr/>
          </p:nvSpPr>
          <p:spPr>
            <a:xfrm>
              <a:off x="7961" y="2566"/>
              <a:ext cx="10849" cy="7988"/>
            </a:xfrm>
            <a:prstGeom prst="rect">
              <a:avLst/>
            </a:prstGeom>
            <a:noFill/>
          </p:spPr>
          <p:txBody>
            <a:bodyPr wrap="square" rtlCol="0" anchor="t">
              <a:noAutofit/>
            </a:bodyPr>
            <a:lstStyle/>
            <a:p>
              <a:pPr marL="171450" indent="-171450">
                <a:lnSpc>
                  <a:spcPct val="250000"/>
                </a:lnSpc>
                <a:spcBef>
                  <a:spcPts val="0"/>
                </a:spcBef>
                <a:spcAft>
                  <a:spcPts val="0"/>
                </a:spcAft>
                <a:buFont typeface="Arial" panose="020B0604020202020204" pitchFamily="34" charset="0"/>
                <a:buChar char="•"/>
              </a:pPr>
              <a:r>
                <a:rPr lang="zh-CN" altLang="en-US" sz="1400" b="1">
                  <a:solidFill>
                    <a:schemeClr val="tx1"/>
                  </a:solidFill>
                  <a:latin typeface="+mn-ea"/>
                  <a:cs typeface="+mn-ea"/>
                  <a:sym typeface="+mn-ea"/>
                </a:rPr>
                <a:t>老人多</a:t>
              </a:r>
              <a:r>
                <a:rPr lang="zh-CN" altLang="en-US" sz="1200" b="1">
                  <a:solidFill>
                    <a:schemeClr val="tx1"/>
                  </a:solidFill>
                  <a:latin typeface="+mn-ea"/>
                  <a:cs typeface="+mn-ea"/>
                  <a:sym typeface="+mn-ea"/>
                </a:rPr>
                <a:t>：</a:t>
              </a:r>
              <a:r>
                <a:rPr lang="en-US" altLang="zh-CN" sz="1200" b="1">
                  <a:solidFill>
                    <a:schemeClr val="bg1"/>
                  </a:solidFill>
                  <a:latin typeface="+mn-ea"/>
                  <a:cs typeface="+mn-ea"/>
                  <a:sym typeface="+mn-ea"/>
                </a:rPr>
                <a:t>2022</a:t>
              </a:r>
              <a:r>
                <a:rPr lang="zh-CN" altLang="en-US" sz="1200" b="1">
                  <a:solidFill>
                    <a:schemeClr val="bg1"/>
                  </a:solidFill>
                  <a:latin typeface="+mn-ea"/>
                  <a:cs typeface="+mn-ea"/>
                  <a:sym typeface="+mn-ea"/>
                </a:rPr>
                <a:t>年，中国</a:t>
              </a:r>
              <a:r>
                <a:rPr lang="en-US" altLang="zh-CN" sz="1200" b="1">
                  <a:solidFill>
                    <a:schemeClr val="bg1"/>
                  </a:solidFill>
                  <a:latin typeface="+mn-ea"/>
                  <a:cs typeface="+mn-ea"/>
                  <a:sym typeface="+mn-ea"/>
                </a:rPr>
                <a:t> 60</a:t>
              </a:r>
              <a:r>
                <a:rPr lang="zh-CN" altLang="en-US" sz="1200" b="1">
                  <a:solidFill>
                    <a:schemeClr val="bg1"/>
                  </a:solidFill>
                  <a:latin typeface="+mn-ea"/>
                  <a:cs typeface="+mn-ea"/>
                  <a:sym typeface="+mn-ea"/>
                </a:rPr>
                <a:t>岁及以上人口</a:t>
              </a:r>
              <a:r>
                <a:rPr lang="en-US" altLang="zh-CN" b="1">
                  <a:solidFill>
                    <a:schemeClr val="tx1"/>
                  </a:solidFill>
                  <a:latin typeface="+mn-ea"/>
                  <a:cs typeface="+mn-ea"/>
                  <a:sym typeface="+mn-ea"/>
                </a:rPr>
                <a:t>2.8亿</a:t>
              </a:r>
              <a:r>
                <a:rPr lang="zh-CN" altLang="en-US" sz="1200" b="1">
                  <a:solidFill>
                    <a:schemeClr val="bg1"/>
                  </a:solidFill>
                  <a:latin typeface="+mn-ea"/>
                  <a:cs typeface="+mn-ea"/>
                  <a:sym typeface="+mn-ea"/>
                </a:rPr>
                <a:t>占总人口</a:t>
              </a:r>
              <a:r>
                <a:rPr lang="en-US" altLang="zh-CN" sz="1800" b="1">
                  <a:latin typeface="+mn-ea"/>
                  <a:cs typeface="+mn-ea"/>
                  <a:sym typeface="+mn-ea"/>
                </a:rPr>
                <a:t>19.8%</a:t>
              </a:r>
              <a:endParaRPr lang="en-US" altLang="zh-CN" sz="1800" b="1">
                <a:latin typeface="+mn-ea"/>
                <a:cs typeface="+mn-ea"/>
                <a:sym typeface="+mn-ea"/>
              </a:endParaRPr>
            </a:p>
            <a:p>
              <a:pPr marL="171450" indent="-171450">
                <a:lnSpc>
                  <a:spcPct val="250000"/>
                </a:lnSpc>
                <a:spcBef>
                  <a:spcPts val="0"/>
                </a:spcBef>
                <a:spcAft>
                  <a:spcPts val="0"/>
                </a:spcAft>
                <a:buFont typeface="Arial" panose="020B0604020202020204" pitchFamily="34" charset="0"/>
                <a:buChar char="•"/>
              </a:pPr>
              <a:endParaRPr lang="zh-CN" altLang="en-US" sz="1400" b="1">
                <a:latin typeface="+mn-ea"/>
                <a:cs typeface="+mn-ea"/>
                <a:sym typeface="+mn-ea"/>
              </a:endParaRPr>
            </a:p>
            <a:p>
              <a:pPr marL="171450" indent="-171450">
                <a:lnSpc>
                  <a:spcPct val="250000"/>
                </a:lnSpc>
                <a:spcBef>
                  <a:spcPts val="0"/>
                </a:spcBef>
                <a:spcAft>
                  <a:spcPts val="0"/>
                </a:spcAft>
                <a:buFont typeface="Arial" panose="020B0604020202020204" pitchFamily="34" charset="0"/>
                <a:buChar char="•"/>
              </a:pPr>
              <a:r>
                <a:rPr lang="zh-CN" altLang="en-US" sz="1400" b="1">
                  <a:latin typeface="+mn-ea"/>
                  <a:cs typeface="+mn-ea"/>
                  <a:sym typeface="+mn-ea"/>
                </a:rPr>
                <a:t>老龄化速度快：</a:t>
              </a:r>
              <a:r>
                <a:rPr lang="en-US" altLang="zh-CN" sz="1200" b="1">
                  <a:solidFill>
                    <a:schemeClr val="bg1"/>
                  </a:solidFill>
                  <a:latin typeface="+mn-ea"/>
                  <a:cs typeface="+mn-ea"/>
                  <a:sym typeface="+mn-ea"/>
                </a:rPr>
                <a:t>2035</a:t>
              </a:r>
              <a:r>
                <a:rPr lang="zh-CN" altLang="en-US" sz="1200" b="1">
                  <a:solidFill>
                    <a:schemeClr val="bg1"/>
                  </a:solidFill>
                  <a:latin typeface="+mn-ea"/>
                  <a:cs typeface="+mn-ea"/>
                  <a:sym typeface="+mn-ea"/>
                </a:rPr>
                <a:t>年，中国</a:t>
              </a:r>
              <a:r>
                <a:rPr lang="en-US" altLang="zh-CN" sz="1200" b="1">
                  <a:solidFill>
                    <a:schemeClr val="bg1"/>
                  </a:solidFill>
                  <a:latin typeface="+mn-ea"/>
                  <a:cs typeface="+mn-ea"/>
                  <a:sym typeface="+mn-ea"/>
                </a:rPr>
                <a:t>60</a:t>
              </a:r>
              <a:r>
                <a:rPr lang="zh-CN" altLang="en-US" sz="1200" b="1">
                  <a:solidFill>
                    <a:schemeClr val="bg1"/>
                  </a:solidFill>
                  <a:latin typeface="+mn-ea"/>
                  <a:cs typeface="+mn-ea"/>
                  <a:sym typeface="+mn-ea"/>
                </a:rPr>
                <a:t>岁及以上人口占比将超</a:t>
              </a:r>
              <a:r>
                <a:rPr lang="en-US" altLang="zh-CN" sz="1800" b="1">
                  <a:latin typeface="+mn-ea"/>
                  <a:cs typeface="+mn-ea"/>
                  <a:sym typeface="+mn-ea"/>
                </a:rPr>
                <a:t>30%</a:t>
              </a:r>
              <a:r>
                <a:rPr lang="zh-CN" altLang="en-US" sz="1200" b="1">
                  <a:solidFill>
                    <a:schemeClr val="bg1"/>
                  </a:solidFill>
                  <a:latin typeface="+mn-ea"/>
                  <a:cs typeface="+mn-ea"/>
                  <a:sym typeface="+mn-ea"/>
                </a:rPr>
                <a:t>，进入重度老龄化社会。</a:t>
              </a:r>
              <a:endParaRPr lang="zh-CN" altLang="en-US" sz="1200" b="1">
                <a:solidFill>
                  <a:schemeClr val="bg1"/>
                </a:solidFill>
                <a:latin typeface="+mn-ea"/>
                <a:cs typeface="+mn-ea"/>
                <a:sym typeface="+mn-ea"/>
              </a:endParaRPr>
            </a:p>
            <a:p>
              <a:pPr marL="171450" indent="-171450">
                <a:lnSpc>
                  <a:spcPct val="250000"/>
                </a:lnSpc>
                <a:spcBef>
                  <a:spcPts val="0"/>
                </a:spcBef>
                <a:spcAft>
                  <a:spcPts val="0"/>
                </a:spcAft>
                <a:buFont typeface="Arial" panose="020B0604020202020204" pitchFamily="34" charset="0"/>
                <a:buChar char="•"/>
              </a:pPr>
              <a:endParaRPr lang="zh-CN" altLang="en-US" sz="1400" b="1">
                <a:latin typeface="+mn-ea"/>
                <a:cs typeface="+mn-ea"/>
                <a:sym typeface="+mn-ea"/>
              </a:endParaRPr>
            </a:p>
            <a:p>
              <a:pPr marL="171450" indent="-171450">
                <a:lnSpc>
                  <a:spcPct val="250000"/>
                </a:lnSpc>
                <a:spcBef>
                  <a:spcPts val="0"/>
                </a:spcBef>
                <a:spcAft>
                  <a:spcPts val="0"/>
                </a:spcAft>
                <a:buFont typeface="Arial" panose="020B0604020202020204" pitchFamily="34" charset="0"/>
                <a:buChar char="•"/>
              </a:pPr>
              <a:r>
                <a:rPr lang="zh-CN" altLang="en-US" sz="1400" b="1">
                  <a:latin typeface="+mn-ea"/>
                  <a:cs typeface="+mn-ea"/>
                  <a:sym typeface="+mn-ea"/>
                </a:rPr>
                <a:t>医疗费用高：</a:t>
              </a:r>
              <a:r>
                <a:rPr lang="en-US" altLang="zh-CN" sz="1200" b="1">
                  <a:solidFill>
                    <a:schemeClr val="bg1"/>
                  </a:solidFill>
                  <a:latin typeface="+mn-ea"/>
                  <a:cs typeface="+mn-ea"/>
                  <a:sym typeface="+mn-ea"/>
                </a:rPr>
                <a:t>2021</a:t>
              </a:r>
              <a:r>
                <a:rPr lang="zh-CN" altLang="en-US" sz="1200" b="1">
                  <a:solidFill>
                    <a:schemeClr val="bg1"/>
                  </a:solidFill>
                  <a:latin typeface="+mn-ea"/>
                  <a:cs typeface="+mn-ea"/>
                  <a:sym typeface="+mn-ea"/>
                </a:rPr>
                <a:t>年中国老年人医疗费用占总医疗费用的</a:t>
              </a:r>
              <a:r>
                <a:rPr lang="en-US" altLang="zh-CN" sz="1800" b="1">
                  <a:latin typeface="+mn-ea"/>
                  <a:cs typeface="+mn-ea"/>
                  <a:sym typeface="+mn-ea"/>
                </a:rPr>
                <a:t> 50%</a:t>
              </a:r>
              <a:r>
                <a:rPr lang="en-US" altLang="zh-CN" sz="1600" b="1">
                  <a:solidFill>
                    <a:schemeClr val="bg1"/>
                  </a:solidFill>
                  <a:latin typeface="+mn-ea"/>
                  <a:cs typeface="+mn-ea"/>
                  <a:sym typeface="+mn-ea"/>
                </a:rPr>
                <a:t> </a:t>
              </a:r>
              <a:r>
                <a:rPr lang="zh-CN" altLang="en-US" sz="1200" b="1">
                  <a:solidFill>
                    <a:schemeClr val="bg1"/>
                  </a:solidFill>
                  <a:latin typeface="+mn-ea"/>
                  <a:cs typeface="+mn-ea"/>
                  <a:sym typeface="+mn-ea"/>
                </a:rPr>
                <a:t>以上。预计到</a:t>
              </a:r>
              <a:r>
                <a:rPr lang="en-US" altLang="zh-CN" sz="1200" b="1">
                  <a:solidFill>
                    <a:schemeClr val="bg1"/>
                  </a:solidFill>
                  <a:latin typeface="+mn-ea"/>
                  <a:cs typeface="+mn-ea"/>
                  <a:sym typeface="+mn-ea"/>
                </a:rPr>
                <a:t>2030</a:t>
              </a:r>
              <a:r>
                <a:rPr lang="zh-CN" altLang="en-US" sz="1200" b="1">
                  <a:solidFill>
                    <a:schemeClr val="bg1"/>
                  </a:solidFill>
                  <a:latin typeface="+mn-ea"/>
                  <a:cs typeface="+mn-ea"/>
                  <a:sym typeface="+mn-ea"/>
                </a:rPr>
                <a:t>年，老年人医疗费用将占全国医疗总费用的</a:t>
              </a:r>
              <a:r>
                <a:rPr lang="en-US" altLang="zh-CN" sz="1200" b="1">
                  <a:solidFill>
                    <a:schemeClr val="bg1"/>
                  </a:solidFill>
                  <a:latin typeface="+mn-ea"/>
                  <a:cs typeface="+mn-ea"/>
                  <a:sym typeface="+mn-ea"/>
                </a:rPr>
                <a:t> </a:t>
              </a:r>
              <a:r>
                <a:rPr lang="en-US" altLang="zh-CN" sz="1800" b="1">
                  <a:latin typeface="+mn-ea"/>
                  <a:cs typeface="+mn-ea"/>
                  <a:sym typeface="+mn-ea"/>
                </a:rPr>
                <a:t>60%</a:t>
              </a:r>
              <a:endParaRPr lang="en-US" altLang="zh-CN" sz="1800" b="1">
                <a:latin typeface="+mn-ea"/>
                <a:cs typeface="+mn-ea"/>
                <a:sym typeface="+mn-ea"/>
              </a:endParaRPr>
            </a:p>
          </p:txBody>
        </p:sp>
        <p:sp>
          <p:nvSpPr>
            <p:cNvPr id="49" name="文本框 48"/>
            <p:cNvSpPr txBox="1"/>
            <p:nvPr/>
          </p:nvSpPr>
          <p:spPr>
            <a:xfrm>
              <a:off x="8205" y="4150"/>
              <a:ext cx="8000" cy="313"/>
            </a:xfrm>
            <a:prstGeom prst="rect">
              <a:avLst/>
            </a:prstGeom>
          </p:spPr>
          <p:txBody>
            <a:bodyPr>
              <a:spAutoFit/>
            </a:bodyPr>
            <a:lstStyle/>
            <a:p>
              <a:pPr lvl="0" algn="l">
                <a:buClrTx/>
                <a:buSzTx/>
                <a:buFontTx/>
              </a:pPr>
              <a:r>
                <a:rPr lang="zh-CN" altLang="en-US" sz="70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（国家统计局数据，截至</a:t>
              </a:r>
              <a:r>
                <a:rPr lang="en-US" altLang="zh-CN" sz="70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20</a:t>
              </a:r>
              <a:r>
                <a:rPr lang="zh-CN" altLang="en-US" sz="70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22年底）</a:t>
              </a:r>
              <a:endParaRPr lang="zh-CN" altLang="en-US" sz="70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8250" y="6095"/>
              <a:ext cx="8000" cy="313"/>
            </a:xfrm>
            <a:prstGeom prst="rect">
              <a:avLst/>
            </a:prstGeom>
          </p:spPr>
          <p:txBody>
            <a:bodyPr>
              <a:spAutoFit/>
            </a:bodyPr>
            <a:lstStyle/>
            <a:p>
              <a:pPr lvl="0" algn="l">
                <a:buClrTx/>
                <a:buSzTx/>
                <a:buFontTx/>
              </a:pPr>
              <a:r>
                <a:rPr lang="zh-CN" altLang="en-US" sz="7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（据联合国预测）</a:t>
              </a:r>
              <a:endParaRPr lang="zh-CN" altLang="en-US" sz="7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8250" y="8851"/>
              <a:ext cx="8000" cy="313"/>
            </a:xfrm>
            <a:prstGeom prst="rect">
              <a:avLst/>
            </a:prstGeom>
          </p:spPr>
          <p:txBody>
            <a:bodyPr>
              <a:spAutoFit/>
            </a:bodyPr>
            <a:lstStyle/>
            <a:p>
              <a:pPr lvl="0" algn="l">
                <a:buClrTx/>
                <a:buSzTx/>
                <a:buFontTx/>
              </a:pPr>
              <a:r>
                <a:rPr lang="zh-CN" altLang="en-US" sz="7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根据《中国卫生健康统计年鉴》</a:t>
              </a:r>
              <a:endParaRPr lang="zh-CN" altLang="en-US" sz="70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cxnSp>
          <p:nvCxnSpPr>
            <p:cNvPr id="26" name="直接连接符 25"/>
            <p:cNvCxnSpPr/>
            <p:nvPr/>
          </p:nvCxnSpPr>
          <p:spPr>
            <a:xfrm>
              <a:off x="8250" y="4779"/>
              <a:ext cx="10521" cy="13"/>
            </a:xfrm>
            <a:prstGeom prst="line">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cxnSp>
          <p:nvCxnSpPr>
            <p:cNvPr id="42" name="直接连接符 41"/>
            <p:cNvCxnSpPr/>
            <p:nvPr/>
          </p:nvCxnSpPr>
          <p:spPr>
            <a:xfrm>
              <a:off x="8205" y="6651"/>
              <a:ext cx="10521" cy="13"/>
            </a:xfrm>
            <a:prstGeom prst="line">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grpSp>
      <p:grpSp>
        <p:nvGrpSpPr>
          <p:cNvPr id="44" name="组合 43"/>
          <p:cNvGrpSpPr/>
          <p:nvPr/>
        </p:nvGrpSpPr>
        <p:grpSpPr>
          <a:xfrm>
            <a:off x="12193270" y="-25400"/>
            <a:ext cx="7758430" cy="6874510"/>
            <a:chOff x="6994" y="-27"/>
            <a:chExt cx="12218" cy="10826"/>
          </a:xfrm>
        </p:grpSpPr>
        <p:sp>
          <p:nvSpPr>
            <p:cNvPr id="45" name="矩形 44"/>
            <p:cNvSpPr/>
            <p:nvPr/>
          </p:nvSpPr>
          <p:spPr>
            <a:xfrm>
              <a:off x="7399" y="-27"/>
              <a:ext cx="11801" cy="10827"/>
            </a:xfrm>
            <a:prstGeom prst="rect">
              <a:avLst/>
            </a:prstGeom>
            <a:gradFill>
              <a:gsLst>
                <a:gs pos="100000">
                  <a:srgbClr val="60D6C2">
                    <a:alpha val="100000"/>
                    <a:lumMod val="84000"/>
                    <a:lumOff val="16000"/>
                  </a:srgbClr>
                </a:gs>
                <a:gs pos="31000">
                  <a:srgbClr val="5E79B0">
                    <a:alpha val="100000"/>
                  </a:srgbClr>
                </a:gs>
              </a:gsLst>
              <a:path path="circle">
                <a:fillToRect t="100000" r="100000"/>
              </a:path>
              <a:tileRect l="-100000" b="-100000"/>
            </a:gradFill>
            <a:ln>
              <a:no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6" name="文本框 45"/>
            <p:cNvSpPr txBox="1"/>
            <p:nvPr/>
          </p:nvSpPr>
          <p:spPr>
            <a:xfrm>
              <a:off x="7410" y="1508"/>
              <a:ext cx="11802" cy="919"/>
            </a:xfrm>
            <a:prstGeom prst="rect">
              <a:avLst/>
            </a:prstGeom>
            <a:noFill/>
          </p:spPr>
          <p:txBody>
            <a:bodyPr wrap="square" anchor="t">
              <a:spAutoFit/>
            </a:bodyPr>
            <a:lstStyle/>
            <a:p>
              <a:pPr algn="ctr"/>
              <a:r>
                <a:rPr lang="zh-CN" altLang="en-US" sz="3200" b="1">
                  <a:solidFill>
                    <a:schemeClr val="bg1"/>
                  </a:solidFill>
                  <a:sym typeface="+mn-ea"/>
                </a:rPr>
                <a:t>居民健康意识提升</a:t>
              </a:r>
              <a:endParaRPr lang="zh-CN" altLang="en-US" sz="3200" b="1">
                <a:solidFill>
                  <a:schemeClr val="bg1"/>
                </a:solidFill>
                <a:sym typeface="+mn-ea"/>
              </a:endParaRPr>
            </a:p>
          </p:txBody>
        </p:sp>
        <p:sp>
          <p:nvSpPr>
            <p:cNvPr id="47" name="文本框 46"/>
            <p:cNvSpPr txBox="1"/>
            <p:nvPr/>
          </p:nvSpPr>
          <p:spPr>
            <a:xfrm>
              <a:off x="7961" y="2566"/>
              <a:ext cx="10849" cy="7988"/>
            </a:xfrm>
            <a:prstGeom prst="rect">
              <a:avLst/>
            </a:prstGeom>
            <a:noFill/>
          </p:spPr>
          <p:txBody>
            <a:bodyPr wrap="square" rtlCol="0" anchor="t">
              <a:noAutofit/>
            </a:bodyPr>
            <a:lstStyle/>
            <a:p>
              <a:pPr marL="171450" indent="-171450">
                <a:lnSpc>
                  <a:spcPct val="300000"/>
                </a:lnSpc>
                <a:spcBef>
                  <a:spcPct val="0"/>
                </a:spcBef>
                <a:spcAft>
                  <a:spcPct val="0"/>
                </a:spcAft>
                <a:buFont typeface="Arial" panose="020B0604020202020204" pitchFamily="34" charset="0"/>
                <a:buChar char="•"/>
              </a:pPr>
              <a:r>
                <a:rPr lang="zh-CN" altLang="en-US" sz="1400" b="1">
                  <a:sym typeface="+mn-ea"/>
                </a:rPr>
                <a:t>健康管理需求增长：</a:t>
              </a:r>
              <a:endParaRPr lang="zh-CN" altLang="en-US" sz="1400" b="1">
                <a:sym typeface="+mn-ea"/>
              </a:endParaRPr>
            </a:p>
            <a:p>
              <a:pPr indent="177800" fontAlgn="auto">
                <a:lnSpc>
                  <a:spcPct val="200000"/>
                </a:lnSpc>
                <a:extLst>
                  <a:ext uri="{35155182-B16C-46BC-9424-99874614C6A1}">
                    <wpsdc:indentchars xmlns:wpsdc="http://www.wps.cn/officeDocument/2017/drawingmlCustomData" val="100" checksum="1445311468"/>
                  </a:ext>
                </a:extLst>
              </a:pPr>
              <a:r>
                <a:rPr lang="zh-CN" sz="1400" b="1">
                  <a:solidFill>
                    <a:schemeClr val="bg1"/>
                  </a:solidFill>
                  <a:latin typeface="+mn-ea"/>
                  <a:cs typeface="+mn-ea"/>
                  <a:sym typeface="+mn-ea"/>
                </a:rPr>
                <a:t>消费者超过</a:t>
              </a:r>
              <a:r>
                <a:rPr lang="en-US" altLang="zh-CN" sz="2000" b="1">
                  <a:solidFill>
                    <a:schemeClr val="bg1"/>
                  </a:solidFill>
                  <a:latin typeface="+mn-ea"/>
                  <a:cs typeface="+mn-ea"/>
                  <a:sym typeface="+mn-ea"/>
                </a:rPr>
                <a:t>70%</a:t>
              </a:r>
              <a:endParaRPr lang="zh-CN" sz="1400" b="1">
                <a:solidFill>
                  <a:schemeClr val="bg1"/>
                </a:solidFill>
                <a:latin typeface="+mn-ea"/>
                <a:cs typeface="+mn-ea"/>
                <a:sym typeface="+mn-ea"/>
              </a:endParaRPr>
            </a:p>
            <a:p>
              <a:pPr indent="177800" fontAlgn="auto">
                <a:lnSpc>
                  <a:spcPct val="200000"/>
                </a:lnSpc>
                <a:extLst>
                  <a:ext uri="{35155182-B16C-46BC-9424-99874614C6A1}">
                    <wpsdc:indentchars xmlns:wpsdc="http://www.wps.cn/officeDocument/2017/drawingmlCustomData" val="100" checksum="1445311468"/>
                  </a:ext>
                </a:extLst>
              </a:pPr>
              <a:endParaRPr lang="zh-CN" sz="1400" b="1">
                <a:solidFill>
                  <a:schemeClr val="bg1"/>
                </a:solidFill>
                <a:latin typeface="+mn-ea"/>
                <a:cs typeface="+mn-ea"/>
                <a:sym typeface="+mn-ea"/>
              </a:endParaRPr>
            </a:p>
            <a:p>
              <a:pPr indent="177800" fontAlgn="auto">
                <a:lnSpc>
                  <a:spcPct val="200000"/>
                </a:lnSpc>
                <a:extLst>
                  <a:ext uri="{35155182-B16C-46BC-9424-99874614C6A1}">
                    <wpsdc:indentchars xmlns:wpsdc="http://www.wps.cn/officeDocument/2017/drawingmlCustomData" val="100" checksum="1445311468"/>
                  </a:ext>
                </a:extLst>
              </a:pPr>
              <a:r>
                <a:rPr lang="zh-CN" sz="1400" b="1">
                  <a:solidFill>
                    <a:schemeClr val="bg1"/>
                  </a:solidFill>
                  <a:latin typeface="+mn-ea"/>
                  <a:cs typeface="+mn-ea"/>
                  <a:sym typeface="+mn-ea"/>
                </a:rPr>
                <a:t>年均增长率超</a:t>
              </a:r>
              <a:r>
                <a:rPr lang="en-US" altLang="zh-CN" sz="2000" b="1">
                  <a:solidFill>
                    <a:schemeClr val="bg1"/>
                  </a:solidFill>
                  <a:latin typeface="+mn-ea"/>
                  <a:cs typeface="+mn-ea"/>
                  <a:sym typeface="+mn-ea"/>
                </a:rPr>
                <a:t>20%</a:t>
              </a:r>
              <a:endParaRPr lang="zh-CN" altLang="en-US" sz="1400" b="1">
                <a:latin typeface="+mn-ea"/>
                <a:cs typeface="+mn-ea"/>
                <a:sym typeface="+mn-ea"/>
              </a:endParaRPr>
            </a:p>
            <a:p>
              <a:pPr marL="171450" indent="-171450">
                <a:lnSpc>
                  <a:spcPct val="300000"/>
                </a:lnSpc>
                <a:spcBef>
                  <a:spcPct val="0"/>
                </a:spcBef>
                <a:spcAft>
                  <a:spcPct val="0"/>
                </a:spcAft>
                <a:buFont typeface="Arial" panose="020B0604020202020204" pitchFamily="34" charset="0"/>
                <a:buChar char="•"/>
              </a:pPr>
              <a:r>
                <a:rPr lang="zh-CN" altLang="en-US" sz="1400" b="1">
                  <a:sym typeface="+mn-ea"/>
                </a:rPr>
                <a:t>健康消费支出增加：</a:t>
              </a:r>
              <a:r>
                <a:rPr lang="zh-CN" altLang="en-US" sz="1400" b="1">
                  <a:latin typeface="+mn-ea"/>
                  <a:cs typeface="+mn-ea"/>
                  <a:sym typeface="+mn-ea"/>
                </a:rPr>
                <a:t>：</a:t>
              </a:r>
              <a:endParaRPr lang="zh-CN" altLang="en-US" sz="1400" b="1">
                <a:latin typeface="+mn-ea"/>
                <a:cs typeface="+mn-ea"/>
                <a:sym typeface="+mn-ea"/>
              </a:endParaRPr>
            </a:p>
            <a:p>
              <a:pPr indent="177800" algn="l">
                <a:lnSpc>
                  <a:spcPct val="200000"/>
                </a:lnSpc>
                <a:buClrTx/>
                <a:buSzTx/>
                <a:buFontTx/>
                <a:extLst>
                  <a:ext uri="{35155182-B16C-46BC-9424-99874614C6A1}">
                    <wpsdc:indentchars xmlns:wpsdc="http://www.wps.cn/officeDocument/2017/drawingmlCustomData" val="100" checksum="1445311468"/>
                  </a:ext>
                </a:extLst>
              </a:pPr>
              <a:r>
                <a:rPr lang="zh-CN" sz="1400" b="1">
                  <a:solidFill>
                    <a:schemeClr val="bg1"/>
                  </a:solidFill>
                  <a:latin typeface="+mn-ea"/>
                  <a:cs typeface="+mn-ea"/>
                  <a:sym typeface="+mn-ea"/>
                </a:rPr>
                <a:t>22年中国健康消费市场规模</a:t>
              </a:r>
              <a:r>
                <a:rPr lang="en-US" altLang="zh-CN" sz="2000" b="1">
                  <a:solidFill>
                    <a:schemeClr val="bg1"/>
                  </a:solidFill>
                  <a:latin typeface="+mn-ea"/>
                  <a:cs typeface="+mn-ea"/>
                  <a:sym typeface="+mn-ea"/>
                </a:rPr>
                <a:t>8</a:t>
              </a:r>
              <a:r>
                <a:rPr lang="zh-CN" altLang="en-US" sz="2000" b="1">
                  <a:solidFill>
                    <a:schemeClr val="bg1"/>
                  </a:solidFill>
                  <a:latin typeface="+mn-ea"/>
                  <a:cs typeface="+mn-ea"/>
                  <a:sym typeface="+mn-ea"/>
                </a:rPr>
                <a:t>万亿</a:t>
              </a:r>
              <a:endParaRPr lang="zh-CN" sz="1400" b="1">
                <a:solidFill>
                  <a:schemeClr val="bg1"/>
                </a:solidFill>
                <a:latin typeface="+mn-ea"/>
                <a:cs typeface="+mn-ea"/>
                <a:sym typeface="+mn-ea"/>
              </a:endParaRPr>
            </a:p>
            <a:p>
              <a:pPr marL="171450" indent="-171450">
                <a:lnSpc>
                  <a:spcPct val="300000"/>
                </a:lnSpc>
                <a:spcBef>
                  <a:spcPct val="0"/>
                </a:spcBef>
                <a:spcAft>
                  <a:spcPct val="0"/>
                </a:spcAft>
                <a:buFont typeface="Arial" panose="020B0604020202020204" pitchFamily="34" charset="0"/>
                <a:buChar char="•"/>
              </a:pPr>
              <a:r>
                <a:rPr lang="zh-CN" altLang="en-US" sz="1400" b="1">
                  <a:sym typeface="+mn-ea"/>
                </a:rPr>
                <a:t>健康生活方式普及：</a:t>
              </a:r>
              <a:endParaRPr lang="zh-CN" altLang="en-US" sz="1400" b="1">
                <a:sym typeface="+mn-ea"/>
              </a:endParaRPr>
            </a:p>
            <a:p>
              <a:pPr indent="177800" fontAlgn="auto">
                <a:lnSpc>
                  <a:spcPct val="200000"/>
                </a:lnSpc>
                <a:extLst>
                  <a:ext uri="{35155182-B16C-46BC-9424-99874614C6A1}">
                    <wpsdc:indentchars xmlns:wpsdc="http://www.wps.cn/officeDocument/2017/drawingmlCustomData" val="100" checksum="1445311468"/>
                  </a:ext>
                </a:extLst>
              </a:pPr>
              <a:r>
                <a:rPr lang="zh-CN" sz="1400" b="1">
                  <a:solidFill>
                    <a:schemeClr val="bg1"/>
                  </a:solidFill>
                  <a:latin typeface="+mn-ea"/>
                  <a:cs typeface="+mn-ea"/>
                  <a:sym typeface="+mn-ea"/>
                </a:rPr>
                <a:t>超过</a:t>
              </a:r>
              <a:r>
                <a:rPr lang="en-US" altLang="zh-CN" sz="2000" b="1">
                  <a:solidFill>
                    <a:schemeClr val="bg1"/>
                  </a:solidFill>
                  <a:latin typeface="+mn-ea"/>
                  <a:cs typeface="+mn-ea"/>
                  <a:sym typeface="+mn-ea"/>
                </a:rPr>
                <a:t>60%</a:t>
              </a:r>
              <a:endParaRPr lang="en-US" altLang="zh-CN" sz="2000" b="1">
                <a:solidFill>
                  <a:schemeClr val="bg1"/>
                </a:solidFill>
                <a:latin typeface="+mn-ea"/>
                <a:cs typeface="+mn-ea"/>
                <a:sym typeface="+mn-ea"/>
              </a:endParaRPr>
            </a:p>
          </p:txBody>
        </p:sp>
        <p:sp>
          <p:nvSpPr>
            <p:cNvPr id="48" name="梯形 47"/>
            <p:cNvSpPr/>
            <p:nvPr/>
          </p:nvSpPr>
          <p:spPr>
            <a:xfrm rot="16200000">
              <a:off x="6472" y="5566"/>
              <a:ext cx="1460" cy="416"/>
            </a:xfrm>
            <a:prstGeom prst="trapezoid">
              <a:avLst/>
            </a:prstGeom>
            <a:gradFill>
              <a:gsLst>
                <a:gs pos="0">
                  <a:srgbClr val="93E8D5"/>
                </a:gs>
                <a:gs pos="100000">
                  <a:srgbClr val="A0ADE1"/>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eaVert" rtlCol="0" anchor="ctr"/>
            <a:lstStyle/>
            <a:p>
              <a:pPr algn="ctr"/>
              <a:r>
                <a:rPr lang="en-US" altLang="zh-CN" sz="600" b="1">
                  <a:latin typeface="+mn-ea"/>
                </a:rPr>
                <a:t>P</a:t>
              </a:r>
              <a:endParaRPr lang="en-US" altLang="zh-CN" sz="600" b="1">
                <a:latin typeface="+mn-ea"/>
              </a:endParaRPr>
            </a:p>
            <a:p>
              <a:pPr algn="ctr"/>
              <a:r>
                <a:rPr lang="en-US" altLang="zh-CN" sz="600" b="1">
                  <a:latin typeface="+mn-ea"/>
                </a:rPr>
                <a:t>a</a:t>
              </a:r>
              <a:endParaRPr lang="en-US" altLang="zh-CN" sz="600" b="1">
                <a:latin typeface="+mn-ea"/>
              </a:endParaRPr>
            </a:p>
            <a:p>
              <a:pPr algn="ctr"/>
              <a:r>
                <a:rPr lang="en-US" altLang="zh-CN" sz="600" b="1">
                  <a:latin typeface="+mn-ea"/>
                </a:rPr>
                <a:t>g</a:t>
              </a:r>
              <a:endParaRPr lang="en-US" altLang="zh-CN" sz="600" b="1">
                <a:latin typeface="+mn-ea"/>
              </a:endParaRPr>
            </a:p>
            <a:p>
              <a:pPr algn="ctr"/>
              <a:r>
                <a:rPr lang="en-US" altLang="zh-CN" sz="600" b="1">
                  <a:latin typeface="+mn-ea"/>
                </a:rPr>
                <a:t>e</a:t>
              </a:r>
              <a:endParaRPr lang="en-US" altLang="zh-CN" sz="600" b="1">
                <a:latin typeface="+mn-ea"/>
              </a:endParaRPr>
            </a:p>
            <a:p>
              <a:pPr algn="ctr"/>
              <a:endParaRPr lang="en-US" altLang="zh-CN" sz="600" b="1">
                <a:latin typeface="+mn-ea"/>
              </a:endParaRPr>
            </a:p>
            <a:p>
              <a:pPr algn="ctr"/>
              <a:r>
                <a:rPr lang="en-US" altLang="zh-CN" sz="600" b="1">
                  <a:latin typeface="+mn-ea"/>
                </a:rPr>
                <a:t>3</a:t>
              </a:r>
              <a:endParaRPr lang="en-US" altLang="zh-CN" sz="600" b="1">
                <a:latin typeface="+mn-ea"/>
              </a:endParaRPr>
            </a:p>
          </p:txBody>
        </p:sp>
        <p:sp>
          <p:nvSpPr>
            <p:cNvPr id="50" name="文本框 49"/>
            <p:cNvSpPr txBox="1"/>
            <p:nvPr/>
          </p:nvSpPr>
          <p:spPr>
            <a:xfrm>
              <a:off x="11505" y="3988"/>
              <a:ext cx="7305" cy="628"/>
            </a:xfrm>
            <a:prstGeom prst="rect">
              <a:avLst/>
            </a:prstGeom>
            <a:noFill/>
          </p:spPr>
          <p:txBody>
            <a:bodyPr wrap="square" anchor="t">
              <a:spAutoFit/>
            </a:bodyPr>
            <a:lstStyle/>
            <a:p>
              <a:pPr indent="0" algn="l" defTabSz="914400">
                <a:lnSpc>
                  <a:spcPct val="200000"/>
                </a:lnSpc>
                <a:buClr>
                  <a:srgbClr val="02BA77"/>
                </a:buClr>
                <a:buFont typeface="系统字体常规体"/>
                <a:buNone/>
              </a:pPr>
              <a:r>
                <a:rPr lang="zh-CN" sz="1000" b="1">
                  <a:solidFill>
                    <a:schemeClr val="bg1"/>
                  </a:solidFill>
                  <a:latin typeface="+mn-ea"/>
                  <a:cs typeface="+mn-ea"/>
                  <a:sym typeface="+mn-ea"/>
                </a:rPr>
                <a:t>关注健康管理，尤其是疾病预防和早期筛查(《2022年中国健康管理白皮书》)</a:t>
              </a:r>
              <a:endParaRPr lang="zh-CN" sz="1000" b="1">
                <a:solidFill>
                  <a:schemeClr val="bg1"/>
                </a:solidFill>
                <a:latin typeface="+mn-ea"/>
                <a:cs typeface="+mn-ea"/>
                <a:sym typeface="+mn-ea"/>
              </a:endParaRPr>
            </a:p>
          </p:txBody>
        </p:sp>
        <p:sp>
          <p:nvSpPr>
            <p:cNvPr id="51" name="文本框 50"/>
            <p:cNvSpPr txBox="1"/>
            <p:nvPr/>
          </p:nvSpPr>
          <p:spPr>
            <a:xfrm>
              <a:off x="11505" y="5615"/>
              <a:ext cx="6700" cy="628"/>
            </a:xfrm>
            <a:prstGeom prst="rect">
              <a:avLst/>
            </a:prstGeom>
            <a:noFill/>
          </p:spPr>
          <p:txBody>
            <a:bodyPr wrap="square" anchor="t">
              <a:spAutoFit/>
            </a:bodyPr>
            <a:lstStyle/>
            <a:p>
              <a:pPr indent="0" algn="l" defTabSz="914400">
                <a:lnSpc>
                  <a:spcPct val="200000"/>
                </a:lnSpc>
                <a:buClr>
                  <a:srgbClr val="02BA77"/>
                </a:buClr>
                <a:buFont typeface="系统字体常规体"/>
                <a:buNone/>
              </a:pPr>
              <a:r>
                <a:rPr lang="zh-CN" sz="1000" b="1">
                  <a:solidFill>
                    <a:schemeClr val="bg1"/>
                  </a:solidFill>
                  <a:latin typeface="+mn-ea"/>
                  <a:cs typeface="+mn-ea"/>
                  <a:sym typeface="+mn-ea"/>
                </a:rPr>
                <a:t>2021年中国健康管理市场规模达4,500亿元，预计2025年突破 1万亿元</a:t>
              </a:r>
              <a:endParaRPr lang="zh-CN" altLang="en-US" sz="1000" b="1">
                <a:solidFill>
                  <a:schemeClr val="bg1"/>
                </a:solidFill>
                <a:latin typeface="+mn-ea"/>
                <a:cs typeface="+mn-ea"/>
                <a:sym typeface="+mn-ea"/>
              </a:endParaRPr>
            </a:p>
          </p:txBody>
        </p:sp>
        <p:cxnSp>
          <p:nvCxnSpPr>
            <p:cNvPr id="52" name="直接连接符 51"/>
            <p:cNvCxnSpPr/>
            <p:nvPr/>
          </p:nvCxnSpPr>
          <p:spPr>
            <a:xfrm>
              <a:off x="11263" y="3988"/>
              <a:ext cx="0" cy="610"/>
            </a:xfrm>
            <a:prstGeom prst="line">
              <a:avLst/>
            </a:prstGeom>
            <a:ln w="28575">
              <a:solidFill>
                <a:schemeClr val="tx1"/>
              </a:solidFill>
            </a:ln>
          </p:spPr>
          <p:style>
            <a:lnRef idx="2">
              <a:schemeClr val="accent1"/>
            </a:lnRef>
            <a:fillRef idx="0">
              <a:srgbClr val="FFFFFF"/>
            </a:fillRef>
            <a:effectRef idx="0">
              <a:srgbClr val="FFFFFF"/>
            </a:effectRef>
            <a:fontRef idx="minor">
              <a:schemeClr val="tx1"/>
            </a:fontRef>
          </p:style>
        </p:cxnSp>
        <p:cxnSp>
          <p:nvCxnSpPr>
            <p:cNvPr id="53" name="直接连接符 52"/>
            <p:cNvCxnSpPr/>
            <p:nvPr/>
          </p:nvCxnSpPr>
          <p:spPr>
            <a:xfrm>
              <a:off x="11263" y="5633"/>
              <a:ext cx="0" cy="610"/>
            </a:xfrm>
            <a:prstGeom prst="line">
              <a:avLst/>
            </a:prstGeom>
            <a:ln w="28575">
              <a:solidFill>
                <a:schemeClr val="tx1"/>
              </a:solidFill>
            </a:ln>
          </p:spPr>
          <p:style>
            <a:lnRef idx="2">
              <a:schemeClr val="accent1"/>
            </a:lnRef>
            <a:fillRef idx="0">
              <a:srgbClr val="FFFFFF"/>
            </a:fillRef>
            <a:effectRef idx="0">
              <a:srgbClr val="FFFFFF"/>
            </a:effectRef>
            <a:fontRef idx="minor">
              <a:schemeClr val="tx1"/>
            </a:fontRef>
          </p:style>
        </p:cxnSp>
        <p:cxnSp>
          <p:nvCxnSpPr>
            <p:cNvPr id="54" name="直接连接符 53"/>
            <p:cNvCxnSpPr/>
            <p:nvPr/>
          </p:nvCxnSpPr>
          <p:spPr>
            <a:xfrm>
              <a:off x="13204" y="7593"/>
              <a:ext cx="0" cy="610"/>
            </a:xfrm>
            <a:prstGeom prst="line">
              <a:avLst/>
            </a:prstGeom>
            <a:ln w="28575">
              <a:solidFill>
                <a:schemeClr val="tx1"/>
              </a:solidFill>
            </a:ln>
          </p:spPr>
          <p:style>
            <a:lnRef idx="2">
              <a:schemeClr val="accent1"/>
            </a:lnRef>
            <a:fillRef idx="0">
              <a:srgbClr val="FFFFFF"/>
            </a:fillRef>
            <a:effectRef idx="0">
              <a:srgbClr val="FFFFFF"/>
            </a:effectRef>
            <a:fontRef idx="minor">
              <a:schemeClr val="tx1"/>
            </a:fontRef>
          </p:style>
        </p:cxnSp>
        <p:sp>
          <p:nvSpPr>
            <p:cNvPr id="55" name="文本框 54"/>
            <p:cNvSpPr txBox="1"/>
            <p:nvPr/>
          </p:nvSpPr>
          <p:spPr>
            <a:xfrm>
              <a:off x="12572" y="7417"/>
              <a:ext cx="6411" cy="871"/>
            </a:xfrm>
            <a:prstGeom prst="rect">
              <a:avLst/>
            </a:prstGeom>
            <a:noFill/>
          </p:spPr>
          <p:txBody>
            <a:bodyPr wrap="square" anchor="t">
              <a:spAutoFit/>
            </a:bodyPr>
            <a:lstStyle/>
            <a:p>
              <a:pPr lvl="1" algn="l">
                <a:lnSpc>
                  <a:spcPct val="150000"/>
                </a:lnSpc>
              </a:pPr>
              <a:r>
                <a:rPr lang="zh-CN" sz="1000" b="1">
                  <a:solidFill>
                    <a:schemeClr val="bg1"/>
                  </a:solidFill>
                  <a:latin typeface="+mn-ea"/>
                  <a:cs typeface="+mn-ea"/>
                  <a:sym typeface="+mn-ea"/>
                </a:rPr>
                <a:t>中国消费者在健康相关领域的支出逐年增加，尤其是健康食品、体检和健康管理服务。</a:t>
              </a:r>
              <a:endParaRPr lang="zh-CN" sz="1000" b="1">
                <a:solidFill>
                  <a:schemeClr val="bg1"/>
                </a:solidFill>
                <a:latin typeface="+mn-ea"/>
                <a:cs typeface="+mn-ea"/>
                <a:sym typeface="+mn-ea"/>
              </a:endParaRPr>
            </a:p>
          </p:txBody>
        </p:sp>
        <p:cxnSp>
          <p:nvCxnSpPr>
            <p:cNvPr id="56" name="直接连接符 55"/>
            <p:cNvCxnSpPr/>
            <p:nvPr/>
          </p:nvCxnSpPr>
          <p:spPr>
            <a:xfrm>
              <a:off x="10257" y="9526"/>
              <a:ext cx="0" cy="610"/>
            </a:xfrm>
            <a:prstGeom prst="line">
              <a:avLst/>
            </a:prstGeom>
            <a:ln w="28575">
              <a:solidFill>
                <a:schemeClr val="tx1"/>
              </a:solidFill>
            </a:ln>
          </p:spPr>
          <p:style>
            <a:lnRef idx="2">
              <a:schemeClr val="accent1"/>
            </a:lnRef>
            <a:fillRef idx="0">
              <a:srgbClr val="FFFFFF"/>
            </a:fillRef>
            <a:effectRef idx="0">
              <a:srgbClr val="FFFFFF"/>
            </a:effectRef>
            <a:fontRef idx="minor">
              <a:schemeClr val="tx1"/>
            </a:fontRef>
          </p:style>
        </p:cxnSp>
        <p:sp>
          <p:nvSpPr>
            <p:cNvPr id="57" name="文本框 56"/>
            <p:cNvSpPr txBox="1"/>
            <p:nvPr/>
          </p:nvSpPr>
          <p:spPr>
            <a:xfrm>
              <a:off x="10517" y="9553"/>
              <a:ext cx="6968" cy="555"/>
            </a:xfrm>
            <a:prstGeom prst="rect">
              <a:avLst/>
            </a:prstGeom>
            <a:noFill/>
          </p:spPr>
          <p:txBody>
            <a:bodyPr wrap="square" anchor="t">
              <a:spAutoFit/>
            </a:bodyPr>
            <a:lstStyle/>
            <a:p>
              <a:pPr indent="0" algn="l" defTabSz="914400">
                <a:lnSpc>
                  <a:spcPct val="170000"/>
                </a:lnSpc>
                <a:buClr>
                  <a:srgbClr val="02BA77"/>
                </a:buClr>
                <a:buFont typeface="系统字体常规体"/>
                <a:buNone/>
              </a:pPr>
              <a:r>
                <a:rPr lang="zh-CN" sz="1000" b="1">
                  <a:solidFill>
                    <a:schemeClr val="bg1"/>
                  </a:solidFill>
                  <a:latin typeface="+mn-ea"/>
                  <a:cs typeface="+mn-ea"/>
                  <a:sym typeface="+mn-ea"/>
                </a:rPr>
                <a:t>受访者表示会定期锻炼、控制饮食，并关注心理健康</a:t>
              </a:r>
              <a:endParaRPr lang="zh-CN" sz="1000" b="1">
                <a:solidFill>
                  <a:schemeClr val="bg1"/>
                </a:solidFill>
                <a:latin typeface="+mn-ea"/>
                <a:cs typeface="+mn-ea"/>
                <a:sym typeface="+mn-ea"/>
              </a:endParaRPr>
            </a:p>
          </p:txBody>
        </p:sp>
      </p:grpSp>
      <p:cxnSp>
        <p:nvCxnSpPr>
          <p:cNvPr id="60" name="直线连接符 5"/>
          <p:cNvCxnSpPr/>
          <p:nvPr/>
        </p:nvCxnSpPr>
        <p:spPr>
          <a:xfrm>
            <a:off x="590550" y="3696335"/>
            <a:ext cx="4429125" cy="3175"/>
          </a:xfrm>
          <a:prstGeom prst="line">
            <a:avLst/>
          </a:prstGeom>
          <a:ln w="12700">
            <a:solidFill>
              <a:srgbClr val="02BA77"/>
            </a:solidFill>
            <a:prstDash val="sysDash"/>
            <a:beve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362200" y="2823210"/>
            <a:ext cx="7731760" cy="836295"/>
          </a:xfrm>
          <a:prstGeom prst="rect">
            <a:avLst/>
          </a:prstGeom>
          <a:solidFill>
            <a:srgbClr val="30C0B4"/>
          </a:solidFill>
        </p:spPr>
        <p:txBody>
          <a:bodyPr wrap="square" anchor="t" anchorCtr="0">
            <a:noAutofit/>
          </a:bodyPr>
          <a:lstStyle/>
          <a:p>
            <a:pPr indent="0" algn="ctr" defTabSz="914400">
              <a:lnSpc>
                <a:spcPct val="150000"/>
              </a:lnSpc>
              <a:buClr>
                <a:srgbClr val="02BA77"/>
              </a:buClr>
              <a:buNone/>
            </a:pPr>
            <a:r>
              <a: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高质量发展时代，</a:t>
            </a:r>
            <a:r>
              <a:rPr lang="zh-CN"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国家和</a:t>
            </a:r>
            <a:r>
              <a: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居民更加关注健康</a:t>
            </a:r>
            <a:endParaRPr lang="zh-CN" altLang="en-US"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文本框 42"/>
          <p:cNvSpPr txBox="1"/>
          <p:nvPr/>
        </p:nvSpPr>
        <p:spPr>
          <a:xfrm>
            <a:off x="509905" y="4330700"/>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2016</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5</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 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58" name="文本框 57"/>
          <p:cNvSpPr txBox="1"/>
          <p:nvPr/>
        </p:nvSpPr>
        <p:spPr>
          <a:xfrm>
            <a:off x="1189355" y="4305300"/>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2016</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10</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59" name="文本框 58"/>
          <p:cNvSpPr txBox="1"/>
          <p:nvPr/>
        </p:nvSpPr>
        <p:spPr>
          <a:xfrm>
            <a:off x="1973580" y="4276725"/>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2017</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10</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61" name="文本框 60"/>
          <p:cNvSpPr txBox="1"/>
          <p:nvPr/>
        </p:nvSpPr>
        <p:spPr>
          <a:xfrm>
            <a:off x="2778760" y="4206875"/>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2019</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7</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62" name="文本框 61"/>
          <p:cNvSpPr txBox="1"/>
          <p:nvPr/>
        </p:nvSpPr>
        <p:spPr>
          <a:xfrm>
            <a:off x="3556000" y="4112895"/>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2019</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8</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grpSp>
        <p:nvGrpSpPr>
          <p:cNvPr id="63" name="组合 62"/>
          <p:cNvGrpSpPr/>
          <p:nvPr/>
        </p:nvGrpSpPr>
        <p:grpSpPr>
          <a:xfrm>
            <a:off x="4220210" y="3820160"/>
            <a:ext cx="655320" cy="588010"/>
            <a:chOff x="74" y="6952"/>
            <a:chExt cx="1544" cy="1384"/>
          </a:xfrm>
        </p:grpSpPr>
        <p:sp>
          <p:nvSpPr>
            <p:cNvPr id="64" name="椭圆 63"/>
            <p:cNvSpPr/>
            <p:nvPr/>
          </p:nvSpPr>
          <p:spPr>
            <a:xfrm>
              <a:off x="74" y="6952"/>
              <a:ext cx="1544" cy="1385"/>
            </a:xfrm>
            <a:prstGeom prst="ellipse">
              <a:avLst/>
            </a:prstGeom>
            <a:solidFill>
              <a:srgbClr val="2DA0BB">
                <a:alpha val="10375"/>
              </a:srgbClr>
            </a:solidFill>
            <a:ln w="12700" cap="flat" cmpd="sng" algn="ctr">
              <a:noFill/>
              <a:prstDash val="solid"/>
              <a:miter lim="800000"/>
            </a:ln>
            <a:effectLst>
              <a:innerShdw blurRad="50800" dist="12700" dir="13500000">
                <a:prstClr val="black">
                  <a:alpha val="20000"/>
                </a:prstClr>
              </a:innerShdw>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65" name="椭圆 64"/>
            <p:cNvSpPr/>
            <p:nvPr/>
          </p:nvSpPr>
          <p:spPr>
            <a:xfrm>
              <a:off x="222" y="7084"/>
              <a:ext cx="1249" cy="1119"/>
            </a:xfrm>
            <a:prstGeom prst="ellipse">
              <a:avLst/>
            </a:prstGeom>
            <a:gradFill>
              <a:gsLst>
                <a:gs pos="0">
                  <a:srgbClr val="2DA0BB"/>
                </a:gs>
                <a:gs pos="100000">
                  <a:srgbClr val="04B148"/>
                </a:gs>
              </a:gsLst>
              <a:lin ang="2700000" scaled="0"/>
            </a:gradFill>
            <a:ln w="12700" cap="flat" cmpd="sng" algn="ctr">
              <a:noFill/>
              <a:prstDash val="solid"/>
              <a:miter lim="800000"/>
            </a:ln>
            <a:effectLst/>
          </p:spPr>
          <p:txBody>
            <a:bodyPr rtlCol="0" anchor="ctr"/>
            <a:lstStyle>
              <a:lvl1pPr>
                <a:defRPr>
                  <a:solidFill>
                    <a:srgbClr val="FFFFFF"/>
                  </a:solidFill>
                  <a:latin typeface="Arial" panose="020B0604020202020204" pitchFamily="34" charset="0"/>
                  <a:ea typeface="+mn-ea"/>
                  <a:cs typeface="+mn-ea"/>
                </a:defRPr>
              </a:lvl1pPr>
              <a:lvl2pPr>
                <a:defRPr>
                  <a:solidFill>
                    <a:srgbClr val="FFFFFF"/>
                  </a:solidFill>
                  <a:latin typeface="Arial" panose="020B0604020202020204" pitchFamily="34" charset="0"/>
                  <a:ea typeface="+mn-ea"/>
                  <a:cs typeface="+mn-ea"/>
                </a:defRPr>
              </a:lvl2pPr>
              <a:lvl3pPr>
                <a:defRPr>
                  <a:solidFill>
                    <a:srgbClr val="FFFFFF"/>
                  </a:solidFill>
                  <a:latin typeface="Arial" panose="020B0604020202020204" pitchFamily="34" charset="0"/>
                  <a:ea typeface="+mn-ea"/>
                  <a:cs typeface="+mn-ea"/>
                </a:defRPr>
              </a:lvl3pPr>
              <a:lvl4pPr>
                <a:defRPr>
                  <a:solidFill>
                    <a:srgbClr val="FFFFFF"/>
                  </a:solidFill>
                  <a:latin typeface="Arial" panose="020B0604020202020204" pitchFamily="34" charset="0"/>
                  <a:ea typeface="+mn-ea"/>
                  <a:cs typeface="+mn-ea"/>
                </a:defRPr>
              </a:lvl4pPr>
              <a:lvl5pPr>
                <a:defRPr>
                  <a:solidFill>
                    <a:srgbClr val="FFFFFF"/>
                  </a:solidFill>
                  <a:latin typeface="Arial" panose="020B0604020202020204" pitchFamily="34" charset="0"/>
                  <a:ea typeface="+mn-ea"/>
                  <a:cs typeface="+mn-ea"/>
                </a:defRPr>
              </a:lvl5pPr>
              <a:lvl6pPr>
                <a:defRPr>
                  <a:solidFill>
                    <a:srgbClr val="FFFFFF"/>
                  </a:solidFill>
                  <a:latin typeface="Arial" panose="020B0604020202020204" pitchFamily="34" charset="0"/>
                  <a:ea typeface="+mn-ea"/>
                  <a:cs typeface="+mn-ea"/>
                </a:defRPr>
              </a:lvl6pPr>
              <a:lvl7pPr>
                <a:defRPr>
                  <a:solidFill>
                    <a:srgbClr val="FFFFFF"/>
                  </a:solidFill>
                  <a:latin typeface="Arial" panose="020B0604020202020204" pitchFamily="34" charset="0"/>
                  <a:ea typeface="+mn-ea"/>
                  <a:cs typeface="+mn-ea"/>
                </a:defRPr>
              </a:lvl7pPr>
              <a:lvl8pPr>
                <a:defRPr>
                  <a:solidFill>
                    <a:srgbClr val="FFFFFF"/>
                  </a:solidFill>
                  <a:latin typeface="Arial" panose="020B0604020202020204" pitchFamily="34" charset="0"/>
                  <a:ea typeface="+mn-ea"/>
                  <a:cs typeface="+mn-ea"/>
                </a:defRPr>
              </a:lvl8pPr>
              <a:lvl9pPr>
                <a:defRPr>
                  <a:solidFill>
                    <a:srgbClr val="FFFFFF"/>
                  </a:solidFill>
                  <a:latin typeface="Arial" panose="020B060402020202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p:txBody>
        </p:sp>
      </p:grpSp>
      <p:sp>
        <p:nvSpPr>
          <p:cNvPr id="66" name="文本框 65"/>
          <p:cNvSpPr txBox="1"/>
          <p:nvPr/>
        </p:nvSpPr>
        <p:spPr>
          <a:xfrm>
            <a:off x="4283075" y="3963035"/>
            <a:ext cx="548640" cy="306705"/>
          </a:xfrm>
          <a:prstGeom prst="rect">
            <a:avLst/>
          </a:prstGeom>
          <a:noFill/>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2019</a:t>
            </a:r>
            <a:r>
              <a:rPr lang="zh-CN" altLang="en-US" sz="700" b="1"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rPr>
              <a:t>年</a:t>
            </a:r>
            <a:endParaRPr kumimoji="0" lang="en-US" altLang="zh-CN"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汉仪文黑-55简"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8</a:t>
            </a:r>
            <a:r>
              <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rPr>
              <a:t>月</a:t>
            </a:r>
            <a:endParaRPr lang="zh-CN" altLang="en-US" sz="700" b="1" dirty="0">
              <a:solidFill>
                <a:srgbClr val="FFFFFF"/>
              </a:solidFill>
              <a:latin typeface="微软雅黑" panose="020B0503020204020204" pitchFamily="34" charset="-122"/>
              <a:ea typeface="微软雅黑" panose="020B0503020204020204" pitchFamily="34" charset="-122"/>
              <a:sym typeface="汉仪文黑-55简" panose="00020600040101010101" pitchFamily="18" charset="-122"/>
            </a:endParaRPr>
          </a:p>
        </p:txBody>
      </p:sp>
      <p:sp>
        <p:nvSpPr>
          <p:cNvPr id="67" name="灯片编号占位符 6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322657 0.00472222 L -0.591302 0.000462958 " pathEditMode="relative" rAng="0" ptsTypes="">
                                      <p:cBhvr>
                                        <p:cTn id="6" dur="2000" fill="hold"/>
                                        <p:tgtEl>
                                          <p:spTgt spid="24"/>
                                        </p:tgtEl>
                                        <p:attrNameLst>
                                          <p:attrName>ppt_x</p:attrName>
                                          <p:attrName>ppt_y</p:attrName>
                                        </p:attrNameLst>
                                      </p:cBhvr>
                                      <p:rCtr x="-134" y="-2"/>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337498 0.0014815 L -0.591873 0.0014815 " pathEditMode="relative" rAng="0" ptsTypes="">
                                      <p:cBhvr>
                                        <p:cTn id="10" dur="2000" fill="hold"/>
                                        <p:tgtEl>
                                          <p:spTgt spid="41"/>
                                        </p:tgtEl>
                                        <p:attrNameLst>
                                          <p:attrName>ppt_x</p:attrName>
                                          <p:attrName>ppt_y</p:attrName>
                                        </p:attrNameLst>
                                      </p:cBhvr>
                                      <p:rCtr x="-127" y="0"/>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342029 0.00148151 L -0.592394 0.00148151 " pathEditMode="relative" rAng="0" ptsTypes="">
                                      <p:cBhvr>
                                        <p:cTn id="14" dur="2000" fill="hold"/>
                                        <p:tgtEl>
                                          <p:spTgt spid="44"/>
                                        </p:tgtEl>
                                        <p:attrNameLst>
                                          <p:attrName>ppt_x</p:attrName>
                                          <p:attrName>ppt_y</p:attrName>
                                        </p:attrNameLst>
                                      </p:cBhvr>
                                      <p:rCtr x="-125" y="0"/>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1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6176907"/>
            <a:ext cx="12192000" cy="681093"/>
          </a:xfrm>
          <a:prstGeom prst="rect">
            <a:avLst/>
          </a:prstGeom>
          <a:gradFill>
            <a:gsLst>
              <a:gs pos="0">
                <a:srgbClr val="142E94"/>
              </a:gs>
              <a:gs pos="100000">
                <a:srgbClr val="30C0B4"/>
              </a:gs>
            </a:gsLst>
            <a:path path="circle">
              <a:fillToRect r="100000" b="100000"/>
            </a:path>
          </a:gra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32416" y="833914"/>
            <a:ext cx="6038850" cy="502007"/>
            <a:chOff x="232416" y="833914"/>
            <a:chExt cx="6038850" cy="502007"/>
          </a:xfrm>
        </p:grpSpPr>
        <p:sp>
          <p:nvSpPr>
            <p:cNvPr id="14" name="文本框 13"/>
            <p:cNvSpPr txBox="1"/>
            <p:nvPr/>
          </p:nvSpPr>
          <p:spPr>
            <a:xfrm>
              <a:off x="232416" y="833914"/>
              <a:ext cx="6038850" cy="460375"/>
            </a:xfrm>
            <a:prstGeom prst="rect">
              <a:avLst/>
            </a:prstGeom>
            <a:solidFill>
              <a:schemeClr val="bg1"/>
            </a:solidFill>
          </p:spPr>
          <p:txBody>
            <a:bodyPr wrap="square" rtlCol="0">
              <a:spAutoFit/>
            </a:bodyPr>
            <a:lstStyle/>
            <a:p>
              <a:pPr lvl="0">
                <a:buClrTx/>
                <a:buSzTx/>
                <a:buFontTx/>
              </a:pP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复联</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方案：健康管理</a:t>
              </a:r>
              <a:r>
                <a:rPr kumimoji="1" lang="en-US" altLang="zh-CN"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a:t>
              </a:r>
              <a:r>
                <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rPr>
                <a:t>健康保险</a:t>
              </a:r>
              <a:endParaRPr kumimoji="1" lang="zh-CN" altLang="en-US" sz="2400" b="1" dirty="0">
                <a:gradFill>
                  <a:gsLst>
                    <a:gs pos="0">
                      <a:srgbClr val="4874CB"/>
                    </a:gs>
                    <a:gs pos="100000">
                      <a:srgbClr val="30C0B4"/>
                    </a:gs>
                  </a:gsLst>
                  <a:lin ang="5400000" scaled="1"/>
                </a:gradFill>
                <a:latin typeface="微软雅黑" panose="020B0503020204020204" pitchFamily="34" charset="-122"/>
                <a:ea typeface="微软雅黑" panose="020B0503020204020204" pitchFamily="34" charset="-122"/>
                <a:sym typeface="+mn-ea"/>
              </a:endParaRPr>
            </a:p>
          </p:txBody>
        </p:sp>
        <p:cxnSp>
          <p:nvCxnSpPr>
            <p:cNvPr id="15" name="直接连接符 14"/>
            <p:cNvCxnSpPr/>
            <p:nvPr/>
          </p:nvCxnSpPr>
          <p:spPr>
            <a:xfrm>
              <a:off x="242882" y="1335921"/>
              <a:ext cx="3008959"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0" y="1579176"/>
            <a:ext cx="12192000" cy="1494224"/>
          </a:xfrm>
          <a:prstGeom prst="rect">
            <a:avLst/>
          </a:prstGeom>
          <a:gradFill flip="none" rotWithShape="1">
            <a:gsLst>
              <a:gs pos="52000">
                <a:schemeClr val="accent1">
                  <a:hueOff val="-2520000"/>
                </a:schemeClr>
              </a:gs>
              <a:gs pos="100000">
                <a:schemeClr val="accent1"/>
              </a:gs>
            </a:gsLst>
            <a:lin ang="135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33705" y="1751330"/>
            <a:ext cx="11328400" cy="737235"/>
          </a:xfrm>
          <a:prstGeom prst="rect">
            <a:avLst/>
          </a:prstGeom>
          <a:noFill/>
        </p:spPr>
        <p:txBody>
          <a:bodyPr wrap="square" rtlCol="0" anchor="t">
            <a:spAutoFit/>
          </a:bodyPr>
          <a:lstStyle/>
          <a:p>
            <a:pPr>
              <a:lnSpc>
                <a:spcPct val="150000"/>
              </a:lnSpc>
            </a:pPr>
            <a:r>
              <a:rPr kumimoji="1" lang="zh-CN" altLang="en-US" sz="1400" b="1" dirty="0">
                <a:solidFill>
                  <a:schemeClr val="bg1"/>
                </a:solidFill>
                <a:latin typeface="微软雅黑" panose="020B0503020204020204" pitchFamily="34" charset="-122"/>
                <a:ea typeface="微软雅黑" panose="020B0503020204020204" pitchFamily="34" charset="-122"/>
                <a:sym typeface="+mn-ea"/>
              </a:rPr>
              <a:t>管理式疾病保险（简称管理式重疾）是综合性的医疗保健管理模式，通过商业健康险与医疗机构之间的合作，实现通过健康管理进行疾病预防，减少疾病发生率。</a:t>
            </a:r>
            <a:endParaRPr kumimoji="1"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sp>
        <p:nvSpPr>
          <p:cNvPr id="26" name="矩形: 圆角 25"/>
          <p:cNvSpPr/>
          <p:nvPr/>
        </p:nvSpPr>
        <p:spPr>
          <a:xfrm>
            <a:off x="470046" y="2639891"/>
            <a:ext cx="11226654" cy="3396484"/>
          </a:xfrm>
          <a:prstGeom prst="roundRect">
            <a:avLst>
              <a:gd name="adj" fmla="val 3109"/>
            </a:avLst>
          </a:prstGeom>
          <a:solidFill>
            <a:srgbClr val="F9F9FA"/>
          </a:solidFill>
          <a:ln w="222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lim="800000"/>
          </a:ln>
          <a:effectLst>
            <a:outerShdw blurRad="304800" dist="101600" dir="2700000" algn="tl" rotWithShape="0">
              <a:srgbClr val="0070C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文本框 26"/>
          <p:cNvSpPr txBox="1"/>
          <p:nvPr/>
        </p:nvSpPr>
        <p:spPr>
          <a:xfrm>
            <a:off x="725325" y="2783050"/>
            <a:ext cx="10389235" cy="328936"/>
          </a:xfrm>
          <a:prstGeom prst="rect">
            <a:avLst/>
          </a:prstGeom>
          <a:noFill/>
          <a:ln w="12700">
            <a:noFill/>
          </a:ln>
        </p:spPr>
        <p:txBody>
          <a:bodyPr wrap="square" rtlCol="0">
            <a:spAutoFit/>
          </a:bodyPr>
          <a:lstStyle/>
          <a:p>
            <a:pPr algn="ctr">
              <a:lnSpc>
                <a:spcPct val="120000"/>
              </a:lnSpc>
            </a:pPr>
            <a:r>
              <a:rPr lang="zh-CN" altLang="en-US" sz="14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Century Gothic" panose="020B0502020202020204" pitchFamily="34" charset="0"/>
              </a:rPr>
              <a:t>管理式重疾是中国特色管理式医疗的创新实践，更加适合在当前的市场环境，探索提供优质的健康管理支付手段</a:t>
            </a:r>
            <a:endParaRPr lang="zh-CN" altLang="en-US" sz="14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31" name="文本框 30"/>
          <p:cNvSpPr txBox="1"/>
          <p:nvPr/>
        </p:nvSpPr>
        <p:spPr>
          <a:xfrm>
            <a:off x="673094" y="6263302"/>
            <a:ext cx="11782425" cy="460375"/>
          </a:xfrm>
          <a:prstGeom prst="rect">
            <a:avLst/>
          </a:prstGeom>
          <a:noFill/>
        </p:spPr>
        <p:txBody>
          <a:bodyPr wrap="square" rtlCol="0" anchor="t">
            <a:spAutoFit/>
          </a:bodyPr>
          <a:lstStyle/>
          <a:p>
            <a:pPr marL="0" lvl="1">
              <a:lnSpc>
                <a:spcPct val="100000"/>
              </a:lnSpc>
            </a:pP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下医治已病，上医治未病</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帮助客户降低疾病发生率</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不发病，是管理式重疾的目标</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7" name="组合 106"/>
          <p:cNvGrpSpPr/>
          <p:nvPr/>
        </p:nvGrpSpPr>
        <p:grpSpPr>
          <a:xfrm>
            <a:off x="589216" y="3214189"/>
            <a:ext cx="2338888" cy="2708181"/>
            <a:chOff x="677700" y="3214189"/>
            <a:chExt cx="2250404" cy="2570587"/>
          </a:xfrm>
        </p:grpSpPr>
        <p:sp>
          <p:nvSpPr>
            <p:cNvPr id="32" name="矩形: 圆角 31"/>
            <p:cNvSpPr/>
            <p:nvPr/>
          </p:nvSpPr>
          <p:spPr>
            <a:xfrm>
              <a:off x="677700" y="3214189"/>
              <a:ext cx="2250404" cy="2554394"/>
            </a:xfrm>
            <a:prstGeom prst="roundRect">
              <a:avLst>
                <a:gd name="adj" fmla="val 2677"/>
              </a:avLst>
            </a:prstGeom>
            <a:gradFill>
              <a:gsLst>
                <a:gs pos="28000">
                  <a:srgbClr val="2B49AD">
                    <a:lumMod val="10000"/>
                    <a:lumOff val="90000"/>
                  </a:srgbClr>
                </a:gs>
                <a:gs pos="100000">
                  <a:srgbClr val="0070C0">
                    <a:lumMod val="10000"/>
                    <a:lumOff val="90000"/>
                  </a:srgbClr>
                </a:gs>
              </a:gsLst>
              <a:path path="circle">
                <a:fillToRect r="100000" b="100000"/>
              </a:path>
            </a:gra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kern="0">
                <a:solidFill>
                  <a:prstClr val="white"/>
                </a:solidFill>
                <a:latin typeface="微软雅黑" panose="020B0503020204020204" pitchFamily="34" charset="-122"/>
                <a:ea typeface="微软雅黑" panose="020B0503020204020204" pitchFamily="34" charset="-122"/>
              </a:endParaRPr>
            </a:p>
          </p:txBody>
        </p:sp>
        <p:sp>
          <p:nvSpPr>
            <p:cNvPr id="33" name="矩形: 圆角 32"/>
            <p:cNvSpPr/>
            <p:nvPr/>
          </p:nvSpPr>
          <p:spPr>
            <a:xfrm>
              <a:off x="915390" y="3358003"/>
              <a:ext cx="1779423" cy="317298"/>
            </a:xfrm>
            <a:prstGeom prst="roundRect">
              <a:avLst>
                <a:gd name="adj" fmla="val 20702"/>
              </a:avLst>
            </a:prstGeom>
            <a:gradFill>
              <a:gsLst>
                <a:gs pos="28000">
                  <a:srgbClr val="142E94"/>
                </a:gs>
                <a:gs pos="100000">
                  <a:srgbClr val="0070C0"/>
                </a:gs>
              </a:gsLst>
              <a:path path="circle">
                <a:fillToRect r="100000" b="100000"/>
              </a:path>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适合人群</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677700" y="4115747"/>
              <a:ext cx="2250404" cy="1669029"/>
            </a:xfrm>
            <a:prstGeom prst="rect">
              <a:avLst/>
            </a:prstGeom>
            <a:gradFill>
              <a:gsLst>
                <a:gs pos="0">
                  <a:schemeClr val="accent1">
                    <a:lumMod val="5000"/>
                    <a:lumOff val="95000"/>
                    <a:alpha val="0"/>
                  </a:schemeClr>
                </a:gs>
                <a:gs pos="100000">
                  <a:schemeClr val="bg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0" name="组合 49"/>
            <p:cNvGrpSpPr/>
            <p:nvPr/>
          </p:nvGrpSpPr>
          <p:grpSpPr>
            <a:xfrm>
              <a:off x="845273" y="5045549"/>
              <a:ext cx="560253" cy="556148"/>
              <a:chOff x="4126047" y="4702608"/>
              <a:chExt cx="560253" cy="556148"/>
            </a:xfrm>
          </p:grpSpPr>
          <p:grpSp>
            <p:nvGrpSpPr>
              <p:cNvPr id="47" name="组合 46"/>
              <p:cNvGrpSpPr/>
              <p:nvPr/>
            </p:nvGrpSpPr>
            <p:grpSpPr>
              <a:xfrm>
                <a:off x="4126047" y="4702608"/>
                <a:ext cx="560253" cy="556148"/>
                <a:chOff x="4747730" y="5758027"/>
                <a:chExt cx="1721350" cy="1721349"/>
              </a:xfrm>
            </p:grpSpPr>
            <p:sp>
              <p:nvSpPr>
                <p:cNvPr id="48" name="椭圆 47"/>
                <p:cNvSpPr/>
                <p:nvPr/>
              </p:nvSpPr>
              <p:spPr>
                <a:xfrm>
                  <a:off x="4867443" y="5874612"/>
                  <a:ext cx="1481924" cy="1481924"/>
                </a:xfrm>
                <a:prstGeom prst="ellipse">
                  <a:avLst/>
                </a:prstGeom>
                <a:gradFill flip="none" rotWithShape="1">
                  <a:gsLst>
                    <a:gs pos="0">
                      <a:srgbClr val="142E94">
                        <a:alpha val="54000"/>
                      </a:srgbClr>
                    </a:gs>
                    <a:gs pos="95000">
                      <a:srgbClr val="C2F0EC"/>
                    </a:gs>
                  </a:gsLst>
                  <a:path path="circle">
                    <a:fillToRect l="100000" t="100000"/>
                  </a:path>
                  <a:tileRect r="-100000" b="-10000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椭圆 48"/>
                <p:cNvSpPr/>
                <p:nvPr/>
              </p:nvSpPr>
              <p:spPr>
                <a:xfrm>
                  <a:off x="4747730" y="5758027"/>
                  <a:ext cx="1721350" cy="1721349"/>
                </a:xfrm>
                <a:prstGeom prst="ellipse">
                  <a:avLst/>
                </a:prstGeom>
                <a:gradFill flip="none" rotWithShape="1">
                  <a:gsLst>
                    <a:gs pos="79000">
                      <a:srgbClr val="142E94">
                        <a:alpha val="0"/>
                      </a:srgbClr>
                    </a:gs>
                    <a:gs pos="100000">
                      <a:srgbClr val="C2F0EC">
                        <a:alpha val="37000"/>
                      </a:srgbClr>
                    </a:gs>
                  </a:gsLst>
                  <a:path path="shape">
                    <a:fillToRect l="50000" t="50000" r="50000" b="50000"/>
                  </a:path>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34" name="矩形: 圆角 33"/>
              <p:cNvSpPr/>
              <p:nvPr/>
            </p:nvSpPr>
            <p:spPr>
              <a:xfrm>
                <a:off x="4165009" y="4874887"/>
                <a:ext cx="482327" cy="209567"/>
              </a:xfrm>
              <a:prstGeom prst="roundRect">
                <a:avLst>
                  <a:gd name="adj" fmla="val 50000"/>
                </a:avLst>
              </a:prstGeom>
              <a:noFill/>
              <a:ln w="12700" cap="flat" cmpd="sng" algn="ctr">
                <a:noFill/>
                <a:prstDash val="solid"/>
                <a:miter lim="800000"/>
              </a:ln>
              <a:effectLst/>
            </p:spPr>
            <p:txBody>
              <a:bodyPr rtlCol="0" anchor="ctr"/>
              <a:lstStyle/>
              <a:p>
                <a:pPr algn="ctr">
                  <a:defRPr/>
                </a:pPr>
                <a:r>
                  <a:rPr lang="zh-CN" altLang="en-US" sz="900" dirty="0">
                    <a:solidFill>
                      <a:schemeClr val="bg1"/>
                    </a:solidFill>
                    <a:latin typeface="微软雅黑" panose="020B0503020204020204" pitchFamily="34" charset="-122"/>
                    <a:ea typeface="微软雅黑" panose="020B0503020204020204" pitchFamily="34" charset="-122"/>
                  </a:rPr>
                  <a:t>健康</a:t>
                </a:r>
                <a:endParaRPr lang="en-US" altLang="zh-CN" sz="90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900" dirty="0">
                    <a:solidFill>
                      <a:schemeClr val="bg1"/>
                    </a:solidFill>
                    <a:latin typeface="微软雅黑" panose="020B0503020204020204" pitchFamily="34" charset="-122"/>
                    <a:ea typeface="微软雅黑" panose="020B0503020204020204" pitchFamily="34" charset="-122"/>
                  </a:rPr>
                  <a:t>人群</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559751" y="4901682"/>
              <a:ext cx="560253" cy="556148"/>
              <a:chOff x="4126047" y="4702608"/>
              <a:chExt cx="560253" cy="556148"/>
            </a:xfrm>
          </p:grpSpPr>
          <p:grpSp>
            <p:nvGrpSpPr>
              <p:cNvPr id="52" name="组合 51"/>
              <p:cNvGrpSpPr/>
              <p:nvPr/>
            </p:nvGrpSpPr>
            <p:grpSpPr>
              <a:xfrm>
                <a:off x="4126047" y="4702608"/>
                <a:ext cx="560253" cy="556148"/>
                <a:chOff x="4747730" y="5758027"/>
                <a:chExt cx="1721350" cy="1721349"/>
              </a:xfrm>
            </p:grpSpPr>
            <p:sp>
              <p:nvSpPr>
                <p:cNvPr id="54" name="椭圆 53"/>
                <p:cNvSpPr/>
                <p:nvPr/>
              </p:nvSpPr>
              <p:spPr>
                <a:xfrm>
                  <a:off x="4867443" y="5874612"/>
                  <a:ext cx="1481924" cy="1481924"/>
                </a:xfrm>
                <a:prstGeom prst="ellipse">
                  <a:avLst/>
                </a:prstGeom>
                <a:gradFill flip="none" rotWithShape="1">
                  <a:gsLst>
                    <a:gs pos="0">
                      <a:srgbClr val="142E94">
                        <a:alpha val="54000"/>
                      </a:srgbClr>
                    </a:gs>
                    <a:gs pos="95000">
                      <a:srgbClr val="C2F0EC"/>
                    </a:gs>
                  </a:gsLst>
                  <a:path path="circle">
                    <a:fillToRect l="100000" t="100000"/>
                  </a:path>
                  <a:tileRect r="-100000" b="-10000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5" name="椭圆 54"/>
                <p:cNvSpPr/>
                <p:nvPr/>
              </p:nvSpPr>
              <p:spPr>
                <a:xfrm>
                  <a:off x="4747730" y="5758027"/>
                  <a:ext cx="1721350" cy="1721349"/>
                </a:xfrm>
                <a:prstGeom prst="ellipse">
                  <a:avLst/>
                </a:prstGeom>
                <a:gradFill flip="none" rotWithShape="1">
                  <a:gsLst>
                    <a:gs pos="79000">
                      <a:srgbClr val="142E94">
                        <a:alpha val="0"/>
                      </a:srgbClr>
                    </a:gs>
                    <a:gs pos="100000">
                      <a:srgbClr val="C2F0EC">
                        <a:alpha val="37000"/>
                      </a:srgbClr>
                    </a:gs>
                  </a:gsLst>
                  <a:path path="shape">
                    <a:fillToRect l="50000" t="50000" r="50000" b="50000"/>
                  </a:path>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3" name="矩形: 圆角 52"/>
              <p:cNvSpPr/>
              <p:nvPr/>
            </p:nvSpPr>
            <p:spPr>
              <a:xfrm>
                <a:off x="4165009" y="4874887"/>
                <a:ext cx="482327" cy="209567"/>
              </a:xfrm>
              <a:prstGeom prst="roundRect">
                <a:avLst>
                  <a:gd name="adj" fmla="val 50000"/>
                </a:avLst>
              </a:prstGeom>
              <a:noFill/>
              <a:ln w="12700" cap="flat" cmpd="sng" algn="ctr">
                <a:noFill/>
                <a:prstDash val="solid"/>
                <a:miter lim="800000"/>
              </a:ln>
              <a:effectLst/>
            </p:spPr>
            <p:txBody>
              <a:bodyPr rtlCol="0" anchor="ctr"/>
              <a:lstStyle/>
              <a:p>
                <a:pPr algn="ctr">
                  <a:defRPr/>
                </a:pPr>
                <a:r>
                  <a:rPr lang="zh-CN" altLang="en-US" sz="900" dirty="0">
                    <a:solidFill>
                      <a:schemeClr val="bg1"/>
                    </a:solidFill>
                    <a:latin typeface="微软雅黑" panose="020B0503020204020204" pitchFamily="34" charset="-122"/>
                    <a:ea typeface="微软雅黑" panose="020B0503020204020204" pitchFamily="34" charset="-122"/>
                  </a:rPr>
                  <a:t>专病人群</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070558" y="5181779"/>
              <a:ext cx="560253" cy="556148"/>
              <a:chOff x="4126047" y="4702608"/>
              <a:chExt cx="560253" cy="556148"/>
            </a:xfrm>
          </p:grpSpPr>
          <p:grpSp>
            <p:nvGrpSpPr>
              <p:cNvPr id="57" name="组合 56"/>
              <p:cNvGrpSpPr/>
              <p:nvPr/>
            </p:nvGrpSpPr>
            <p:grpSpPr>
              <a:xfrm>
                <a:off x="4126047" y="4702608"/>
                <a:ext cx="560253" cy="556148"/>
                <a:chOff x="4747730" y="5758027"/>
                <a:chExt cx="1721350" cy="1721349"/>
              </a:xfrm>
            </p:grpSpPr>
            <p:sp>
              <p:nvSpPr>
                <p:cNvPr id="59" name="椭圆 58"/>
                <p:cNvSpPr/>
                <p:nvPr/>
              </p:nvSpPr>
              <p:spPr>
                <a:xfrm>
                  <a:off x="4867443" y="5874612"/>
                  <a:ext cx="1481924" cy="1481924"/>
                </a:xfrm>
                <a:prstGeom prst="ellipse">
                  <a:avLst/>
                </a:prstGeom>
                <a:gradFill flip="none" rotWithShape="1">
                  <a:gsLst>
                    <a:gs pos="0">
                      <a:srgbClr val="142E94">
                        <a:alpha val="54000"/>
                      </a:srgbClr>
                    </a:gs>
                    <a:gs pos="95000">
                      <a:srgbClr val="C2F0EC"/>
                    </a:gs>
                  </a:gsLst>
                  <a:path path="circle">
                    <a:fillToRect l="100000" t="100000"/>
                  </a:path>
                  <a:tileRect r="-100000" b="-100000"/>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椭圆 59"/>
                <p:cNvSpPr/>
                <p:nvPr/>
              </p:nvSpPr>
              <p:spPr>
                <a:xfrm>
                  <a:off x="4747730" y="5758027"/>
                  <a:ext cx="1721350" cy="1721349"/>
                </a:xfrm>
                <a:prstGeom prst="ellipse">
                  <a:avLst/>
                </a:prstGeom>
                <a:gradFill flip="none" rotWithShape="1">
                  <a:gsLst>
                    <a:gs pos="79000">
                      <a:srgbClr val="142E94">
                        <a:alpha val="0"/>
                      </a:srgbClr>
                    </a:gs>
                    <a:gs pos="100000">
                      <a:srgbClr val="C2F0EC">
                        <a:alpha val="37000"/>
                      </a:srgbClr>
                    </a:gs>
                  </a:gsLst>
                  <a:path path="shape">
                    <a:fillToRect l="50000" t="50000" r="50000" b="50000"/>
                  </a:path>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8" name="矩形: 圆角 57"/>
              <p:cNvSpPr/>
              <p:nvPr/>
            </p:nvSpPr>
            <p:spPr>
              <a:xfrm>
                <a:off x="4165009" y="4874887"/>
                <a:ext cx="482327" cy="209567"/>
              </a:xfrm>
              <a:prstGeom prst="roundRect">
                <a:avLst>
                  <a:gd name="adj" fmla="val 50000"/>
                </a:avLst>
              </a:prstGeom>
              <a:noFill/>
              <a:ln w="12700" cap="flat" cmpd="sng" algn="ctr">
                <a:noFill/>
                <a:prstDash val="solid"/>
                <a:miter lim="800000"/>
              </a:ln>
              <a:effectLst/>
            </p:spPr>
            <p:txBody>
              <a:bodyPr rtlCol="0" anchor="ctr"/>
              <a:lstStyle/>
              <a:p>
                <a:pPr algn="ctr">
                  <a:defRPr/>
                </a:pPr>
                <a:r>
                  <a:rPr lang="zh-CN" altLang="en-US" sz="900" dirty="0">
                    <a:solidFill>
                      <a:schemeClr val="bg1"/>
                    </a:solidFill>
                    <a:latin typeface="微软雅黑" panose="020B0503020204020204" pitchFamily="34" charset="-122"/>
                    <a:ea typeface="微软雅黑" panose="020B0503020204020204" pitchFamily="34" charset="-122"/>
                  </a:rPr>
                  <a:t>大病人群</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pic>
        <p:nvPicPr>
          <p:cNvPr id="72" name="图片 71" descr="人群 (1)"/>
          <p:cNvPicPr>
            <a:picLocks noChangeAspect="1"/>
          </p:cNvPicPr>
          <p:nvPr>
            <p:custDataLst>
              <p:tags r:id="rId1"/>
            </p:custDataLst>
          </p:nvPr>
        </p:nvPicPr>
        <p:blipFill>
          <a:blip r:embed="rId2"/>
          <a:stretch>
            <a:fillRect/>
          </a:stretch>
        </p:blipFill>
        <p:spPr>
          <a:xfrm>
            <a:off x="673100" y="3489325"/>
            <a:ext cx="2172335" cy="1979295"/>
          </a:xfrm>
          <a:prstGeom prst="rect">
            <a:avLst/>
          </a:prstGeom>
        </p:spPr>
      </p:pic>
      <p:sp>
        <p:nvSpPr>
          <p:cNvPr id="106" name="矩形 22"/>
          <p:cNvSpPr/>
          <p:nvPr/>
        </p:nvSpPr>
        <p:spPr>
          <a:xfrm>
            <a:off x="3023186" y="3205406"/>
            <a:ext cx="8443489" cy="2716964"/>
          </a:xfrm>
          <a:prstGeom prst="roundRect">
            <a:avLst>
              <a:gd name="adj" fmla="val 3781"/>
            </a:avLst>
          </a:prstGeom>
          <a:solidFill>
            <a:sysClr val="window" lastClr="FFFFFF">
              <a:alpha val="0"/>
            </a:sysClr>
          </a:solidFill>
          <a:ln w="6350" cap="flat" cmpd="sng" algn="ctr">
            <a:gradFill flip="none" rotWithShape="1">
              <a:gsLst>
                <a:gs pos="0">
                  <a:schemeClr val="tx1"/>
                </a:gs>
                <a:gs pos="100000">
                  <a:schemeClr val="tx1">
                    <a:lumMod val="65000"/>
                    <a:lumOff val="35000"/>
                  </a:schemeClr>
                </a:gs>
              </a:gsLst>
              <a:path path="circle">
                <a:fillToRect r="100000" b="100000"/>
              </a:path>
              <a:tileRect l="-100000" t="-100000"/>
            </a:gra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矩形 22"/>
          <p:cNvSpPr/>
          <p:nvPr/>
        </p:nvSpPr>
        <p:spPr>
          <a:xfrm>
            <a:off x="3216885" y="3440164"/>
            <a:ext cx="3282266" cy="2362969"/>
          </a:xfrm>
          <a:prstGeom prst="roundRect">
            <a:avLst>
              <a:gd name="adj" fmla="val 6301"/>
            </a:avLst>
          </a:prstGeom>
          <a:solidFill>
            <a:sysClr val="window" lastClr="FFFFFF">
              <a:alpha val="0"/>
            </a:sysClr>
          </a:solidFill>
          <a:ln w="6350" cap="flat" cmpd="sng" algn="ctr">
            <a:solidFill>
              <a:srgbClr val="30C0B4"/>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矩形 22"/>
          <p:cNvSpPr/>
          <p:nvPr/>
        </p:nvSpPr>
        <p:spPr>
          <a:xfrm>
            <a:off x="7978589" y="3430911"/>
            <a:ext cx="3282266" cy="2362969"/>
          </a:xfrm>
          <a:prstGeom prst="roundRect">
            <a:avLst>
              <a:gd name="adj" fmla="val 6301"/>
            </a:avLst>
          </a:prstGeom>
          <a:solidFill>
            <a:sysClr val="window" lastClr="FFFFFF">
              <a:alpha val="0"/>
            </a:sysClr>
          </a:solidFill>
          <a:ln w="6350" cap="flat" cmpd="sng" algn="ctr">
            <a:solidFill>
              <a:srgbClr val="30C0B4"/>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77" name="组合 76"/>
          <p:cNvGrpSpPr/>
          <p:nvPr/>
        </p:nvGrpSpPr>
        <p:grpSpPr>
          <a:xfrm>
            <a:off x="3656959" y="3344586"/>
            <a:ext cx="2375848" cy="365266"/>
            <a:chOff x="3175957" y="3240619"/>
            <a:chExt cx="3042895" cy="603617"/>
          </a:xfrm>
        </p:grpSpPr>
        <p:sp>
          <p:nvSpPr>
            <p:cNvPr id="65" name="任意多边形: 形状 64"/>
            <p:cNvSpPr/>
            <p:nvPr/>
          </p:nvSpPr>
          <p:spPr>
            <a:xfrm>
              <a:off x="3175957" y="3273386"/>
              <a:ext cx="399494" cy="146597"/>
            </a:xfrm>
            <a:custGeom>
              <a:avLst/>
              <a:gdLst>
                <a:gd name="connsiteX0" fmla="*/ 302419 w 607450"/>
                <a:gd name="connsiteY0" fmla="*/ 0 h 189651"/>
                <a:gd name="connsiteX1" fmla="*/ 303725 w 607450"/>
                <a:gd name="connsiteY1" fmla="*/ 266 h 189651"/>
                <a:gd name="connsiteX2" fmla="*/ 305031 w 607450"/>
                <a:gd name="connsiteY2" fmla="*/ 0 h 189651"/>
                <a:gd name="connsiteX3" fmla="*/ 305031 w 607450"/>
                <a:gd name="connsiteY3" fmla="*/ 533 h 189651"/>
                <a:gd name="connsiteX4" fmla="*/ 388860 w 607450"/>
                <a:gd name="connsiteY4" fmla="*/ 17620 h 189651"/>
                <a:gd name="connsiteX5" fmla="*/ 585909 w 607450"/>
                <a:gd name="connsiteY5" fmla="*/ 159645 h 189651"/>
                <a:gd name="connsiteX6" fmla="*/ 607450 w 607450"/>
                <a:gd name="connsiteY6" fmla="*/ 189651 h 189651"/>
                <a:gd name="connsiteX7" fmla="*/ 305031 w 607450"/>
                <a:gd name="connsiteY7" fmla="*/ 189651 h 189651"/>
                <a:gd name="connsiteX8" fmla="*/ 302419 w 607450"/>
                <a:gd name="connsiteY8" fmla="*/ 189651 h 189651"/>
                <a:gd name="connsiteX9" fmla="*/ 0 w 607450"/>
                <a:gd name="connsiteY9" fmla="*/ 189651 h 189651"/>
                <a:gd name="connsiteX10" fmla="*/ 21541 w 607450"/>
                <a:gd name="connsiteY10" fmla="*/ 159645 h 189651"/>
                <a:gd name="connsiteX11" fmla="*/ 218590 w 607450"/>
                <a:gd name="connsiteY11" fmla="*/ 17620 h 189651"/>
                <a:gd name="connsiteX12" fmla="*/ 302419 w 607450"/>
                <a:gd name="connsiteY12" fmla="*/ 533 h 18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450" h="189651">
                  <a:moveTo>
                    <a:pt x="302419" y="0"/>
                  </a:moveTo>
                  <a:lnTo>
                    <a:pt x="303725" y="266"/>
                  </a:lnTo>
                  <a:lnTo>
                    <a:pt x="305031" y="0"/>
                  </a:lnTo>
                  <a:lnTo>
                    <a:pt x="305031" y="533"/>
                  </a:lnTo>
                  <a:lnTo>
                    <a:pt x="388860" y="17620"/>
                  </a:lnTo>
                  <a:cubicBezTo>
                    <a:pt x="469358" y="43794"/>
                    <a:pt x="532783" y="94507"/>
                    <a:pt x="585909" y="159645"/>
                  </a:cubicBezTo>
                  <a:lnTo>
                    <a:pt x="607450" y="189651"/>
                  </a:lnTo>
                  <a:lnTo>
                    <a:pt x="305031" y="189651"/>
                  </a:lnTo>
                  <a:lnTo>
                    <a:pt x="302419" y="189651"/>
                  </a:lnTo>
                  <a:lnTo>
                    <a:pt x="0" y="189651"/>
                  </a:lnTo>
                  <a:lnTo>
                    <a:pt x="21541" y="159645"/>
                  </a:lnTo>
                  <a:cubicBezTo>
                    <a:pt x="74667" y="94507"/>
                    <a:pt x="138092" y="43794"/>
                    <a:pt x="218590" y="17620"/>
                  </a:cubicBezTo>
                  <a:lnTo>
                    <a:pt x="302419" y="533"/>
                  </a:lnTo>
                  <a:close/>
                </a:path>
              </a:pathLst>
            </a:custGeom>
            <a:solidFill>
              <a:srgbClr val="4874C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4" name="任意多边形: 形状 73"/>
            <p:cNvSpPr/>
            <p:nvPr/>
          </p:nvSpPr>
          <p:spPr>
            <a:xfrm>
              <a:off x="5819358" y="3269862"/>
              <a:ext cx="399494" cy="146597"/>
            </a:xfrm>
            <a:custGeom>
              <a:avLst/>
              <a:gdLst>
                <a:gd name="connsiteX0" fmla="*/ 302419 w 607450"/>
                <a:gd name="connsiteY0" fmla="*/ 0 h 189651"/>
                <a:gd name="connsiteX1" fmla="*/ 303725 w 607450"/>
                <a:gd name="connsiteY1" fmla="*/ 266 h 189651"/>
                <a:gd name="connsiteX2" fmla="*/ 305031 w 607450"/>
                <a:gd name="connsiteY2" fmla="*/ 0 h 189651"/>
                <a:gd name="connsiteX3" fmla="*/ 305031 w 607450"/>
                <a:gd name="connsiteY3" fmla="*/ 533 h 189651"/>
                <a:gd name="connsiteX4" fmla="*/ 388860 w 607450"/>
                <a:gd name="connsiteY4" fmla="*/ 17620 h 189651"/>
                <a:gd name="connsiteX5" fmla="*/ 585909 w 607450"/>
                <a:gd name="connsiteY5" fmla="*/ 159645 h 189651"/>
                <a:gd name="connsiteX6" fmla="*/ 607450 w 607450"/>
                <a:gd name="connsiteY6" fmla="*/ 189651 h 189651"/>
                <a:gd name="connsiteX7" fmla="*/ 305031 w 607450"/>
                <a:gd name="connsiteY7" fmla="*/ 189651 h 189651"/>
                <a:gd name="connsiteX8" fmla="*/ 302419 w 607450"/>
                <a:gd name="connsiteY8" fmla="*/ 189651 h 189651"/>
                <a:gd name="connsiteX9" fmla="*/ 0 w 607450"/>
                <a:gd name="connsiteY9" fmla="*/ 189651 h 189651"/>
                <a:gd name="connsiteX10" fmla="*/ 21541 w 607450"/>
                <a:gd name="connsiteY10" fmla="*/ 159645 h 189651"/>
                <a:gd name="connsiteX11" fmla="*/ 218590 w 607450"/>
                <a:gd name="connsiteY11" fmla="*/ 17620 h 189651"/>
                <a:gd name="connsiteX12" fmla="*/ 302419 w 607450"/>
                <a:gd name="connsiteY12" fmla="*/ 533 h 18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450" h="189651">
                  <a:moveTo>
                    <a:pt x="302419" y="0"/>
                  </a:moveTo>
                  <a:lnTo>
                    <a:pt x="303725" y="266"/>
                  </a:lnTo>
                  <a:lnTo>
                    <a:pt x="305031" y="0"/>
                  </a:lnTo>
                  <a:lnTo>
                    <a:pt x="305031" y="533"/>
                  </a:lnTo>
                  <a:lnTo>
                    <a:pt x="388860" y="17620"/>
                  </a:lnTo>
                  <a:cubicBezTo>
                    <a:pt x="469358" y="43794"/>
                    <a:pt x="532783" y="94507"/>
                    <a:pt x="585909" y="159645"/>
                  </a:cubicBezTo>
                  <a:lnTo>
                    <a:pt x="607450" y="189651"/>
                  </a:lnTo>
                  <a:lnTo>
                    <a:pt x="305031" y="189651"/>
                  </a:lnTo>
                  <a:lnTo>
                    <a:pt x="302419" y="189651"/>
                  </a:lnTo>
                  <a:lnTo>
                    <a:pt x="0" y="189651"/>
                  </a:lnTo>
                  <a:lnTo>
                    <a:pt x="21541" y="159645"/>
                  </a:lnTo>
                  <a:cubicBezTo>
                    <a:pt x="74667" y="94507"/>
                    <a:pt x="138092" y="43794"/>
                    <a:pt x="218590" y="17620"/>
                  </a:cubicBezTo>
                  <a:lnTo>
                    <a:pt x="302419" y="533"/>
                  </a:lnTo>
                  <a:close/>
                </a:path>
              </a:pathLst>
            </a:custGeom>
            <a:solidFill>
              <a:srgbClr val="4874C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任意多边形: 形状 74"/>
            <p:cNvSpPr/>
            <p:nvPr/>
          </p:nvSpPr>
          <p:spPr>
            <a:xfrm flipH="1">
              <a:off x="3311763" y="3273400"/>
              <a:ext cx="2759349" cy="534058"/>
            </a:xfrm>
            <a:custGeom>
              <a:avLst/>
              <a:gdLst>
                <a:gd name="connsiteX0" fmla="*/ 4705350 w 4705350"/>
                <a:gd name="connsiteY0" fmla="*/ 0 h 996072"/>
                <a:gd name="connsiteX1" fmla="*/ 2352675 w 4705350"/>
                <a:gd name="connsiteY1" fmla="*/ 0 h 996072"/>
                <a:gd name="connsiteX2" fmla="*/ 0 w 4705350"/>
                <a:gd name="connsiteY2" fmla="*/ 0 h 996072"/>
                <a:gd name="connsiteX3" fmla="*/ 951491 w 4705350"/>
                <a:gd name="connsiteY3" fmla="*/ 996043 h 996072"/>
                <a:gd name="connsiteX4" fmla="*/ 2352675 w 4705350"/>
                <a:gd name="connsiteY4" fmla="*/ 996043 h 996072"/>
                <a:gd name="connsiteX5" fmla="*/ 3753859 w 4705350"/>
                <a:gd name="connsiteY5" fmla="*/ 996043 h 996072"/>
                <a:gd name="connsiteX6" fmla="*/ 4705350 w 4705350"/>
                <a:gd name="connsiteY6" fmla="*/ 0 h 99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350" h="996072">
                  <a:moveTo>
                    <a:pt x="4705350" y="0"/>
                  </a:moveTo>
                  <a:lnTo>
                    <a:pt x="2352675" y="0"/>
                  </a:lnTo>
                  <a:lnTo>
                    <a:pt x="0" y="0"/>
                  </a:lnTo>
                  <a:cubicBezTo>
                    <a:pt x="526985" y="49439"/>
                    <a:pt x="428290" y="1002167"/>
                    <a:pt x="951491" y="996043"/>
                  </a:cubicBezTo>
                  <a:lnTo>
                    <a:pt x="2352675" y="996043"/>
                  </a:lnTo>
                  <a:lnTo>
                    <a:pt x="3753859" y="996043"/>
                  </a:lnTo>
                  <a:cubicBezTo>
                    <a:pt x="4277060" y="1002167"/>
                    <a:pt x="4178365" y="49439"/>
                    <a:pt x="4705350" y="0"/>
                  </a:cubicBezTo>
                  <a:close/>
                </a:path>
              </a:pathLst>
            </a:custGeom>
            <a:gradFill flip="none" rotWithShape="1">
              <a:gsLst>
                <a:gs pos="0">
                  <a:srgbClr val="4874CB"/>
                </a:gs>
                <a:gs pos="50000">
                  <a:srgbClr val="30C0B4"/>
                </a:gs>
                <a:gs pos="100000">
                  <a:srgbClr val="4874CB"/>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6" name="文本框 75"/>
            <p:cNvSpPr txBox="1"/>
            <p:nvPr/>
          </p:nvSpPr>
          <p:spPr>
            <a:xfrm>
              <a:off x="3689834" y="3240619"/>
              <a:ext cx="2024987" cy="603617"/>
            </a:xfrm>
            <a:prstGeom prst="rect">
              <a:avLst/>
            </a:prstGeom>
            <a:no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保 司</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8" name="组合 77"/>
          <p:cNvGrpSpPr/>
          <p:nvPr/>
        </p:nvGrpSpPr>
        <p:grpSpPr>
          <a:xfrm>
            <a:off x="8396376" y="3327465"/>
            <a:ext cx="2375848" cy="369332"/>
            <a:chOff x="3175957" y="3240619"/>
            <a:chExt cx="3042895" cy="610336"/>
          </a:xfrm>
        </p:grpSpPr>
        <p:sp>
          <p:nvSpPr>
            <p:cNvPr id="79" name="任意多边形: 形状 78"/>
            <p:cNvSpPr/>
            <p:nvPr/>
          </p:nvSpPr>
          <p:spPr>
            <a:xfrm>
              <a:off x="3175957" y="3273386"/>
              <a:ext cx="399494" cy="146597"/>
            </a:xfrm>
            <a:custGeom>
              <a:avLst/>
              <a:gdLst>
                <a:gd name="connsiteX0" fmla="*/ 302419 w 607450"/>
                <a:gd name="connsiteY0" fmla="*/ 0 h 189651"/>
                <a:gd name="connsiteX1" fmla="*/ 303725 w 607450"/>
                <a:gd name="connsiteY1" fmla="*/ 266 h 189651"/>
                <a:gd name="connsiteX2" fmla="*/ 305031 w 607450"/>
                <a:gd name="connsiteY2" fmla="*/ 0 h 189651"/>
                <a:gd name="connsiteX3" fmla="*/ 305031 w 607450"/>
                <a:gd name="connsiteY3" fmla="*/ 533 h 189651"/>
                <a:gd name="connsiteX4" fmla="*/ 388860 w 607450"/>
                <a:gd name="connsiteY4" fmla="*/ 17620 h 189651"/>
                <a:gd name="connsiteX5" fmla="*/ 585909 w 607450"/>
                <a:gd name="connsiteY5" fmla="*/ 159645 h 189651"/>
                <a:gd name="connsiteX6" fmla="*/ 607450 w 607450"/>
                <a:gd name="connsiteY6" fmla="*/ 189651 h 189651"/>
                <a:gd name="connsiteX7" fmla="*/ 305031 w 607450"/>
                <a:gd name="connsiteY7" fmla="*/ 189651 h 189651"/>
                <a:gd name="connsiteX8" fmla="*/ 302419 w 607450"/>
                <a:gd name="connsiteY8" fmla="*/ 189651 h 189651"/>
                <a:gd name="connsiteX9" fmla="*/ 0 w 607450"/>
                <a:gd name="connsiteY9" fmla="*/ 189651 h 189651"/>
                <a:gd name="connsiteX10" fmla="*/ 21541 w 607450"/>
                <a:gd name="connsiteY10" fmla="*/ 159645 h 189651"/>
                <a:gd name="connsiteX11" fmla="*/ 218590 w 607450"/>
                <a:gd name="connsiteY11" fmla="*/ 17620 h 189651"/>
                <a:gd name="connsiteX12" fmla="*/ 302419 w 607450"/>
                <a:gd name="connsiteY12" fmla="*/ 533 h 18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450" h="189651">
                  <a:moveTo>
                    <a:pt x="302419" y="0"/>
                  </a:moveTo>
                  <a:lnTo>
                    <a:pt x="303725" y="266"/>
                  </a:lnTo>
                  <a:lnTo>
                    <a:pt x="305031" y="0"/>
                  </a:lnTo>
                  <a:lnTo>
                    <a:pt x="305031" y="533"/>
                  </a:lnTo>
                  <a:lnTo>
                    <a:pt x="388860" y="17620"/>
                  </a:lnTo>
                  <a:cubicBezTo>
                    <a:pt x="469358" y="43794"/>
                    <a:pt x="532783" y="94507"/>
                    <a:pt x="585909" y="159645"/>
                  </a:cubicBezTo>
                  <a:lnTo>
                    <a:pt x="607450" y="189651"/>
                  </a:lnTo>
                  <a:lnTo>
                    <a:pt x="305031" y="189651"/>
                  </a:lnTo>
                  <a:lnTo>
                    <a:pt x="302419" y="189651"/>
                  </a:lnTo>
                  <a:lnTo>
                    <a:pt x="0" y="189651"/>
                  </a:lnTo>
                  <a:lnTo>
                    <a:pt x="21541" y="159645"/>
                  </a:lnTo>
                  <a:cubicBezTo>
                    <a:pt x="74667" y="94507"/>
                    <a:pt x="138092" y="43794"/>
                    <a:pt x="218590" y="17620"/>
                  </a:cubicBezTo>
                  <a:lnTo>
                    <a:pt x="302419" y="533"/>
                  </a:lnTo>
                  <a:close/>
                </a:path>
              </a:pathLst>
            </a:custGeom>
            <a:solidFill>
              <a:srgbClr val="4874C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4" name="任意多边形: 形状 83"/>
            <p:cNvSpPr/>
            <p:nvPr/>
          </p:nvSpPr>
          <p:spPr>
            <a:xfrm>
              <a:off x="5819358" y="3269862"/>
              <a:ext cx="399494" cy="146597"/>
            </a:xfrm>
            <a:custGeom>
              <a:avLst/>
              <a:gdLst>
                <a:gd name="connsiteX0" fmla="*/ 302419 w 607450"/>
                <a:gd name="connsiteY0" fmla="*/ 0 h 189651"/>
                <a:gd name="connsiteX1" fmla="*/ 303725 w 607450"/>
                <a:gd name="connsiteY1" fmla="*/ 266 h 189651"/>
                <a:gd name="connsiteX2" fmla="*/ 305031 w 607450"/>
                <a:gd name="connsiteY2" fmla="*/ 0 h 189651"/>
                <a:gd name="connsiteX3" fmla="*/ 305031 w 607450"/>
                <a:gd name="connsiteY3" fmla="*/ 533 h 189651"/>
                <a:gd name="connsiteX4" fmla="*/ 388860 w 607450"/>
                <a:gd name="connsiteY4" fmla="*/ 17620 h 189651"/>
                <a:gd name="connsiteX5" fmla="*/ 585909 w 607450"/>
                <a:gd name="connsiteY5" fmla="*/ 159645 h 189651"/>
                <a:gd name="connsiteX6" fmla="*/ 607450 w 607450"/>
                <a:gd name="connsiteY6" fmla="*/ 189651 h 189651"/>
                <a:gd name="connsiteX7" fmla="*/ 305031 w 607450"/>
                <a:gd name="connsiteY7" fmla="*/ 189651 h 189651"/>
                <a:gd name="connsiteX8" fmla="*/ 302419 w 607450"/>
                <a:gd name="connsiteY8" fmla="*/ 189651 h 189651"/>
                <a:gd name="connsiteX9" fmla="*/ 0 w 607450"/>
                <a:gd name="connsiteY9" fmla="*/ 189651 h 189651"/>
                <a:gd name="connsiteX10" fmla="*/ 21541 w 607450"/>
                <a:gd name="connsiteY10" fmla="*/ 159645 h 189651"/>
                <a:gd name="connsiteX11" fmla="*/ 218590 w 607450"/>
                <a:gd name="connsiteY11" fmla="*/ 17620 h 189651"/>
                <a:gd name="connsiteX12" fmla="*/ 302419 w 607450"/>
                <a:gd name="connsiteY12" fmla="*/ 533 h 18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450" h="189651">
                  <a:moveTo>
                    <a:pt x="302419" y="0"/>
                  </a:moveTo>
                  <a:lnTo>
                    <a:pt x="303725" y="266"/>
                  </a:lnTo>
                  <a:lnTo>
                    <a:pt x="305031" y="0"/>
                  </a:lnTo>
                  <a:lnTo>
                    <a:pt x="305031" y="533"/>
                  </a:lnTo>
                  <a:lnTo>
                    <a:pt x="388860" y="17620"/>
                  </a:lnTo>
                  <a:cubicBezTo>
                    <a:pt x="469358" y="43794"/>
                    <a:pt x="532783" y="94507"/>
                    <a:pt x="585909" y="159645"/>
                  </a:cubicBezTo>
                  <a:lnTo>
                    <a:pt x="607450" y="189651"/>
                  </a:lnTo>
                  <a:lnTo>
                    <a:pt x="305031" y="189651"/>
                  </a:lnTo>
                  <a:lnTo>
                    <a:pt x="302419" y="189651"/>
                  </a:lnTo>
                  <a:lnTo>
                    <a:pt x="0" y="189651"/>
                  </a:lnTo>
                  <a:lnTo>
                    <a:pt x="21541" y="159645"/>
                  </a:lnTo>
                  <a:cubicBezTo>
                    <a:pt x="74667" y="94507"/>
                    <a:pt x="138092" y="43794"/>
                    <a:pt x="218590" y="17620"/>
                  </a:cubicBezTo>
                  <a:lnTo>
                    <a:pt x="302419" y="533"/>
                  </a:lnTo>
                  <a:close/>
                </a:path>
              </a:pathLst>
            </a:custGeom>
            <a:solidFill>
              <a:srgbClr val="4874CB"/>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5" name="任意多边形: 形状 84"/>
            <p:cNvSpPr/>
            <p:nvPr/>
          </p:nvSpPr>
          <p:spPr>
            <a:xfrm flipH="1">
              <a:off x="3311763" y="3273400"/>
              <a:ext cx="2759349" cy="534058"/>
            </a:xfrm>
            <a:custGeom>
              <a:avLst/>
              <a:gdLst>
                <a:gd name="connsiteX0" fmla="*/ 4705350 w 4705350"/>
                <a:gd name="connsiteY0" fmla="*/ 0 h 996072"/>
                <a:gd name="connsiteX1" fmla="*/ 2352675 w 4705350"/>
                <a:gd name="connsiteY1" fmla="*/ 0 h 996072"/>
                <a:gd name="connsiteX2" fmla="*/ 0 w 4705350"/>
                <a:gd name="connsiteY2" fmla="*/ 0 h 996072"/>
                <a:gd name="connsiteX3" fmla="*/ 951491 w 4705350"/>
                <a:gd name="connsiteY3" fmla="*/ 996043 h 996072"/>
                <a:gd name="connsiteX4" fmla="*/ 2352675 w 4705350"/>
                <a:gd name="connsiteY4" fmla="*/ 996043 h 996072"/>
                <a:gd name="connsiteX5" fmla="*/ 3753859 w 4705350"/>
                <a:gd name="connsiteY5" fmla="*/ 996043 h 996072"/>
                <a:gd name="connsiteX6" fmla="*/ 4705350 w 4705350"/>
                <a:gd name="connsiteY6" fmla="*/ 0 h 99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350" h="996072">
                  <a:moveTo>
                    <a:pt x="4705350" y="0"/>
                  </a:moveTo>
                  <a:lnTo>
                    <a:pt x="2352675" y="0"/>
                  </a:lnTo>
                  <a:lnTo>
                    <a:pt x="0" y="0"/>
                  </a:lnTo>
                  <a:cubicBezTo>
                    <a:pt x="526985" y="49439"/>
                    <a:pt x="428290" y="1002167"/>
                    <a:pt x="951491" y="996043"/>
                  </a:cubicBezTo>
                  <a:lnTo>
                    <a:pt x="2352675" y="996043"/>
                  </a:lnTo>
                  <a:lnTo>
                    <a:pt x="3753859" y="996043"/>
                  </a:lnTo>
                  <a:cubicBezTo>
                    <a:pt x="4277060" y="1002167"/>
                    <a:pt x="4178365" y="49439"/>
                    <a:pt x="4705350" y="0"/>
                  </a:cubicBezTo>
                  <a:close/>
                </a:path>
              </a:pathLst>
            </a:custGeom>
            <a:gradFill flip="none" rotWithShape="1">
              <a:gsLst>
                <a:gs pos="0">
                  <a:srgbClr val="4874CB"/>
                </a:gs>
                <a:gs pos="50000">
                  <a:srgbClr val="30C0B4"/>
                </a:gs>
                <a:gs pos="100000">
                  <a:srgbClr val="4874CB"/>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25"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6" name="文本框 85"/>
            <p:cNvSpPr txBox="1"/>
            <p:nvPr/>
          </p:nvSpPr>
          <p:spPr>
            <a:xfrm>
              <a:off x="3689834" y="3240619"/>
              <a:ext cx="2024987" cy="610336"/>
            </a:xfrm>
            <a:prstGeom prst="rect">
              <a:avLst/>
            </a:prstGeom>
            <a:no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医 院</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8" name="文本框 87"/>
          <p:cNvSpPr txBox="1"/>
          <p:nvPr/>
        </p:nvSpPr>
        <p:spPr>
          <a:xfrm>
            <a:off x="3812918" y="3754513"/>
            <a:ext cx="2478904" cy="475579"/>
          </a:xfrm>
          <a:prstGeom prst="rect">
            <a:avLst/>
          </a:prstGeom>
          <a:noFill/>
        </p:spPr>
        <p:txBody>
          <a:bodyPr wrap="square">
            <a:spAutoFit/>
          </a:bodyPr>
          <a:lstStyle/>
          <a:p>
            <a:pPr>
              <a:lnSpc>
                <a:spcPct val="130000"/>
              </a:lnSpc>
            </a:pPr>
            <a:r>
              <a:rPr lang="zh-CN" altLang="en-US" sz="1000" b="1" dirty="0">
                <a:solidFill>
                  <a:srgbClr val="30C0B4"/>
                </a:solidFill>
                <a:latin typeface="微软雅黑" panose="020B0503020204020204" pitchFamily="34" charset="-122"/>
                <a:ea typeface="微软雅黑" panose="020B0503020204020204" pitchFamily="34" charset="-122"/>
              </a:rPr>
              <a:t>建立管理式重疾保险产品体系，通过健康管理让客户更健康、让理赔更优化。</a:t>
            </a:r>
            <a:endParaRPr lang="zh-CN" altLang="en-US" sz="1000" b="1" dirty="0">
              <a:solidFill>
                <a:srgbClr val="30C0B4"/>
              </a:solidFill>
              <a:latin typeface="微软雅黑" panose="020B0503020204020204" pitchFamily="34" charset="-122"/>
              <a:ea typeface="微软雅黑" panose="020B0503020204020204" pitchFamily="34" charset="-122"/>
            </a:endParaRPr>
          </a:p>
        </p:txBody>
      </p:sp>
      <p:pic>
        <p:nvPicPr>
          <p:cNvPr id="90" name="图形 89"/>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97605" y="3814211"/>
            <a:ext cx="392917" cy="392917"/>
          </a:xfrm>
          <a:prstGeom prst="rect">
            <a:avLst/>
          </a:prstGeom>
        </p:spPr>
      </p:pic>
      <p:pic>
        <p:nvPicPr>
          <p:cNvPr id="92" name="图形 9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59418" y="3757380"/>
            <a:ext cx="392917" cy="392917"/>
          </a:xfrm>
          <a:prstGeom prst="rect">
            <a:avLst/>
          </a:prstGeom>
        </p:spPr>
      </p:pic>
      <p:sp>
        <p:nvSpPr>
          <p:cNvPr id="93" name="文本框 92"/>
          <p:cNvSpPr txBox="1"/>
          <p:nvPr/>
        </p:nvSpPr>
        <p:spPr>
          <a:xfrm>
            <a:off x="8576006" y="3715677"/>
            <a:ext cx="2478904" cy="475579"/>
          </a:xfrm>
          <a:prstGeom prst="rect">
            <a:avLst/>
          </a:prstGeom>
          <a:noFill/>
        </p:spPr>
        <p:txBody>
          <a:bodyPr wrap="square">
            <a:spAutoFit/>
          </a:bodyPr>
          <a:lstStyle/>
          <a:p>
            <a:pPr>
              <a:lnSpc>
                <a:spcPct val="130000"/>
              </a:lnSpc>
            </a:pPr>
            <a:r>
              <a:rPr lang="zh-CN" altLang="en-US" sz="1000" b="1" dirty="0">
                <a:solidFill>
                  <a:srgbClr val="30C0B4"/>
                </a:solidFill>
                <a:latin typeface="微软雅黑" panose="020B0503020204020204" pitchFamily="34" charset="-122"/>
                <a:ea typeface="微软雅黑" panose="020B0503020204020204" pitchFamily="34" charset="-122"/>
              </a:rPr>
              <a:t>从以治疗为中心，转向以预防为中心、以治疗为辅助的全生命周期服务体系。</a:t>
            </a:r>
            <a:endParaRPr lang="zh-CN" altLang="en-US" sz="1000" b="1" dirty="0">
              <a:solidFill>
                <a:srgbClr val="30C0B4"/>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3882860" y="4240223"/>
            <a:ext cx="2313378"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708295" y="4216796"/>
            <a:ext cx="2313378" cy="0"/>
          </a:xfrm>
          <a:prstGeom prst="line">
            <a:avLst/>
          </a:prstGeom>
          <a:ln>
            <a:solidFill>
              <a:srgbClr val="30C0B4"/>
            </a:solidFill>
          </a:ln>
        </p:spPr>
        <p:style>
          <a:lnRef idx="1">
            <a:schemeClr val="accent1"/>
          </a:lnRef>
          <a:fillRef idx="0">
            <a:schemeClr val="accent1"/>
          </a:fillRef>
          <a:effectRef idx="0">
            <a:schemeClr val="accent1"/>
          </a:effectRef>
          <a:fontRef idx="minor">
            <a:schemeClr val="tx1"/>
          </a:fontRef>
        </p:style>
      </p:cxnSp>
      <p:sp>
        <p:nvSpPr>
          <p:cNvPr id="98" name="矩形: 圆角 97"/>
          <p:cNvSpPr/>
          <p:nvPr/>
        </p:nvSpPr>
        <p:spPr>
          <a:xfrm>
            <a:off x="3747553" y="4360753"/>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设计疾病保险</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99" name="矩形: 圆角 98"/>
          <p:cNvSpPr/>
          <p:nvPr/>
        </p:nvSpPr>
        <p:spPr>
          <a:xfrm>
            <a:off x="3747553" y="4702832"/>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优化运营逻辑</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0" name="矩形: 圆角 99"/>
          <p:cNvSpPr/>
          <p:nvPr/>
        </p:nvSpPr>
        <p:spPr>
          <a:xfrm>
            <a:off x="3747553" y="5044911"/>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服务保险客户</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1" name="矩形: 圆角 100"/>
          <p:cNvSpPr/>
          <p:nvPr/>
        </p:nvSpPr>
        <p:spPr>
          <a:xfrm>
            <a:off x="3747553" y="5386990"/>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提供支付手段</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2" name="矩形: 圆角 101"/>
          <p:cNvSpPr/>
          <p:nvPr/>
        </p:nvSpPr>
        <p:spPr>
          <a:xfrm>
            <a:off x="8610982" y="4360753"/>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实施健康管理</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3" name="矩形: 圆角 102"/>
          <p:cNvSpPr/>
          <p:nvPr/>
        </p:nvSpPr>
        <p:spPr>
          <a:xfrm>
            <a:off x="8610982" y="4702832"/>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开展疾病预防</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4" name="矩形: 圆角 103"/>
          <p:cNvSpPr/>
          <p:nvPr/>
        </p:nvSpPr>
        <p:spPr>
          <a:xfrm>
            <a:off x="8610982" y="5044911"/>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提供诊疗服务</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sp>
        <p:nvSpPr>
          <p:cNvPr id="105" name="矩形: 圆角 104"/>
          <p:cNvSpPr/>
          <p:nvPr/>
        </p:nvSpPr>
        <p:spPr>
          <a:xfrm>
            <a:off x="8610982" y="5386990"/>
            <a:ext cx="2313377" cy="246168"/>
          </a:xfrm>
          <a:prstGeom prst="roundRect">
            <a:avLst>
              <a:gd name="adj" fmla="val 50000"/>
            </a:avLst>
          </a:prstGeom>
          <a:noFill/>
          <a:ln w="12700" cap="flat" cmpd="sng" algn="ctr">
            <a:solidFill>
              <a:srgbClr val="30C0B4"/>
            </a:solidFill>
            <a:prstDash val="solid"/>
            <a:miter lim="800000"/>
          </a:ln>
          <a:effectLst/>
        </p:spPr>
        <p:txBody>
          <a:bodyPr rtlCol="0" anchor="ctr"/>
          <a:lstStyle/>
          <a:p>
            <a:pPr algn="ctr">
              <a:defRPr/>
            </a:pPr>
            <a:r>
              <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rPr>
              <a:t>实施重疾诊疗</a:t>
            </a:r>
            <a:endParaRPr lang="zh-CN" altLang="en-US" sz="1100" b="1" dirty="0">
              <a:gradFill>
                <a:gsLst>
                  <a:gs pos="0">
                    <a:srgbClr val="4874CB"/>
                  </a:gs>
                  <a:gs pos="75000">
                    <a:srgbClr val="30C0B4"/>
                  </a:gs>
                </a:gsLst>
                <a:lin ang="5400000" scaled="1"/>
              </a:gradFill>
              <a:latin typeface="微软雅黑" panose="020B0503020204020204" pitchFamily="34" charset="-122"/>
              <a:ea typeface="微软雅黑" panose="020B0503020204020204" pitchFamily="34" charset="-122"/>
            </a:endParaRPr>
          </a:p>
        </p:txBody>
      </p:sp>
      <p:cxnSp>
        <p:nvCxnSpPr>
          <p:cNvPr id="109" name="直接箭头连接符 108"/>
          <p:cNvCxnSpPr/>
          <p:nvPr/>
        </p:nvCxnSpPr>
        <p:spPr>
          <a:xfrm>
            <a:off x="6499151" y="3814211"/>
            <a:ext cx="1479438" cy="0"/>
          </a:xfrm>
          <a:prstGeom prst="straightConnector1">
            <a:avLst/>
          </a:prstGeom>
          <a:ln>
            <a:solidFill>
              <a:srgbClr val="30C0B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6486077" y="3544803"/>
            <a:ext cx="1505585" cy="261610"/>
          </a:xfrm>
          <a:prstGeom prst="rect">
            <a:avLst/>
          </a:prstGeom>
          <a:noFill/>
          <a:ln w="12700">
            <a:noFill/>
          </a:ln>
        </p:spPr>
        <p:txBody>
          <a:bodyPr wrap="square" rtlCol="0">
            <a:spAutoFit/>
          </a:bodyPr>
          <a:lstStyle/>
          <a:p>
            <a:pPr algn="ctr"/>
            <a:r>
              <a:rPr lang="zh-CN" altLang="en-US"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【健管客户人群】</a:t>
            </a:r>
            <a:endParaRPr lang="zh-CN" altLang="en-US"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endParaRPr>
          </a:p>
        </p:txBody>
      </p:sp>
      <p:cxnSp>
        <p:nvCxnSpPr>
          <p:cNvPr id="113" name="直接箭头连接符 112"/>
          <p:cNvCxnSpPr/>
          <p:nvPr/>
        </p:nvCxnSpPr>
        <p:spPr>
          <a:xfrm>
            <a:off x="6534621" y="4243815"/>
            <a:ext cx="1479438" cy="0"/>
          </a:xfrm>
          <a:prstGeom prst="straightConnector1">
            <a:avLst/>
          </a:prstGeom>
          <a:ln>
            <a:solidFill>
              <a:srgbClr val="30C0B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6521547" y="3974407"/>
            <a:ext cx="1505585" cy="261610"/>
          </a:xfrm>
          <a:prstGeom prst="rect">
            <a:avLst/>
          </a:prstGeom>
          <a:noFill/>
          <a:ln w="12700">
            <a:noFill/>
          </a:ln>
        </p:spPr>
        <p:txBody>
          <a:bodyPr wrap="square" rtlCol="0">
            <a:spAutoFit/>
          </a:bodyPr>
          <a:lstStyle/>
          <a:p>
            <a:pPr algn="ctr"/>
            <a:r>
              <a:rPr lang="en-US" altLang="zh-CN"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r>
              <a:rPr lang="zh-CN" altLang="en-US"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健管服务经费</a:t>
            </a:r>
            <a:r>
              <a:rPr lang="en-US" altLang="zh-CN"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endParaRPr lang="en-US" altLang="zh-CN" sz="1100" dirty="0">
              <a:solidFill>
                <a:srgbClr val="30C0B4"/>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endParaRPr>
          </a:p>
        </p:txBody>
      </p:sp>
      <p:cxnSp>
        <p:nvCxnSpPr>
          <p:cNvPr id="115" name="直接箭头连接符 114"/>
          <p:cNvCxnSpPr/>
          <p:nvPr/>
        </p:nvCxnSpPr>
        <p:spPr>
          <a:xfrm>
            <a:off x="6521548" y="4869902"/>
            <a:ext cx="1479438" cy="0"/>
          </a:xfrm>
          <a:prstGeom prst="straightConnector1">
            <a:avLst/>
          </a:prstGeom>
          <a:ln>
            <a:solidFill>
              <a:srgbClr val="4874CB"/>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a:xfrm>
            <a:off x="6508474" y="4600494"/>
            <a:ext cx="1505585" cy="261610"/>
          </a:xfrm>
          <a:prstGeom prst="rect">
            <a:avLst/>
          </a:prstGeom>
          <a:noFill/>
          <a:ln w="12700">
            <a:noFill/>
          </a:ln>
        </p:spPr>
        <p:txBody>
          <a:bodyPr wrap="square" rtlCol="0">
            <a:spAutoFit/>
          </a:bodyPr>
          <a:lstStyle/>
          <a:p>
            <a:pPr algn="ctr"/>
            <a:r>
              <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r>
              <a:rPr lang="zh-CN" altLang="en-US"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客户更健康</a:t>
            </a:r>
            <a:r>
              <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endPar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endParaRPr>
          </a:p>
        </p:txBody>
      </p:sp>
      <p:cxnSp>
        <p:nvCxnSpPr>
          <p:cNvPr id="117" name="直接箭头连接符 116"/>
          <p:cNvCxnSpPr/>
          <p:nvPr/>
        </p:nvCxnSpPr>
        <p:spPr>
          <a:xfrm>
            <a:off x="6531617" y="5299506"/>
            <a:ext cx="1479438" cy="0"/>
          </a:xfrm>
          <a:prstGeom prst="straightConnector1">
            <a:avLst/>
          </a:prstGeom>
          <a:ln>
            <a:solidFill>
              <a:srgbClr val="4874CB"/>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6518543" y="5030098"/>
            <a:ext cx="1505585" cy="261610"/>
          </a:xfrm>
          <a:prstGeom prst="rect">
            <a:avLst/>
          </a:prstGeom>
          <a:noFill/>
          <a:ln w="12700">
            <a:noFill/>
          </a:ln>
        </p:spPr>
        <p:txBody>
          <a:bodyPr wrap="square" rtlCol="0">
            <a:spAutoFit/>
          </a:bodyPr>
          <a:lstStyle/>
          <a:p>
            <a:pPr algn="ctr"/>
            <a:r>
              <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r>
              <a:rPr lang="zh-CN" altLang="en-US"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成本更优化</a:t>
            </a:r>
            <a:r>
              <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rPr>
              <a:t>】</a:t>
            </a:r>
            <a:endParaRPr lang="en-US" altLang="zh-CN" sz="1100" dirty="0">
              <a:solidFill>
                <a:srgbClr val="4874CB"/>
              </a:solidFill>
              <a:latin typeface="微软雅黑" panose="020B0503020204020204" pitchFamily="34" charset="-122"/>
              <a:ea typeface="微软雅黑" panose="020B0503020204020204" pitchFamily="34" charset="-122"/>
              <a:cs typeface="Arial" panose="020B0604020202020204" pitchFamily="34" charset="0"/>
              <a:sym typeface="Century Gothic" panose="020B0502020202020204" pitchFamily="34" charset="0"/>
            </a:endParaRPr>
          </a:p>
        </p:txBody>
      </p:sp>
      <p:sp>
        <p:nvSpPr>
          <p:cNvPr id="2" name="灯片编号占位符 1"/>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
</file>

<file path=ppt/tags/tag1.xml><?xml version="1.0" encoding="utf-8"?>
<p:tagLst xmlns:p="http://schemas.openxmlformats.org/presentationml/2006/main">
  <p:tag name="KSO_WM_DIAGRAM_VIRTUALLY_FRAME" val="{&quot;height&quot;:548.85,&quot;left&quot;:0,&quot;top&quot;:-1,&quot;width&quot;:965.55}"/>
</p:tagLst>
</file>

<file path=ppt/tags/tag10.xml><?xml version="1.0" encoding="utf-8"?>
<p:tagLst xmlns:p="http://schemas.openxmlformats.org/presentationml/2006/main">
  <p:tag name="KSO_WM_BEAUTIFY_FLAG" val=""/>
  <p:tag name="KSO_WM_DIAGRAM_VIRTUALLY_FRAME" val="{&quot;height&quot;:548.85,&quot;left&quot;:0,&quot;top&quot;:-1,&quot;width&quot;:965.55}"/>
</p:tagLst>
</file>

<file path=ppt/tags/tag10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1.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2.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3.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4.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5.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6.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7.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8.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09.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1.xml><?xml version="1.0" encoding="utf-8"?>
<p:tagLst xmlns:p="http://schemas.openxmlformats.org/presentationml/2006/main">
  <p:tag name="KSO_WM_BEAUTIFY_FLAG" val=""/>
  <p:tag name="KSO_WM_DIAGRAM_VIRTUALLY_FRAME" val="{&quot;height&quot;:548.85,&quot;left&quot;:0,&quot;top&quot;:-1,&quot;width&quot;:965.55}"/>
</p:tagLst>
</file>

<file path=ppt/tags/tag11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111.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2.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3.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4.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5.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6.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7.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8.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19.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2.xml><?xml version="1.0" encoding="utf-8"?>
<p:tagLst xmlns:p="http://schemas.openxmlformats.org/presentationml/2006/main">
  <p:tag name="KSO_WM_BEAUTIFY_FLAG" val=""/>
  <p:tag name="KSO_WM_DIAGRAM_VIRTUALLY_FRAME" val="{&quot;height&quot;:548.85,&quot;left&quot;:0,&quot;top&quot;:-1,&quot;width&quot;:965.55}"/>
</p:tagLst>
</file>

<file path=ppt/tags/tag120.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21.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22.xml><?xml version="1.0" encoding="utf-8"?>
<p:tagLst xmlns:p="http://schemas.openxmlformats.org/presentationml/2006/main">
  <p:tag name="TABLE_ENDDRAG_ORIGIN_RECT" val="873*412"/>
  <p:tag name="TABLE_ENDDRAG_RECT" val="61*114*873*412"/>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DIAGRAM_VIRTUALLY_FRAME" val="{&quot;height&quot;:526.05,&quot;left&quot;:55.8,&quot;top&quot;:122.7,&quot;width&quot;:855.85}"/>
</p:tagLst>
</file>

<file path=ppt/tags/tag126.xml><?xml version="1.0" encoding="utf-8"?>
<p:tagLst xmlns:p="http://schemas.openxmlformats.org/presentationml/2006/main">
  <p:tag name="KSO_WM_DIAGRAM_VIRTUALLY_FRAME" val="{&quot;height&quot;:526.05,&quot;left&quot;:55.8,&quot;top&quot;:122.7,&quot;width&quot;:855.85}"/>
</p:tagLst>
</file>

<file path=ppt/tags/tag127.xml><?xml version="1.0" encoding="utf-8"?>
<p:tagLst xmlns:p="http://schemas.openxmlformats.org/presentationml/2006/main">
  <p:tag name="KSO_WM_DIAGRAM_VIRTUALLY_FRAME" val="{&quot;height&quot;:526.05,&quot;left&quot;:55.8,&quot;top&quot;:122.7,&quot;width&quot;:855.85}"/>
</p:tagLst>
</file>

<file path=ppt/tags/tag128.xml><?xml version="1.0" encoding="utf-8"?>
<p:tagLst xmlns:p="http://schemas.openxmlformats.org/presentationml/2006/main">
  <p:tag name="KSO_WM_DIAGRAM_VIRTUALLY_FRAME" val="{&quot;height&quot;:526.05,&quot;left&quot;:55.8,&quot;top&quot;:122.7,&quot;width&quot;:855.85}"/>
</p:tagLst>
</file>

<file path=ppt/tags/tag129.xml><?xml version="1.0" encoding="utf-8"?>
<p:tagLst xmlns:p="http://schemas.openxmlformats.org/presentationml/2006/main">
  <p:tag name="KSO_WM_DIAGRAM_VIRTUALLY_FRAME" val="{&quot;height&quot;:526.05,&quot;left&quot;:55.8,&quot;top&quot;:122.7,&quot;width&quot;:855.85}"/>
</p:tagLst>
</file>

<file path=ppt/tags/tag13.xml><?xml version="1.0" encoding="utf-8"?>
<p:tagLst xmlns:p="http://schemas.openxmlformats.org/presentationml/2006/main">
  <p:tag name="KSO_WM_DIAGRAM_VIRTUALLY_FRAME" val="{&quot;height&quot;:548.85,&quot;left&quot;:0,&quot;top&quot;:-1,&quot;width&quot;:965.55}"/>
</p:tagLst>
</file>

<file path=ppt/tags/tag130.xml><?xml version="1.0" encoding="utf-8"?>
<p:tagLst xmlns:p="http://schemas.openxmlformats.org/presentationml/2006/main">
  <p:tag name="KSO_WM_DIAGRAM_VIRTUALLY_FRAME" val="{&quot;height&quot;:526.05,&quot;left&quot;:55.8,&quot;top&quot;:122.7,&quot;width&quot;:855.85}"/>
</p:tagLst>
</file>

<file path=ppt/tags/tag131.xml><?xml version="1.0" encoding="utf-8"?>
<p:tagLst xmlns:p="http://schemas.openxmlformats.org/presentationml/2006/main">
  <p:tag name="KSO_WM_DIAGRAM_VIRTUALLY_FRAME" val="{&quot;height&quot;:428,&quot;left&quot;:55.8,&quot;top&quot;:220.75,&quot;width&quot;:855.85}"/>
</p:tagLst>
</file>

<file path=ppt/tags/tag132.xml><?xml version="1.0" encoding="utf-8"?>
<p:tagLst xmlns:p="http://schemas.openxmlformats.org/presentationml/2006/main">
  <p:tag name="KSO_WM_DIAGRAM_VIRTUALLY_FRAME" val="{&quot;height&quot;:428,&quot;left&quot;:55.8,&quot;top&quot;:220.75,&quot;width&quot;:855.85}"/>
</p:tagLst>
</file>

<file path=ppt/tags/tag133.xml><?xml version="1.0" encoding="utf-8"?>
<p:tagLst xmlns:p="http://schemas.openxmlformats.org/presentationml/2006/main">
  <p:tag name="KSO_WM_DIAGRAM_VIRTUALLY_FRAME" val="{&quot;height&quot;:428,&quot;left&quot;:55.8,&quot;top&quot;:220.75,&quot;width&quot;:855.85}"/>
</p:tagLst>
</file>

<file path=ppt/tags/tag134.xml><?xml version="1.0" encoding="utf-8"?>
<p:tagLst xmlns:p="http://schemas.openxmlformats.org/presentationml/2006/main">
  <p:tag name="KSO_WM_DIAGRAM_VIRTUALLY_FRAME" val="{&quot;height&quot;:428,&quot;left&quot;:55.8,&quot;top&quot;:220.75,&quot;width&quot;:855.85}"/>
</p:tagLst>
</file>

<file path=ppt/tags/tag135.xml><?xml version="1.0" encoding="utf-8"?>
<p:tagLst xmlns:p="http://schemas.openxmlformats.org/presentationml/2006/main">
  <p:tag name="KSO_WM_DIAGRAM_VIRTUALLY_FRAME" val="{&quot;height&quot;:428,&quot;left&quot;:55.8,&quot;top&quot;:220.75,&quot;width&quot;:855.85}"/>
</p:tagLst>
</file>

<file path=ppt/tags/tag136.xml><?xml version="1.0" encoding="utf-8"?>
<p:tagLst xmlns:p="http://schemas.openxmlformats.org/presentationml/2006/main">
  <p:tag name="KSO_WM_DIAGRAM_VIRTUALLY_FRAME" val="{&quot;height&quot;:428,&quot;left&quot;:55.8,&quot;top&quot;:220.75,&quot;width&quot;:855.85}"/>
</p:tagLst>
</file>

<file path=ppt/tags/tag137.xml><?xml version="1.0" encoding="utf-8"?>
<p:tagLst xmlns:p="http://schemas.openxmlformats.org/presentationml/2006/main">
  <p:tag name="KSO_WM_DIAGRAM_VIRTUALLY_FRAME" val="{&quot;height&quot;:428,&quot;left&quot;:55.8,&quot;top&quot;:220.75,&quot;width&quot;:855.85}"/>
</p:tagLst>
</file>

<file path=ppt/tags/tag138.xml><?xml version="1.0" encoding="utf-8"?>
<p:tagLst xmlns:p="http://schemas.openxmlformats.org/presentationml/2006/main">
  <p:tag name="KSO_WM_DIAGRAM_VIRTUALLY_FRAME" val="{&quot;height&quot;:428,&quot;left&quot;:55.8,&quot;top&quot;:220.75,&quot;width&quot;:855.85}"/>
</p:tagLst>
</file>

<file path=ppt/tags/tag139.xml><?xml version="1.0" encoding="utf-8"?>
<p:tagLst xmlns:p="http://schemas.openxmlformats.org/presentationml/2006/main">
  <p:tag name="KSO_WM_DIAGRAM_VIRTUALLY_FRAME" val="{&quot;height&quot;:428,&quot;left&quot;:55.8,&quot;top&quot;:220.75,&quot;width&quot;:855.85}"/>
</p:tagLst>
</file>

<file path=ppt/tags/tag14.xml><?xml version="1.0" encoding="utf-8"?>
<p:tagLst xmlns:p="http://schemas.openxmlformats.org/presentationml/2006/main">
  <p:tag name="KSO_WM_BEAUTIFY_FLAG" val=""/>
  <p:tag name="KSO_WM_DIAGRAM_VIRTUALLY_FRAME" val="{&quot;height&quot;:548.85,&quot;left&quot;:0,&quot;top&quot;:-1,&quot;width&quot;:965.55}"/>
</p:tagLst>
</file>

<file path=ppt/tags/tag140.xml><?xml version="1.0" encoding="utf-8"?>
<p:tagLst xmlns:p="http://schemas.openxmlformats.org/presentationml/2006/main">
  <p:tag name="PICID" val="{389d8c9c-909f-4887-8d18-a0487c5a67a3}"/>
</p:tagLst>
</file>

<file path=ppt/tags/tag141.xml><?xml version="1.0" encoding="utf-8"?>
<p:tagLst xmlns:p="http://schemas.openxmlformats.org/presentationml/2006/main">
  <p:tag name="KSO_WM_UNIT_PLACING_PICTURE_USER_VIEWPORT" val="{&quot;height&quot;:15840,&quot;width&quot;:7781}"/>
</p:tagLst>
</file>

<file path=ppt/tags/tag142.xml><?xml version="1.0" encoding="utf-8"?>
<p:tagLst xmlns:p="http://schemas.openxmlformats.org/presentationml/2006/main">
  <p:tag name="KSO_WM_DIAGRAM_VIRTUALLY_FRAME" val="{&quot;height&quot;:428,&quot;left&quot;:55.8,&quot;top&quot;:220.75,&quot;width&quot;:855.85}"/>
</p:tagLst>
</file>

<file path=ppt/tags/tag143.xml><?xml version="1.0" encoding="utf-8"?>
<p:tagLst xmlns:p="http://schemas.openxmlformats.org/presentationml/2006/main">
  <p:tag name="KSO_WM_DIAGRAM_VIRTUALLY_FRAME" val="{&quot;height&quot;:428,&quot;left&quot;:55.8,&quot;top&quot;:220.75,&quot;width&quot;:855.85}"/>
</p:tagLst>
</file>

<file path=ppt/tags/tag144.xml><?xml version="1.0" encoding="utf-8"?>
<p:tagLst xmlns:p="http://schemas.openxmlformats.org/presentationml/2006/main">
  <p:tag name="KSO_WM_DIAGRAM_VIRTUALLY_FRAME" val="{&quot;height&quot;:428,&quot;left&quot;:55.8,&quot;top&quot;:220.75,&quot;width&quot;:855.85}"/>
</p:tagLst>
</file>

<file path=ppt/tags/tag145.xml><?xml version="1.0" encoding="utf-8"?>
<p:tagLst xmlns:p="http://schemas.openxmlformats.org/presentationml/2006/main">
  <p:tag name="KSO_WM_DIAGRAM_VIRTUALLY_FRAME" val="{&quot;height&quot;:428,&quot;left&quot;:55.8,&quot;top&quot;:220.75,&quot;width&quot;:855.85}"/>
</p:tagLst>
</file>

<file path=ppt/tags/tag146.xml><?xml version="1.0" encoding="utf-8"?>
<p:tagLst xmlns:p="http://schemas.openxmlformats.org/presentationml/2006/main">
  <p:tag name="KSO_WM_DIAGRAM_VIRTUALLY_FRAME" val="{&quot;height&quot;:428,&quot;left&quot;:55.8,&quot;top&quot;:220.75,&quot;width&quot;:855.85}"/>
</p:tagLst>
</file>

<file path=ppt/tags/tag147.xml><?xml version="1.0" encoding="utf-8"?>
<p:tagLst xmlns:p="http://schemas.openxmlformats.org/presentationml/2006/main">
  <p:tag name="KSO_WM_DIAGRAM_VIRTUALLY_FRAME" val="{&quot;height&quot;:428,&quot;left&quot;:55.8,&quot;top&quot;:220.75,&quot;width&quot;:855.85}"/>
</p:tagLst>
</file>

<file path=ppt/tags/tag148.xml><?xml version="1.0" encoding="utf-8"?>
<p:tagLst xmlns:p="http://schemas.openxmlformats.org/presentationml/2006/main">
  <p:tag name="KSO_WM_DIAGRAM_VIRTUALLY_FRAME" val="{&quot;height&quot;:428,&quot;left&quot;:55.8,&quot;top&quot;:220.75,&quot;width&quot;:855.85}"/>
</p:tagLst>
</file>

<file path=ppt/tags/tag149.xml><?xml version="1.0" encoding="utf-8"?>
<p:tagLst xmlns:p="http://schemas.openxmlformats.org/presentationml/2006/main">
  <p:tag name="KSO_WM_DIAGRAM_VIRTUALLY_FRAME" val="{&quot;height&quot;:428,&quot;left&quot;:55.8,&quot;top&quot;:220.75,&quot;width&quot;:855.85}"/>
</p:tagLst>
</file>

<file path=ppt/tags/tag15.xml><?xml version="1.0" encoding="utf-8"?>
<p:tagLst xmlns:p="http://schemas.openxmlformats.org/presentationml/2006/main">
  <p:tag name="KSO_WM_BEAUTIFY_FLAG" val=""/>
  <p:tag name="KSO_WM_DIAGRAM_VIRTUALLY_FRAME" val="{&quot;height&quot;:548.85,&quot;left&quot;:0,&quot;top&quot;:-1,&quot;width&quot;:965.55}"/>
</p:tagLst>
</file>

<file path=ppt/tags/tag150.xml><?xml version="1.0" encoding="utf-8"?>
<p:tagLst xmlns:p="http://schemas.openxmlformats.org/presentationml/2006/main">
  <p:tag name="KSO_WM_DIAGRAM_VIRTUALLY_FRAME" val="{&quot;height&quot;:428,&quot;left&quot;:55.8,&quot;top&quot;:220.75,&quot;width&quot;:855.85}"/>
</p:tagLst>
</file>

<file path=ppt/tags/tag151.xml><?xml version="1.0" encoding="utf-8"?>
<p:tagLst xmlns:p="http://schemas.openxmlformats.org/presentationml/2006/main">
  <p:tag name="KSO_WM_DIAGRAM_VIRTUALLY_FRAME" val="{&quot;height&quot;:428,&quot;left&quot;:55.8,&quot;top&quot;:220.75,&quot;width&quot;:855.85}"/>
</p:tagLst>
</file>

<file path=ppt/tags/tag152.xml><?xml version="1.0" encoding="utf-8"?>
<p:tagLst xmlns:p="http://schemas.openxmlformats.org/presentationml/2006/main">
  <p:tag name="KSO_WM_DIAGRAM_VIRTUALLY_FRAME" val="{&quot;height&quot;:428,&quot;left&quot;:55.8,&quot;top&quot;:220.75,&quot;width&quot;:855.85}"/>
</p:tagLst>
</file>

<file path=ppt/tags/tag153.xml><?xml version="1.0" encoding="utf-8"?>
<p:tagLst xmlns:p="http://schemas.openxmlformats.org/presentationml/2006/main">
  <p:tag name="KSO_WM_DIAGRAM_VIRTUALLY_FRAME" val="{&quot;height&quot;:428,&quot;left&quot;:55.8,&quot;top&quot;:220.75,&quot;width&quot;:855.85}"/>
</p:tagLst>
</file>

<file path=ppt/tags/tag154.xml><?xml version="1.0" encoding="utf-8"?>
<p:tagLst xmlns:p="http://schemas.openxmlformats.org/presentationml/2006/main">
  <p:tag name="KSO_WM_DIAGRAM_VIRTUALLY_FRAME" val="{&quot;height&quot;:428,&quot;left&quot;:55.8,&quot;top&quot;:220.75,&quot;width&quot;:855.85}"/>
</p:tagLst>
</file>

<file path=ppt/tags/tag155.xml><?xml version="1.0" encoding="utf-8"?>
<p:tagLst xmlns:p="http://schemas.openxmlformats.org/presentationml/2006/main">
  <p:tag name="KSO_WM_DIAGRAM_VIRTUALLY_FRAME" val="{&quot;height&quot;:428,&quot;left&quot;:55.8,&quot;top&quot;:220.75,&quot;width&quot;:855.85}"/>
</p:tagLst>
</file>

<file path=ppt/tags/tag156.xml><?xml version="1.0" encoding="utf-8"?>
<p:tagLst xmlns:p="http://schemas.openxmlformats.org/presentationml/2006/main">
  <p:tag name="KSO_WM_DIAGRAM_VIRTUALLY_FRAME" val="{&quot;height&quot;:428,&quot;left&quot;:55.8,&quot;top&quot;:220.75,&quot;width&quot;:855.85}"/>
</p:tagLst>
</file>

<file path=ppt/tags/tag157.xml><?xml version="1.0" encoding="utf-8"?>
<p:tagLst xmlns:p="http://schemas.openxmlformats.org/presentationml/2006/main">
  <p:tag name="KSO_WM_DIAGRAM_VIRTUALLY_FRAME" val="{&quot;height&quot;:428,&quot;left&quot;:55.8,&quot;top&quot;:220.75,&quot;width&quot;:855.85}"/>
</p:tagLst>
</file>

<file path=ppt/tags/tag158.xml><?xml version="1.0" encoding="utf-8"?>
<p:tagLst xmlns:p="http://schemas.openxmlformats.org/presentationml/2006/main">
  <p:tag name="KSO_WM_DIAGRAM_VIRTUALLY_FRAME" val="{&quot;height&quot;:428,&quot;left&quot;:55.8,&quot;top&quot;:220.75,&quot;width&quot;:855.85}"/>
</p:tagLst>
</file>

<file path=ppt/tags/tag159.xml><?xml version="1.0" encoding="utf-8"?>
<p:tagLst xmlns:p="http://schemas.openxmlformats.org/presentationml/2006/main">
  <p:tag name="KSO_WM_DIAGRAM_VIRTUALLY_FRAME" val="{&quot;height&quot;:428,&quot;left&quot;:55.8,&quot;top&quot;:220.75,&quot;width&quot;:855.85}"/>
</p:tagLst>
</file>

<file path=ppt/tags/tag16.xml><?xml version="1.0" encoding="utf-8"?>
<p:tagLst xmlns:p="http://schemas.openxmlformats.org/presentationml/2006/main">
  <p:tag name="KSO_WM_BEAUTIFY_FLAG" val=""/>
  <p:tag name="KSO_WM_DIAGRAM_VIRTUALLY_FRAME" val="{&quot;height&quot;:548.85,&quot;left&quot;:0,&quot;top&quot;:-1,&quot;width&quot;:965.55}"/>
</p:tagLst>
</file>

<file path=ppt/tags/tag160.xml><?xml version="1.0" encoding="utf-8"?>
<p:tagLst xmlns:p="http://schemas.openxmlformats.org/presentationml/2006/main">
  <p:tag name="KSO_WM_DIAGRAM_VIRTUALLY_FRAME" val="{&quot;height&quot;:428,&quot;left&quot;:55.8,&quot;top&quot;:220.75,&quot;width&quot;:855.85}"/>
</p:tagLst>
</file>

<file path=ppt/tags/tag161.xml><?xml version="1.0" encoding="utf-8"?>
<p:tagLst xmlns:p="http://schemas.openxmlformats.org/presentationml/2006/main">
  <p:tag name="KSO_WM_DIAGRAM_VIRTUALLY_FRAME" val="{&quot;height&quot;:428,&quot;left&quot;:55.8,&quot;top&quot;:220.75,&quot;width&quot;:855.85}"/>
</p:tagLst>
</file>

<file path=ppt/tags/tag162.xml><?xml version="1.0" encoding="utf-8"?>
<p:tagLst xmlns:p="http://schemas.openxmlformats.org/presentationml/2006/main">
  <p:tag name="KSO_WM_DIAGRAM_VIRTUALLY_FRAME" val="{&quot;height&quot;:428,&quot;left&quot;:55.8,&quot;top&quot;:220.75,&quot;width&quot;:855.85}"/>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PICID" val="{81eed76e-428c-4525-b1de-2eebd445614d}"/>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TABLE_ENDDRAG_ORIGIN_RECT" val="575*394"/>
  <p:tag name="TABLE_ENDDRAG_RECT" val="19*116*575*394"/>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548.85,&quot;left&quot;:0,&quot;top&quot;:-1,&quot;width&quot;:965.55}"/>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TABLE_ENDDRAG_ORIGIN_RECT" val="831*413"/>
  <p:tag name="TABLE_ENDDRAG_RECT" val="62*117*831*413"/>
  <p:tag name="KSO_WM_BEAUTIFY_FLAG" val=""/>
</p:tagLst>
</file>

<file path=ppt/tags/tag172.xml><?xml version="1.0" encoding="utf-8"?>
<p:tagLst xmlns:p="http://schemas.openxmlformats.org/presentationml/2006/main">
  <p:tag name="TABLE_ENDDRAG_ORIGIN_RECT" val="616*71"/>
  <p:tag name="TABLE_ENDDRAG_RECT" val="229*316*616*71"/>
</p:tagLst>
</file>

<file path=ppt/tags/tag173.xml><?xml version="1.0" encoding="utf-8"?>
<p:tagLst xmlns:p="http://schemas.openxmlformats.org/presentationml/2006/main">
  <p:tag name="TABLE_ENDDRAG_ORIGIN_RECT" val="283*64"/>
  <p:tag name="TABLE_ENDDRAG_RECT" val="210*177*283*64"/>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TABLE_ENDDRAG_ORIGIN_RECT" val="656*230"/>
  <p:tag name="TABLE_ENDDRAG_RECT" val="128*177*656*230"/>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xml><?xml version="1.0" encoding="utf-8"?>
<p:tagLst xmlns:p="http://schemas.openxmlformats.org/presentationml/2006/main">
  <p:tag name="KSO_WM_DIAGRAM_VIRTUALLY_FRAME" val="{&quot;height&quot;:548.85,&quot;left&quot;:0,&quot;top&quot;:-1,&quot;width&quot;:965.55}"/>
</p:tagLst>
</file>

<file path=ppt/tags/tag180.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1.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2.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3.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4.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5.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186.xml><?xml version="1.0" encoding="utf-8"?>
<p:tagLst xmlns:p="http://schemas.openxmlformats.org/presentationml/2006/main">
  <p:tag name="PICID" val="{17bc8a52-fbb0-478d-9944-ff18168b4300}"/>
</p:tagLst>
</file>

<file path=ppt/tags/tag187.xml><?xml version="1.0" encoding="utf-8"?>
<p:tagLst xmlns:p="http://schemas.openxmlformats.org/presentationml/2006/main">
  <p:tag name="KSO_WM_DIAGRAM_VIRTUALLY_FRAME" val="{&quot;height&quot;:343.1478797674245,&quot;left&quot;:0,&quot;top&quot;:196.8521202325755,&quot;width&quot;:960}"/>
</p:tagLst>
</file>

<file path=ppt/tags/tag188.xml><?xml version="1.0" encoding="utf-8"?>
<p:tagLst xmlns:p="http://schemas.openxmlformats.org/presentationml/2006/main">
  <p:tag name="KSO_WM_DIAGRAM_VIRTUALLY_FRAME" val="{&quot;height&quot;:343.1478797674245,&quot;left&quot;:0,&quot;top&quot;:196.8521202325755,&quot;width&quot;:960}"/>
</p:tagLst>
</file>

<file path=ppt/tags/tag189.xml><?xml version="1.0" encoding="utf-8"?>
<p:tagLst xmlns:p="http://schemas.openxmlformats.org/presentationml/2006/main">
  <p:tag name="KSO_WM_DIAGRAM_VIRTUALLY_FRAME" val="{&quot;height&quot;:343.1478797674245,&quot;left&quot;:0,&quot;top&quot;:196.8521202325755,&quot;width&quot;:960}"/>
</p:tagLst>
</file>

<file path=ppt/tags/tag19.xml><?xml version="1.0" encoding="utf-8"?>
<p:tagLst xmlns:p="http://schemas.openxmlformats.org/presentationml/2006/main">
  <p:tag name="KSO_WM_DIAGRAM_VIRTUALLY_FRAME" val="{&quot;height&quot;:548.85,&quot;left&quot;:0,&quot;top&quot;:-1,&quot;width&quot;:965.55}"/>
</p:tagLst>
</file>

<file path=ppt/tags/tag190.xml><?xml version="1.0" encoding="utf-8"?>
<p:tagLst xmlns:p="http://schemas.openxmlformats.org/presentationml/2006/main">
  <p:tag name="KSO_WM_DIAGRAM_VIRTUALLY_FRAME" val="{&quot;height&quot;:343.1478797674245,&quot;left&quot;:0,&quot;top&quot;:196.8521202325755,&quot;width&quot;:960}"/>
</p:tagLst>
</file>

<file path=ppt/tags/tag191.xml><?xml version="1.0" encoding="utf-8"?>
<p:tagLst xmlns:p="http://schemas.openxmlformats.org/presentationml/2006/main">
  <p:tag name="KSO_WM_DIAGRAM_VIRTUALLY_FRAME" val="{&quot;height&quot;:343.1478797674245,&quot;left&quot;:0,&quot;top&quot;:196.8521202325755,&quot;width&quot;:960}"/>
</p:tagLst>
</file>

<file path=ppt/tags/tag192.xml><?xml version="1.0" encoding="utf-8"?>
<p:tagLst xmlns:p="http://schemas.openxmlformats.org/presentationml/2006/main">
  <p:tag name="KSO_WM_DIAGRAM_VIRTUALLY_FRAME" val="{&quot;height&quot;:343.1478797674245,&quot;left&quot;:0,&quot;top&quot;:196.8521202325755,&quot;width&quot;:960}"/>
</p:tagLst>
</file>

<file path=ppt/tags/tag193.xml><?xml version="1.0" encoding="utf-8"?>
<p:tagLst xmlns:p="http://schemas.openxmlformats.org/presentationml/2006/main">
  <p:tag name="KSO_WM_DIAGRAM_VIRTUALLY_FRAME" val="{&quot;height&quot;:343.1478797674245,&quot;left&quot;:0,&quot;top&quot;:196.8521202325755,&quot;width&quot;:960}"/>
</p:tagLst>
</file>

<file path=ppt/tags/tag194.xml><?xml version="1.0" encoding="utf-8"?>
<p:tagLst xmlns:p="http://schemas.openxmlformats.org/presentationml/2006/main">
  <p:tag name="KSO_WM_DIAGRAM_VIRTUALLY_FRAME" val="{&quot;height&quot;:343.1478797674245,&quot;left&quot;:0,&quot;top&quot;:196.8521202325755,&quot;width&quot;:960}"/>
</p:tagLst>
</file>

<file path=ppt/tags/tag195.xml><?xml version="1.0" encoding="utf-8"?>
<p:tagLst xmlns:p="http://schemas.openxmlformats.org/presentationml/2006/main">
  <p:tag name="KSO_WM_DIAGRAM_VIRTUALLY_FRAME" val="{&quot;height&quot;:343.1478797674245,&quot;left&quot;:0,&quot;top&quot;:196.8521202325755,&quot;width&quot;:960}"/>
</p:tagLst>
</file>

<file path=ppt/tags/tag196.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197.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198.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199.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548.85,&quot;left&quot;:0,&quot;top&quot;:-1,&quot;width&quot;:965.55}"/>
</p:tagLst>
</file>

<file path=ppt/tags/tag200.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1.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2.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3.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4.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5.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6.xml><?xml version="1.0" encoding="utf-8"?>
<p:tagLst xmlns:p="http://schemas.openxmlformats.org/presentationml/2006/main">
  <p:tag name="KSO_WM_DIAGRAM_VIRTUALLY_FRAME" val="{&quot;height&quot;:67.00259842519681,&quot;left&quot;:296.12527559055115,&quot;top&quot;:432.65456692913386,&quot;width&quot;:578.3508661417322}"/>
</p:tagLst>
</file>

<file path=ppt/tags/tag207.xml><?xml version="1.0" encoding="utf-8"?>
<p:tagLst xmlns:p="http://schemas.openxmlformats.org/presentationml/2006/main">
  <p:tag name="KSO_WM_UNIT_PLACING_PICTURE_USER_VIEWPORT" val="{&quot;height&quot;:1990.2299212598425,&quot;width&quot;:3320.7133858267716}"/>
</p:tagLst>
</file>

<file path=ppt/tags/tag208.xml><?xml version="1.0" encoding="utf-8"?>
<p:tagLst xmlns:p="http://schemas.openxmlformats.org/presentationml/2006/main">
  <p:tag name="KSO_WM_UNIT_PLACING_PICTURE_USER_VIEWPORT" val="{&quot;height&quot;:596.1590551181102,&quot;width&quot;:596.1590551181102}"/>
</p:tagLst>
</file>

<file path=ppt/tags/tag209.xml><?xml version="1.0" encoding="utf-8"?>
<p:tagLst xmlns:p="http://schemas.openxmlformats.org/presentationml/2006/main">
  <p:tag name="KSO_WM_UNIT_PLACING_PICTURE_USER_VIEWPORT" val="{&quot;height&quot;:449.35748031496064,&quot;width&quot;:449.35748031496064}"/>
</p:tagLst>
</file>

<file path=ppt/tags/tag21.xml><?xml version="1.0" encoding="utf-8"?>
<p:tagLst xmlns:p="http://schemas.openxmlformats.org/presentationml/2006/main">
  <p:tag name="PICID" val="{b49320ec-a689-4da7-967c-51035b518e90}"/>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resource_record_key" val="{&quot;10&quot;:[50027589],&quot;29&quot;:[50000059,50052716,50000193,50000283,50000264,50000077,50000269]}"/>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DIAGRAM_VIRTUALLY_FRAME" val="{&quot;height&quot;:607.5740435782402,&quot;left&quot;:24.05,&quot;top&quot;:20.41297821087992,&quot;width&quot;:1066.378792712171}"/>
</p:tagLst>
</file>

<file path=ppt/tags/tag26.xml><?xml version="1.0" encoding="utf-8"?>
<p:tagLst xmlns:p="http://schemas.openxmlformats.org/presentationml/2006/main">
  <p:tag name="KSO_WM_DIAGRAM_VIRTUALLY_FRAME" val="{&quot;height&quot;:607.5740435782402,&quot;left&quot;:24.05,&quot;top&quot;:20.41297821087992,&quot;width&quot;:1066.378792712171}"/>
</p:tagLst>
</file>

<file path=ppt/tags/tag27.xml><?xml version="1.0" encoding="utf-8"?>
<p:tagLst xmlns:p="http://schemas.openxmlformats.org/presentationml/2006/main">
  <p:tag name="KSO_WM_DIAGRAM_VIRTUALLY_FRAME" val="{&quot;height&quot;:607.5740435782402,&quot;left&quot;:24.05,&quot;top&quot;:20.41297821087992,&quot;width&quot;:1066.378792712171}"/>
</p:tagLst>
</file>

<file path=ppt/tags/tag28.xml><?xml version="1.0" encoding="utf-8"?>
<p:tagLst xmlns:p="http://schemas.openxmlformats.org/presentationml/2006/main">
  <p:tag name="KSO_WM_DIAGRAM_VIRTUALLY_FRAME" val="{&quot;height&quot;:607.5740435782402,&quot;left&quot;:24.05,&quot;top&quot;:20.41297821087992,&quot;width&quot;:1066.378792712171}"/>
</p:tagLst>
</file>

<file path=ppt/tags/tag29.xml><?xml version="1.0" encoding="utf-8"?>
<p:tagLst xmlns:p="http://schemas.openxmlformats.org/presentationml/2006/main">
  <p:tag name="KSO_WM_DIAGRAM_VIRTUALLY_FRAME" val="{&quot;height&quot;:607.5740435782402,&quot;left&quot;:24.05,&quot;top&quot;:20.41297821087992,&quot;width&quot;:1066.37879271217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607.5740435782402,&quot;left&quot;:24.05,&quot;top&quot;:20.41297821087992,&quot;width&quot;:1066.378792712171}"/>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PICID" val="{a770a6f0-b80a-4262-b87a-d79b3ca79499}"/>
  <p:tag name="KSO_WM_UNIT_PLACING_PICTURE_USER_VIEWPORT" val="{&quot;height&quot;:3329,&quot;width&quot;:4536}"/>
</p:tagLst>
</file>

<file path=ppt/tags/tag33.xml><?xml version="1.0" encoding="utf-8"?>
<p:tagLst xmlns:p="http://schemas.openxmlformats.org/presentationml/2006/main">
  <p:tag name="PICID" val="{bfef2b8e-6ec7-42a9-9abe-87ecf98e3969}"/>
  <p:tag name="KSO_WM_BEAUTIFY_FLAG" val=""/>
</p:tagLst>
</file>

<file path=ppt/tags/tag34.xml><?xml version="1.0" encoding="utf-8"?>
<p:tagLst xmlns:p="http://schemas.openxmlformats.org/presentationml/2006/main">
  <p:tag name="PICID" val="{14612db1-98f1-42a2-b793-9adbefd6202b}"/>
</p:tagLst>
</file>

<file path=ppt/tags/tag35.xml><?xml version="1.0" encoding="utf-8"?>
<p:tagLst xmlns:p="http://schemas.openxmlformats.org/presentationml/2006/main">
  <p:tag name="KSO_WM_DIAGRAM_VIRTUALLY_FRAME" val="{&quot;height&quot;:472.75,&quot;left&quot;:480.05,&quot;top&quot;:62.8,&quot;width&quot;:424.25}"/>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TABLE_ENDDRAG_ORIGIN_RECT" val="443*274"/>
  <p:tag name="TABLE_ENDDRAG_RECT" val="36*115*443*274"/>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TABLE_ENDDRAG_ORIGIN_RECT" val="736*268"/>
  <p:tag name="TABLE_ENDDRAG_RECT" val="116*231*736*268"/>
</p:tagLst>
</file>

<file path=ppt/tags/tag42.xml><?xml version="1.0" encoding="utf-8"?>
<p:tagLst xmlns:p="http://schemas.openxmlformats.org/presentationml/2006/main">
  <p:tag name="TABLE_ENDDRAG_ORIGIN_RECT" val="328*338"/>
  <p:tag name="TABLE_ENDDRAG_RECT" val="555*165*328*338"/>
</p:tagLst>
</file>

<file path=ppt/tags/tag43.xml><?xml version="1.0" encoding="utf-8"?>
<p:tagLst xmlns:p="http://schemas.openxmlformats.org/presentationml/2006/main">
  <p:tag name="KSO_WM_DIAGRAM_VIRTUALLY_FRAME" val="{&quot;height&quot;:332.25,&quot;left&quot;:73.08905511811022,&quot;top&quot;:121.5,&quot;width&quot;:801.4109448818897}"/>
</p:tagLst>
</file>

<file path=ppt/tags/tag44.xml><?xml version="1.0" encoding="utf-8"?>
<p:tagLst xmlns:p="http://schemas.openxmlformats.org/presentationml/2006/main">
  <p:tag name="KSO_WM_DIAGRAM_VIRTUALLY_FRAME" val="{&quot;height&quot;:332.25,&quot;left&quot;:73.08905511811022,&quot;top&quot;:121.5,&quot;width&quot;:801.4109448818897}"/>
</p:tagLst>
</file>

<file path=ppt/tags/tag45.xml><?xml version="1.0" encoding="utf-8"?>
<p:tagLst xmlns:p="http://schemas.openxmlformats.org/presentationml/2006/main">
  <p:tag name="KSO_WM_DIAGRAM_VIRTUALLY_FRAME" val="{&quot;height&quot;:332.25,&quot;left&quot;:73.08905511811022,&quot;top&quot;:121.5,&quot;width&quot;:801.4109448818897}"/>
</p:tagLst>
</file>

<file path=ppt/tags/tag46.xml><?xml version="1.0" encoding="utf-8"?>
<p:tagLst xmlns:p="http://schemas.openxmlformats.org/presentationml/2006/main">
  <p:tag name="KSO_WM_DIAGRAM_VIRTUALLY_FRAME" val="{&quot;height&quot;:332.25,&quot;left&quot;:73.08905511811022,&quot;top&quot;:121.5,&quot;width&quot;:801.4109448818897}"/>
</p:tagLst>
</file>

<file path=ppt/tags/tag47.xml><?xml version="1.0" encoding="utf-8"?>
<p:tagLst xmlns:p="http://schemas.openxmlformats.org/presentationml/2006/main">
  <p:tag name="KSO_WM_DIAGRAM_VIRTUALLY_FRAME" val="{&quot;height&quot;:332.25,&quot;left&quot;:73.08905511811022,&quot;top&quot;:121.5,&quot;width&quot;:801.4109448818897}"/>
</p:tagLst>
</file>

<file path=ppt/tags/tag48.xml><?xml version="1.0" encoding="utf-8"?>
<p:tagLst xmlns:p="http://schemas.openxmlformats.org/presentationml/2006/main">
  <p:tag name="KSO_WM_DIAGRAM_VIRTUALLY_FRAME" val="{&quot;height&quot;:332.25,&quot;left&quot;:73.08905511811022,&quot;top&quot;:121.5,&quot;width&quot;:801.4109448818897}"/>
</p:tagLst>
</file>

<file path=ppt/tags/tag49.xml><?xml version="1.0" encoding="utf-8"?>
<p:tagLst xmlns:p="http://schemas.openxmlformats.org/presentationml/2006/main">
  <p:tag name="KSO_WM_DIAGRAM_VIRTUALLY_FRAME" val="{&quot;height&quot;:332.25,&quot;left&quot;:73.08905511811022,&quot;top&quot;:121.5,&quot;width&quot;:801.4109448818897}"/>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32.25,&quot;left&quot;:73.08905511811022,&quot;top&quot;:121.5,&quot;width&quot;:801.4109448818897}"/>
</p:tagLst>
</file>

<file path=ppt/tags/tag51.xml><?xml version="1.0" encoding="utf-8"?>
<p:tagLst xmlns:p="http://schemas.openxmlformats.org/presentationml/2006/main">
  <p:tag name="KSO_WM_DIAGRAM_VIRTUALLY_FRAME" val="{&quot;height&quot;:332.25,&quot;left&quot;:73.08905511811022,&quot;top&quot;:121.5,&quot;width&quot;:801.4109448818897}"/>
</p:tagLst>
</file>

<file path=ppt/tags/tag52.xml><?xml version="1.0" encoding="utf-8"?>
<p:tagLst xmlns:p="http://schemas.openxmlformats.org/presentationml/2006/main">
  <p:tag name="KSO_WM_DIAGRAM_VIRTUALLY_FRAME" val="{&quot;height&quot;:332.25,&quot;left&quot;:73.08905511811022,&quot;top&quot;:121.5,&quot;width&quot;:801.4109448818897}"/>
</p:tagLst>
</file>

<file path=ppt/tags/tag53.xml><?xml version="1.0" encoding="utf-8"?>
<p:tagLst xmlns:p="http://schemas.openxmlformats.org/presentationml/2006/main">
  <p:tag name="PICID" val="{b49320ec-a689-4da7-967c-51035b518e90}"/>
</p:tagLst>
</file>

<file path=ppt/tags/tag54.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55.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56.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57.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58.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59.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1.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2.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3.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4.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5.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6.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7.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8.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69.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1.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2.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3.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4.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5.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6.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7.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8.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79.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1.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2.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3.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4.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5.xml><?xml version="1.0" encoding="utf-8"?>
<p:tagLst xmlns:p="http://schemas.openxmlformats.org/presentationml/2006/main">
  <p:tag name="KSO_WM_DIAGRAM_VIRTUALLY_FRAME" val="{&quot;height&quot;:375.9031496062992,&quot;left&quot;:47.13913385826772,&quot;top&quot;:129.55622047244094,&quot;width&quot;:863.5730708661418}"/>
</p:tagLst>
</file>

<file path=ppt/tags/tag86.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7.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8.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89.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xml><?xml version="1.0" encoding="utf-8"?>
<p:tagLst xmlns:p="http://schemas.openxmlformats.org/presentationml/2006/main">
  <p:tag name="KSO_WM_DIAGRAM_VIRTUALLY_FRAME" val="{&quot;height&quot;:548.85,&quot;left&quot;:0,&quot;top&quot;:-1,&quot;width&quot;:965.55}"/>
</p:tagLst>
</file>

<file path=ppt/tags/tag90.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1.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2.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3.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4.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5.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6.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7.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8.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ags/tag99.xml><?xml version="1.0" encoding="utf-8"?>
<p:tagLst xmlns:p="http://schemas.openxmlformats.org/presentationml/2006/main">
  <p:tag name="KSO_WM_BEAUTIFY_FLAG" val=""/>
  <p:tag name="KSO_WM_DIAGRAM_VIRTUALLY_FRAME" val="{&quot;height&quot;:375.9031496062992,&quot;left&quot;:47.13913385826772,&quot;top&quot;:129.55622047244094,&quot;width&quot;:863.5730708661418}"/>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12231</Words>
  <Application>WPS 演示</Application>
  <PresentationFormat>宽屏</PresentationFormat>
  <Paragraphs>1905</Paragraphs>
  <Slides>39</Slides>
  <Notes>26</Notes>
  <HiddenSlides>1</HiddenSlides>
  <MMClips>0</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39</vt:i4>
      </vt:variant>
    </vt:vector>
  </HeadingPairs>
  <TitlesOfParts>
    <vt:vector size="71" baseType="lpstr">
      <vt:lpstr>Arial</vt:lpstr>
      <vt:lpstr>宋体</vt:lpstr>
      <vt:lpstr>Wingdings</vt:lpstr>
      <vt:lpstr>微软雅黑</vt:lpstr>
      <vt:lpstr>方正仿宋_GB2312</vt:lpstr>
      <vt:lpstr>仿宋</vt:lpstr>
      <vt:lpstr>汉仪雅酷黑简</vt:lpstr>
      <vt:lpstr>汉仪综艺体简</vt:lpstr>
      <vt:lpstr>微软雅黑 Light</vt:lpstr>
      <vt:lpstr>字魂创粗黑</vt:lpstr>
      <vt:lpstr>黑体</vt:lpstr>
      <vt:lpstr>Arial</vt:lpstr>
      <vt:lpstr>汉仪文黑-55简</vt:lpstr>
      <vt:lpstr>Arial Black</vt:lpstr>
      <vt:lpstr>Crunch SemiBold</vt:lpstr>
      <vt:lpstr>Segoe Print</vt:lpstr>
      <vt:lpstr>系统字体常规体</vt:lpstr>
      <vt:lpstr>Century Gothic</vt:lpstr>
      <vt:lpstr>Arial Unicode MS</vt:lpstr>
      <vt:lpstr>Calibri</vt:lpstr>
      <vt:lpstr>方正正黑简体 ExtraBold</vt:lpstr>
      <vt:lpstr>Times New Roman</vt:lpstr>
      <vt:lpstr>Microsoft YaHei UI</vt:lpstr>
      <vt:lpstr>Helvetica</vt:lpstr>
      <vt:lpstr>思源黑体 CN Regular</vt:lpstr>
      <vt:lpstr>优设标题黑</vt:lpstr>
      <vt:lpstr>思源黑体 CN Heavy</vt:lpstr>
      <vt:lpstr>Wingdings</vt:lpstr>
      <vt:lpstr>Montserrat</vt:lpstr>
      <vt:lpstr>HarmonyOS Sans SC</vt:lpstr>
      <vt:lpstr>Wonder Arial</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王</dc:creator>
  <cp:lastModifiedBy>羽佳</cp:lastModifiedBy>
  <cp:revision>1179</cp:revision>
  <dcterms:created xsi:type="dcterms:W3CDTF">2023-08-09T12:44:00Z</dcterms:created>
  <dcterms:modified xsi:type="dcterms:W3CDTF">2025-08-28T04:12:00Z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78364806CA57415AAA7673F8350FDDE6_12</vt:lpwstr>
  </property>
  <property fmtid="{D5CDD505-2E9C-101B-9397-08002B2CF9AE}" pid="3" name="KSOProductBuildVer">
    <vt:lpwstr>2052-12.1.0.22529</vt:lpwstr>
  </property>
</Properties>
</file>